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4" r:id="rId4"/>
    <p:sldId id="258" r:id="rId5"/>
    <p:sldId id="268" r:id="rId6"/>
    <p:sldId id="259" r:id="rId7"/>
    <p:sldId id="260" r:id="rId8"/>
    <p:sldId id="261" r:id="rId9"/>
    <p:sldId id="262" r:id="rId10"/>
    <p:sldId id="263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2" d="100"/>
          <a:sy n="52" d="100"/>
        </p:scale>
        <p:origin x="-1219" y="-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7AB2E-C161-46A3-A587-5A088EF12351}" type="datetimeFigureOut">
              <a:rPr lang="es-MX" smtClean="0"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984BB-8575-4C75-9DAD-C0D5C2715B1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209143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7AB2E-C161-46A3-A587-5A088EF12351}" type="datetimeFigureOut">
              <a:rPr lang="es-MX" smtClean="0"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984BB-8575-4C75-9DAD-C0D5C2715B1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687897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7AB2E-C161-46A3-A587-5A088EF12351}" type="datetimeFigureOut">
              <a:rPr lang="es-MX" smtClean="0"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984BB-8575-4C75-9DAD-C0D5C2715B1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70283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7AB2E-C161-46A3-A587-5A088EF12351}" type="datetimeFigureOut">
              <a:rPr lang="es-MX" smtClean="0"/>
              <a:t>26/07/2016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984BB-8575-4C75-9DAD-C0D5C2715B1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648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7AB2E-C161-46A3-A587-5A088EF12351}" type="datetimeFigureOut">
              <a:rPr lang="es-MX" smtClean="0"/>
              <a:t>26/07/2016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984BB-8575-4C75-9DAD-C0D5C2715B1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78846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7AB2E-C161-46A3-A587-5A088EF12351}" type="datetimeFigureOut">
              <a:rPr lang="es-MX" smtClean="0"/>
              <a:t>26/07/2016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984BB-8575-4C75-9DAD-C0D5C2715B1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354881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7AB2E-C161-46A3-A587-5A088EF12351}" type="datetimeFigureOut">
              <a:rPr lang="es-MX" smtClean="0"/>
              <a:t>26/07/2016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984BB-8575-4C75-9DAD-C0D5C2715B1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468581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7AB2E-C161-46A3-A587-5A088EF12351}" type="datetimeFigureOut">
              <a:rPr lang="es-MX" smtClean="0"/>
              <a:t>26/07/2016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984BB-8575-4C75-9DAD-C0D5C2715B1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272490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7AB2E-C161-46A3-A587-5A088EF12351}" type="datetimeFigureOut">
              <a:rPr lang="es-MX" smtClean="0"/>
              <a:t>26/07/2016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984BB-8575-4C75-9DAD-C0D5C2715B1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219424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7AB2E-C161-46A3-A587-5A088EF12351}" type="datetimeFigureOut">
              <a:rPr lang="es-MX" smtClean="0"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984BB-8575-4C75-9DAD-C0D5C2715B1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259367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7AB2E-C161-46A3-A587-5A088EF12351}" type="datetimeFigureOut">
              <a:rPr lang="es-MX" smtClean="0"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984BB-8575-4C75-9DAD-C0D5C2715B1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54187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37AB2E-C161-46A3-A587-5A088EF12351}" type="datetimeFigureOut">
              <a:rPr lang="es-MX" smtClean="0"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5984BB-8575-4C75-9DAD-C0D5C2715B1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5665503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3999" cy="645115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lIns="94640" tIns="47320" rIns="94640" bIns="473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endParaRPr lang="es-MX" sz="1400" b="1" dirty="0"/>
          </a:p>
          <a:p>
            <a:pPr algn="ctr"/>
            <a:endParaRPr lang="es-MX" sz="1400" b="1" dirty="0"/>
          </a:p>
          <a:p>
            <a:pPr algn="ctr"/>
            <a:endParaRPr lang="es-MX" sz="2900" dirty="0">
              <a:ln w="18415" cmpd="sng">
                <a:solidFill>
                  <a:srgbClr val="FFFFFF"/>
                </a:solidFill>
                <a:prstDash val="solid"/>
              </a:ln>
              <a:blipFill>
                <a:blip r:embed="rId2"/>
                <a:tile tx="0" ty="0" sx="100000" sy="100000" flip="none" algn="tl"/>
              </a:blip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endParaRPr lang="es-MX" sz="2900" dirty="0">
              <a:ln w="18415" cmpd="sng">
                <a:solidFill>
                  <a:srgbClr val="FFFFFF"/>
                </a:solidFill>
                <a:prstDash val="solid"/>
              </a:ln>
              <a:blipFill>
                <a:blip r:embed="rId2"/>
                <a:tile tx="0" ty="0" sx="100000" sy="100000" flip="none" algn="tl"/>
              </a:blip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es-MX" sz="2900" dirty="0">
                <a:ln w="18415" cmpd="sng">
                  <a:solidFill>
                    <a:srgbClr val="FFFFFF"/>
                  </a:solidFill>
                  <a:prstDash val="solid"/>
                </a:ln>
                <a:blipFill>
                  <a:blip r:embed="rId2"/>
                  <a:tile tx="0" ty="0" sx="100000" sy="100000" flip="none" algn="tl"/>
                </a:blip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MULTIDIVERSIDAD LATINOAMERICANA</a:t>
            </a:r>
          </a:p>
          <a:p>
            <a:pPr algn="ctr"/>
            <a:r>
              <a:rPr lang="es-MX" sz="2900" dirty="0">
                <a:ln w="18415" cmpd="sng">
                  <a:solidFill>
                    <a:srgbClr val="FFFFFF"/>
                  </a:solidFill>
                  <a:prstDash val="solid"/>
                </a:ln>
                <a:blipFill>
                  <a:blip r:embed="rId2"/>
                  <a:tile tx="0" ty="0" sx="100000" sy="100000" flip="none" algn="tl"/>
                </a:blip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CAMPUS VERACRUZ </a:t>
            </a:r>
          </a:p>
          <a:p>
            <a:pPr algn="ctr"/>
            <a:endParaRPr lang="es-MX" sz="1400" dirty="0"/>
          </a:p>
          <a:p>
            <a:pPr algn="ctr"/>
            <a:endParaRPr lang="es-MX" sz="1400" dirty="0"/>
          </a:p>
          <a:p>
            <a:pPr algn="ctr"/>
            <a:r>
              <a:rPr lang="es-MX" sz="3700" dirty="0" smtClean="0">
                <a:solidFill>
                  <a:srgbClr val="0070C0"/>
                </a:solidFill>
                <a:cs typeface="Arial" panose="020B0604020202020204" pitchFamily="34" charset="0"/>
              </a:rPr>
              <a:t>EL USO DE LAS TIC EN EL ESTUDIO DE LA SUPERFICIE TERRESTRE</a:t>
            </a:r>
            <a:endParaRPr lang="es-MX" sz="3700" dirty="0">
              <a:solidFill>
                <a:srgbClr val="0070C0"/>
              </a:solidFill>
            </a:endParaRPr>
          </a:p>
          <a:p>
            <a:pPr algn="ctr"/>
            <a:r>
              <a:rPr lang="es-MX" sz="2900" dirty="0" smtClean="0">
                <a:solidFill>
                  <a:srgbClr val="0070C0"/>
                </a:solidFill>
              </a:rPr>
              <a:t>Geografía   </a:t>
            </a:r>
            <a:endParaRPr lang="es-MX" sz="2900" dirty="0">
              <a:solidFill>
                <a:srgbClr val="0070C0"/>
              </a:solidFill>
            </a:endParaRPr>
          </a:p>
          <a:p>
            <a:pPr algn="ctr"/>
            <a:r>
              <a:rPr lang="es-MX" sz="2900" dirty="0">
                <a:solidFill>
                  <a:srgbClr val="0070C0"/>
                </a:solidFill>
              </a:rPr>
              <a:t>Quinto </a:t>
            </a:r>
            <a:r>
              <a:rPr lang="es-MX" sz="3300" dirty="0">
                <a:solidFill>
                  <a:srgbClr val="0070C0"/>
                </a:solidFill>
              </a:rPr>
              <a:t>semestre</a:t>
            </a:r>
          </a:p>
          <a:p>
            <a:pPr algn="ctr"/>
            <a:endParaRPr lang="es-MX" sz="2100" dirty="0">
              <a:solidFill>
                <a:srgbClr val="0070C0"/>
              </a:solidFill>
            </a:endParaRPr>
          </a:p>
          <a:p>
            <a:pPr algn="r"/>
            <a:r>
              <a:rPr lang="es-MX" sz="2100" dirty="0">
                <a:solidFill>
                  <a:srgbClr val="0070C0"/>
                </a:solidFill>
              </a:rPr>
              <a:t> PROFESORA: MIREYA LOPEZ </a:t>
            </a:r>
            <a:r>
              <a:rPr lang="es-MX" sz="2100" dirty="0" smtClean="0">
                <a:solidFill>
                  <a:srgbClr val="0070C0"/>
                </a:solidFill>
              </a:rPr>
              <a:t>TOSCANO</a:t>
            </a:r>
          </a:p>
          <a:p>
            <a:pPr algn="r"/>
            <a:endParaRPr lang="es-MX" sz="2100" dirty="0">
              <a:solidFill>
                <a:srgbClr val="0070C0"/>
              </a:solidFill>
            </a:endParaRPr>
          </a:p>
          <a:p>
            <a:pPr algn="r"/>
            <a:r>
              <a:rPr lang="es-MX" sz="2100" dirty="0" smtClean="0">
                <a:solidFill>
                  <a:srgbClr val="0070C0"/>
                </a:solidFill>
              </a:rPr>
              <a:t>10 </a:t>
            </a:r>
            <a:r>
              <a:rPr lang="es-MX" sz="2100" smtClean="0">
                <a:solidFill>
                  <a:srgbClr val="0070C0"/>
                </a:solidFill>
              </a:rPr>
              <a:t>de septiembre del 2015</a:t>
            </a:r>
            <a:endParaRPr lang="es-MX" sz="2100" dirty="0">
              <a:solidFill>
                <a:srgbClr val="0070C0"/>
              </a:solidFill>
            </a:endParaRPr>
          </a:p>
          <a:p>
            <a:endParaRPr lang="es-MX" sz="2100" dirty="0">
              <a:solidFill>
                <a:srgbClr val="0070C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60648"/>
            <a:ext cx="1443229" cy="77009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6632"/>
            <a:ext cx="1443229" cy="77009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926551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>
                <a:solidFill>
                  <a:srgbClr val="FF0000"/>
                </a:solidFill>
              </a:rPr>
              <a:t>COMPRENDER LA IMPORTANCIA DEL USO DE LAS TIC EN EL ESTUDIO DEL ESPACIO </a:t>
            </a:r>
            <a:r>
              <a:rPr lang="es-MX" dirty="0" smtClean="0">
                <a:solidFill>
                  <a:srgbClr val="FF0000"/>
                </a:solidFill>
              </a:rPr>
              <a:t>GEOGRÁFICO</a:t>
            </a:r>
            <a:r>
              <a:rPr lang="es-MX" dirty="0" smtClean="0">
                <a:solidFill>
                  <a:srgbClr val="FF0000"/>
                </a:solidFill>
              </a:rPr>
              <a:t/>
            </a:r>
            <a:br>
              <a:rPr lang="es-MX" dirty="0" smtClean="0">
                <a:solidFill>
                  <a:srgbClr val="FF0000"/>
                </a:solidFill>
              </a:rPr>
            </a:br>
            <a:endParaRPr lang="es-MX" dirty="0">
              <a:solidFill>
                <a:srgbClr val="FF0000"/>
              </a:solidFill>
            </a:endParaRP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es-MX" sz="4800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OBJETIVO</a:t>
            </a:r>
            <a:endParaRPr lang="es-MX" sz="4800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027" name="Picture 3" descr="C:\Users\Medina\AppData\Local\Microsoft\Windows\Temporary Internet Files\Content.IE5\4EPKU2BU\1217992536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88640"/>
            <a:ext cx="3417565" cy="289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Medina\AppData\Local\Microsoft\Windows\Temporary Internet Files\Content.IE5\B3MK7DNZ\220px-GPS_satellite_constellatio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537" y="418011"/>
            <a:ext cx="3168352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3062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4294967295"/>
          </p:nvPr>
        </p:nvSpPr>
        <p:spPr>
          <a:xfrm>
            <a:off x="0" y="1412875"/>
            <a:ext cx="8836868" cy="5184477"/>
          </a:xfrm>
        </p:spPr>
        <p:txBody>
          <a:bodyPr>
            <a:normAutofit fontScale="92500" lnSpcReduction="10000"/>
          </a:bodyPr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es-MX" sz="4700" dirty="0" smtClean="0"/>
              <a:t>EN LA </a:t>
            </a:r>
            <a:r>
              <a:rPr lang="es-MX" sz="4700" dirty="0" smtClean="0"/>
              <a:t>GEOGRAFÍA </a:t>
            </a:r>
            <a:r>
              <a:rPr lang="es-MX" sz="4700" dirty="0" smtClean="0"/>
              <a:t>LA </a:t>
            </a:r>
            <a:r>
              <a:rPr lang="es-MX" sz="4700" dirty="0" smtClean="0"/>
              <a:t>RELACIÓN </a:t>
            </a:r>
            <a:r>
              <a:rPr lang="es-MX" sz="4700" dirty="0" smtClean="0"/>
              <a:t>ENTRE </a:t>
            </a:r>
            <a:r>
              <a:rPr lang="es-MX" sz="4700" dirty="0" smtClean="0"/>
              <a:t>TECNOLOGÍA </a:t>
            </a:r>
            <a:r>
              <a:rPr lang="es-MX" sz="4700" dirty="0" smtClean="0"/>
              <a:t>Y CONOCIMIENTO HA SIDO ESTRECHA.</a:t>
            </a:r>
          </a:p>
          <a:p>
            <a:pPr algn="just">
              <a:buFont typeface="Wingdings" panose="05000000000000000000" pitchFamily="2" charset="2"/>
              <a:buChar char="ü"/>
            </a:pPr>
            <a:endParaRPr lang="es-MX" sz="4700" dirty="0" smtClean="0"/>
          </a:p>
          <a:p>
            <a:pPr algn="just">
              <a:buFont typeface="Wingdings" panose="05000000000000000000" pitchFamily="2" charset="2"/>
              <a:buChar char="ü"/>
            </a:pPr>
            <a:r>
              <a:rPr lang="es-MX" sz="4700" dirty="0" smtClean="0"/>
              <a:t>LAS TIC HAN PASADO A OCUPAR UN LUGAR  CENTRAL EN LA ORGANIZACIÓN DE LAS ACTIVIDADES HUMANAS</a:t>
            </a:r>
          </a:p>
          <a:p>
            <a:endParaRPr lang="es-MX" dirty="0"/>
          </a:p>
        </p:txBody>
      </p:sp>
      <p:pic>
        <p:nvPicPr>
          <p:cNvPr id="2051" name="Picture 3" descr="C:\Program Files (x86)\Microsoft Office\MEDIA\CAGCAT10\j0292020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69034" cy="1773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Program Files (x86)\Microsoft Office\MEDIA\CAGCAT10\j030052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926807"/>
            <a:ext cx="952500" cy="81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8162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4294967295"/>
          </p:nvPr>
        </p:nvSpPr>
        <p:spPr>
          <a:xfrm>
            <a:off x="539552" y="332656"/>
            <a:ext cx="8208912" cy="633670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MX" dirty="0"/>
              <a:t>Las tecnologías de la información y la comunicación (TIC) se pueden </a:t>
            </a:r>
            <a:r>
              <a:rPr lang="es-MX" dirty="0" smtClean="0"/>
              <a:t>utilizar de </a:t>
            </a:r>
            <a:r>
              <a:rPr lang="es-MX" dirty="0"/>
              <a:t>distintas </a:t>
            </a:r>
            <a:r>
              <a:rPr lang="es-MX" dirty="0" smtClean="0"/>
              <a:t>formas</a:t>
            </a:r>
          </a:p>
          <a:p>
            <a:pPr marL="0" indent="0">
              <a:buNone/>
            </a:pPr>
            <a:endParaRPr lang="es-MX" dirty="0"/>
          </a:p>
          <a:p>
            <a:pPr algn="just">
              <a:buFont typeface="Wingdings" panose="05000000000000000000" pitchFamily="2" charset="2"/>
              <a:buChar char="Ø"/>
            </a:pPr>
            <a:r>
              <a:rPr lang="es-MX" sz="4500" dirty="0"/>
              <a:t>actividades mejoradas en materia de </a:t>
            </a:r>
            <a:r>
              <a:rPr lang="es-MX" sz="4500" dirty="0" smtClean="0"/>
              <a:t>adaptación.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s-MX" sz="4500" dirty="0" smtClean="0"/>
              <a:t> actividades cooperativas </a:t>
            </a:r>
            <a:r>
              <a:rPr lang="es-MX" sz="4500" dirty="0"/>
              <a:t>para reducir las emisiones de gases con efecto invernadero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s-MX" sz="4500" dirty="0" smtClean="0"/>
              <a:t>actividades </a:t>
            </a:r>
            <a:r>
              <a:rPr lang="es-MX" sz="4500" dirty="0"/>
              <a:t>tendientes a la mitigación del cambio climático. </a:t>
            </a:r>
            <a:endParaRPr lang="es-MX" sz="4500" dirty="0" smtClean="0"/>
          </a:p>
          <a:p>
            <a:pPr algn="just">
              <a:buFont typeface="Wingdings" panose="05000000000000000000" pitchFamily="2" charset="2"/>
              <a:buChar char="Ø"/>
            </a:pPr>
            <a:r>
              <a:rPr lang="es-MX" sz="4500" dirty="0" smtClean="0"/>
              <a:t>Las TIC pueden </a:t>
            </a:r>
            <a:r>
              <a:rPr lang="es-MX" sz="4500" dirty="0"/>
              <a:t>contribuir a estas actividades y a resolver los problemas a los </a:t>
            </a:r>
            <a:r>
              <a:rPr lang="es-MX" sz="4500" dirty="0" smtClean="0"/>
              <a:t>que se </a:t>
            </a:r>
            <a:r>
              <a:rPr lang="es-MX" sz="4500" dirty="0"/>
              <a:t>enfrentan todos los países </a:t>
            </a:r>
            <a:r>
              <a:rPr lang="es-MX" sz="4500" dirty="0" smtClean="0"/>
              <a:t>con </a:t>
            </a:r>
            <a:r>
              <a:rPr lang="es-MX" sz="4500" dirty="0"/>
              <a:t>respecto al cambio climático</a:t>
            </a:r>
            <a:r>
              <a:rPr lang="es-MX" sz="4500" dirty="0" smtClean="0"/>
              <a:t>.</a:t>
            </a:r>
          </a:p>
          <a:p>
            <a:pPr algn="just"/>
            <a:endParaRPr lang="es-MX" sz="4500" dirty="0"/>
          </a:p>
          <a:p>
            <a:endParaRPr lang="es-MX" sz="4500" dirty="0" smtClean="0"/>
          </a:p>
          <a:p>
            <a:endParaRPr lang="es-MX" sz="4500" dirty="0"/>
          </a:p>
          <a:p>
            <a:endParaRPr lang="es-MX" sz="4500" dirty="0"/>
          </a:p>
        </p:txBody>
      </p:sp>
    </p:spTree>
    <p:extLst>
      <p:ext uri="{BB962C8B-B14F-4D97-AF65-F5344CB8AC3E}">
        <p14:creationId xmlns:p14="http://schemas.microsoft.com/office/powerpoint/2010/main" val="1822410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3148"/>
            <a:ext cx="3600400" cy="36814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5915" y="123282"/>
            <a:ext cx="5148064" cy="3861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0787" y="3211835"/>
            <a:ext cx="4869160" cy="3651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9970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HERRAMIENTAS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s-MX" dirty="0" smtClean="0"/>
              <a:t>SISTEMA DE POSICIONAMIENTO GLOBAL (GPS)</a:t>
            </a:r>
          </a:p>
          <a:p>
            <a:endParaRPr lang="es-MX" dirty="0"/>
          </a:p>
          <a:p>
            <a:pPr>
              <a:buFont typeface="Wingdings" panose="05000000000000000000" pitchFamily="2" charset="2"/>
              <a:buChar char="ü"/>
            </a:pPr>
            <a:r>
              <a:rPr lang="es-MX" dirty="0" smtClean="0"/>
              <a:t>DISEÑO ASISTIDO POR COMPUTADOR (CAC)</a:t>
            </a:r>
          </a:p>
          <a:p>
            <a:r>
              <a:rPr lang="es-MX" dirty="0" smtClean="0"/>
              <a:t>PROCESADOR DIGITAL DE IMÁGENES (PDI)</a:t>
            </a:r>
          </a:p>
          <a:p>
            <a:endParaRPr lang="es-MX" dirty="0"/>
          </a:p>
          <a:p>
            <a:pPr>
              <a:buFont typeface="Wingdings" panose="05000000000000000000" pitchFamily="2" charset="2"/>
              <a:buChar char="ü"/>
            </a:pPr>
            <a:r>
              <a:rPr lang="es-MX" dirty="0" smtClean="0"/>
              <a:t>MODELO DIGITAL DE </a:t>
            </a:r>
            <a:r>
              <a:rPr lang="es-MX" dirty="0" smtClean="0"/>
              <a:t>ELEVACIÓN </a:t>
            </a:r>
            <a:r>
              <a:rPr lang="es-MX" dirty="0" smtClean="0"/>
              <a:t>(MDE)</a:t>
            </a:r>
          </a:p>
          <a:p>
            <a:endParaRPr lang="es-MX" dirty="0"/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73939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22714"/>
          </a:xfrm>
        </p:spPr>
        <p:txBody>
          <a:bodyPr>
            <a:normAutofit fontScale="90000"/>
          </a:bodyPr>
          <a:lstStyle/>
          <a:p>
            <a:pPr algn="l"/>
            <a:r>
              <a:rPr lang="es-MX" dirty="0" smtClean="0"/>
              <a:t/>
            </a:r>
            <a:br>
              <a:rPr lang="es-MX" dirty="0" smtClean="0"/>
            </a:br>
            <a:r>
              <a:rPr lang="es-MX" dirty="0" smtClean="0"/>
              <a:t>INFORMACIÓN ALFANUMÉRICA </a:t>
            </a:r>
            <a:r>
              <a:rPr lang="es-MX" dirty="0" smtClean="0"/>
              <a:t>Y </a:t>
            </a:r>
            <a:r>
              <a:rPr lang="es-MX" dirty="0" smtClean="0"/>
              <a:t>GRÁFICA </a:t>
            </a:r>
            <a:r>
              <a:rPr lang="es-MX" dirty="0" smtClean="0"/>
              <a:t>SE UTILIZA DE FORMA COMBINADA UTILIZANDO LA </a:t>
            </a:r>
            <a:r>
              <a:rPr lang="es-MX" dirty="0" smtClean="0"/>
              <a:t>TECNOLOGÍA  </a:t>
            </a:r>
            <a:r>
              <a:rPr lang="es-MX" dirty="0" smtClean="0"/>
              <a:t>DE LOS SISTEMAS DE </a:t>
            </a:r>
            <a:r>
              <a:rPr lang="es-MX" dirty="0" smtClean="0"/>
              <a:t>INFORMACIÓN GEOGRÁFICA </a:t>
            </a:r>
            <a:r>
              <a:rPr lang="es-MX" dirty="0" smtClean="0"/>
              <a:t>(SIG) SUMANDO LA </a:t>
            </a:r>
            <a:r>
              <a:rPr lang="es-MX" dirty="0" smtClean="0"/>
              <a:t>GEORREFERENCIACIÓN </a:t>
            </a:r>
            <a:r>
              <a:rPr lang="es-MX" dirty="0" smtClean="0"/>
              <a:t>DE TODA LA </a:t>
            </a:r>
            <a:r>
              <a:rPr lang="es-MX" dirty="0" smtClean="0"/>
              <a:t>INFORMACIÓN </a:t>
            </a:r>
            <a:r>
              <a:rPr lang="es-MX" dirty="0" smtClean="0"/>
              <a:t>EN UN SISTEMA DE COORDENADAS X-Y O COORDENADAS </a:t>
            </a:r>
            <a:r>
              <a:rPr lang="es-MX" dirty="0" smtClean="0"/>
              <a:t>GEOGRÁFICAS</a:t>
            </a:r>
            <a:r>
              <a:rPr lang="es-MX" dirty="0" smtClean="0"/>
              <a:t/>
            </a:r>
            <a:br>
              <a:rPr lang="es-MX" dirty="0" smtClean="0"/>
            </a:b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29005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TIC Y MEDIO AMBIENTE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rgbClr val="FFFF00"/>
              </a:buClr>
              <a:buFont typeface="Wingdings" panose="05000000000000000000" pitchFamily="2" charset="2"/>
              <a:buChar char="v"/>
            </a:pPr>
            <a:r>
              <a:rPr lang="es-MX" dirty="0" smtClean="0">
                <a:solidFill>
                  <a:srgbClr val="FFFF00"/>
                </a:solidFill>
              </a:rPr>
              <a:t>SATELITES </a:t>
            </a:r>
            <a:r>
              <a:rPr lang="es-MX" dirty="0" smtClean="0">
                <a:solidFill>
                  <a:srgbClr val="FFFF00"/>
                </a:solidFill>
              </a:rPr>
              <a:t>METEOROLÓGICOS</a:t>
            </a:r>
            <a:endParaRPr lang="es-MX" dirty="0" smtClean="0">
              <a:solidFill>
                <a:srgbClr val="FFFF00"/>
              </a:solidFill>
            </a:endParaRPr>
          </a:p>
          <a:p>
            <a:pPr>
              <a:buClr>
                <a:srgbClr val="FFFF00"/>
              </a:buClr>
              <a:buFont typeface="Wingdings" panose="05000000000000000000" pitchFamily="2" charset="2"/>
              <a:buChar char="v"/>
            </a:pPr>
            <a:r>
              <a:rPr lang="es-MX" dirty="0" smtClean="0">
                <a:solidFill>
                  <a:srgbClr val="FFFF00"/>
                </a:solidFill>
              </a:rPr>
              <a:t>RADARES </a:t>
            </a:r>
            <a:r>
              <a:rPr lang="es-MX" dirty="0" smtClean="0">
                <a:solidFill>
                  <a:srgbClr val="FFFF00"/>
                </a:solidFill>
              </a:rPr>
              <a:t>METEOROLÓGICOS</a:t>
            </a:r>
            <a:endParaRPr lang="es-MX" dirty="0" smtClean="0">
              <a:solidFill>
                <a:srgbClr val="FFFF00"/>
              </a:solidFill>
            </a:endParaRPr>
          </a:p>
          <a:p>
            <a:pPr>
              <a:buClr>
                <a:srgbClr val="FFFF00"/>
              </a:buClr>
              <a:buFont typeface="Wingdings" panose="05000000000000000000" pitchFamily="2" charset="2"/>
              <a:buChar char="v"/>
            </a:pPr>
            <a:r>
              <a:rPr lang="es-MX" dirty="0" smtClean="0">
                <a:solidFill>
                  <a:srgbClr val="FFFF00"/>
                </a:solidFill>
              </a:rPr>
              <a:t>SISTEMA DE AYUDA </a:t>
            </a:r>
            <a:r>
              <a:rPr lang="es-MX" dirty="0" smtClean="0">
                <a:solidFill>
                  <a:srgbClr val="FFFF00"/>
                </a:solidFill>
              </a:rPr>
              <a:t>METEOROLÓGICA </a:t>
            </a:r>
            <a:r>
              <a:rPr lang="es-MX" dirty="0" smtClean="0">
                <a:solidFill>
                  <a:srgbClr val="FFFF00"/>
                </a:solidFill>
              </a:rPr>
              <a:t>EN RADIOCOMUNICACIONES</a:t>
            </a:r>
          </a:p>
          <a:p>
            <a:pPr>
              <a:buClr>
                <a:srgbClr val="FFFF00"/>
              </a:buClr>
              <a:buFont typeface="Wingdings" panose="05000000000000000000" pitchFamily="2" charset="2"/>
              <a:buChar char="v"/>
            </a:pPr>
            <a:r>
              <a:rPr lang="es-MX" dirty="0">
                <a:solidFill>
                  <a:srgbClr val="FFFF00"/>
                </a:solidFill>
              </a:rPr>
              <a:t> </a:t>
            </a:r>
            <a:r>
              <a:rPr lang="es-MX" dirty="0" smtClean="0">
                <a:solidFill>
                  <a:srgbClr val="FFFF00"/>
                </a:solidFill>
              </a:rPr>
              <a:t>SISTEMAS DE </a:t>
            </a:r>
            <a:r>
              <a:rPr lang="es-MX" dirty="0" smtClean="0">
                <a:solidFill>
                  <a:srgbClr val="FFFF00"/>
                </a:solidFill>
              </a:rPr>
              <a:t>OBSERVACIÓN </a:t>
            </a:r>
            <a:r>
              <a:rPr lang="es-MX" dirty="0" smtClean="0">
                <a:solidFill>
                  <a:srgbClr val="FFFF00"/>
                </a:solidFill>
              </a:rPr>
              <a:t>DE LA TIERRA POR </a:t>
            </a:r>
            <a:r>
              <a:rPr lang="es-MX" dirty="0" smtClean="0">
                <a:solidFill>
                  <a:srgbClr val="FFFF00"/>
                </a:solidFill>
              </a:rPr>
              <a:t>SATÉLITE </a:t>
            </a:r>
            <a:r>
              <a:rPr lang="es-MX" dirty="0" smtClean="0">
                <a:solidFill>
                  <a:srgbClr val="FFFF00"/>
                </a:solidFill>
              </a:rPr>
              <a:t>(</a:t>
            </a:r>
            <a:r>
              <a:rPr lang="es-MX" dirty="0" smtClean="0">
                <a:solidFill>
                  <a:srgbClr val="FFFF00"/>
                </a:solidFill>
              </a:rPr>
              <a:t>COMPOSICIÓN ATMOSFÉRICA,PARAMETROS OCEÁNICOS</a:t>
            </a:r>
            <a:r>
              <a:rPr lang="es-MX" dirty="0" smtClean="0">
                <a:solidFill>
                  <a:srgbClr val="FFFF00"/>
                </a:solidFill>
              </a:rPr>
              <a:t>, SUELO.</a:t>
            </a:r>
            <a:endParaRPr lang="es-MX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547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571500" indent="-571500" algn="just">
              <a:buClr>
                <a:srgbClr val="FFFF00"/>
              </a:buClr>
              <a:buFont typeface="Wingdings" panose="05000000000000000000" pitchFamily="2" charset="2"/>
              <a:buChar char="v"/>
            </a:pPr>
            <a:r>
              <a:rPr lang="es-MX" dirty="0" smtClean="0"/>
              <a:t>SISTEMA DE </a:t>
            </a:r>
            <a:r>
              <a:rPr lang="es-MX" dirty="0" smtClean="0"/>
              <a:t>RADIODIFUSIÓN </a:t>
            </a:r>
            <a:r>
              <a:rPr lang="es-MX" dirty="0" smtClean="0"/>
              <a:t>SONORA Y DE TV TERRENALES Y POR </a:t>
            </a:r>
            <a:r>
              <a:rPr lang="es-MX" dirty="0" smtClean="0"/>
              <a:t>SATÉLITES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>
            <a:normAutofit lnSpcReduction="10000"/>
          </a:bodyPr>
          <a:lstStyle/>
          <a:p>
            <a:pPr marL="0" indent="0">
              <a:buClr>
                <a:srgbClr val="FFFF00"/>
              </a:buClr>
              <a:buNone/>
            </a:pPr>
            <a:endParaRPr lang="es-MX" dirty="0" smtClean="0"/>
          </a:p>
          <a:p>
            <a:pPr marL="0" indent="0">
              <a:buClr>
                <a:srgbClr val="FFFF00"/>
              </a:buClr>
              <a:buNone/>
            </a:pPr>
            <a:r>
              <a:rPr lang="es-MX" dirty="0" smtClean="0"/>
              <a:t>SISTEMA MUNDIAL DE </a:t>
            </a:r>
            <a:r>
              <a:rPr lang="es-MX" dirty="0" smtClean="0"/>
              <a:t>OBSERVACIÓN</a:t>
            </a:r>
            <a:endParaRPr lang="es-MX" dirty="0" smtClean="0"/>
          </a:p>
          <a:p>
            <a:pPr marL="0" indent="0">
              <a:buClr>
                <a:srgbClr val="FFFF00"/>
              </a:buClr>
              <a:buNone/>
            </a:pPr>
            <a:r>
              <a:rPr lang="es-MX" dirty="0" smtClean="0"/>
              <a:t>VENTAJAS</a:t>
            </a:r>
          </a:p>
          <a:p>
            <a:pPr marL="514350" indent="-514350">
              <a:buClr>
                <a:srgbClr val="FFFF00"/>
              </a:buClr>
              <a:buFont typeface="+mj-lt"/>
              <a:buAutoNum type="arabicPeriod"/>
            </a:pPr>
            <a:r>
              <a:rPr lang="es-MX" dirty="0"/>
              <a:t> </a:t>
            </a:r>
            <a:r>
              <a:rPr lang="es-MX" dirty="0" smtClean="0"/>
              <a:t>PROTECCIÓN </a:t>
            </a:r>
            <a:r>
              <a:rPr lang="es-MX" dirty="0" smtClean="0"/>
              <a:t>DE LA VIDA Y LA PROPIEDAD</a:t>
            </a:r>
          </a:p>
          <a:p>
            <a:pPr marL="514350" indent="-514350">
              <a:buClr>
                <a:srgbClr val="FFFF00"/>
              </a:buClr>
              <a:buFont typeface="+mj-lt"/>
              <a:buAutoNum type="arabicPeriod"/>
            </a:pPr>
            <a:r>
              <a:rPr lang="es-MX" dirty="0"/>
              <a:t> </a:t>
            </a:r>
            <a:r>
              <a:rPr lang="es-MX" dirty="0" smtClean="0"/>
              <a:t>REESPALDAR PROGRAMAS MEDIOAMBIENTALES EN TODO EL MUNDO</a:t>
            </a:r>
          </a:p>
          <a:p>
            <a:pPr>
              <a:buClr>
                <a:srgbClr val="FFFF00"/>
              </a:buClr>
            </a:pPr>
            <a:r>
              <a:rPr lang="es-MX" dirty="0"/>
              <a:t> </a:t>
            </a:r>
            <a:r>
              <a:rPr lang="es-MX" dirty="0" smtClean="0"/>
              <a:t>SISTEMA </a:t>
            </a:r>
            <a:r>
              <a:rPr lang="es-MX" dirty="0" smtClean="0"/>
              <a:t>M{OVIL </a:t>
            </a:r>
            <a:r>
              <a:rPr lang="es-MX" dirty="0" smtClean="0"/>
              <a:t>DE </a:t>
            </a:r>
            <a:r>
              <a:rPr lang="es-MX" dirty="0" smtClean="0"/>
              <a:t>INFORMACIÓN </a:t>
            </a:r>
            <a:r>
              <a:rPr lang="es-MX" dirty="0" smtClean="0"/>
              <a:t>SOBRE ALERTAS </a:t>
            </a:r>
            <a:r>
              <a:rPr lang="es-MX" dirty="0" smtClean="0"/>
              <a:t>CLIMATOLÓGICAS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08448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1403648" y="4797152"/>
            <a:ext cx="6984776" cy="566738"/>
          </a:xfrm>
        </p:spPr>
        <p:txBody>
          <a:bodyPr>
            <a:normAutofit/>
          </a:bodyPr>
          <a:lstStyle/>
          <a:p>
            <a:r>
              <a:rPr lang="es-MX" sz="2400" dirty="0" smtClean="0"/>
              <a:t>SISTEMA MUNDIAL DE </a:t>
            </a:r>
            <a:r>
              <a:rPr lang="es-MX" sz="2400" dirty="0" smtClean="0"/>
              <a:t>OBSERVACIÓN</a:t>
            </a:r>
            <a:endParaRPr lang="es-MX" sz="2400" dirty="0"/>
          </a:p>
        </p:txBody>
      </p:sp>
      <p:sp>
        <p:nvSpPr>
          <p:cNvPr id="5" name="4 Marcador de texto"/>
          <p:cNvSpPr>
            <a:spLocks noGrp="1"/>
          </p:cNvSpPr>
          <p:nvPr>
            <p:ph type="body" sz="half" idx="2"/>
          </p:nvPr>
        </p:nvSpPr>
        <p:spPr>
          <a:xfrm>
            <a:off x="1259632" y="5517232"/>
            <a:ext cx="6667128" cy="864096"/>
          </a:xfrm>
        </p:spPr>
        <p:txBody>
          <a:bodyPr>
            <a:normAutofit/>
          </a:bodyPr>
          <a:lstStyle/>
          <a:p>
            <a:pPr algn="just"/>
            <a:r>
              <a:rPr lang="es-MX" sz="2400" dirty="0" smtClean="0"/>
              <a:t>ORGANIZACIÓN </a:t>
            </a:r>
            <a:r>
              <a:rPr lang="es-MX" sz="2400" dirty="0" smtClean="0"/>
              <a:t>METEOROLÓGICA </a:t>
            </a:r>
            <a:r>
              <a:rPr lang="es-MX" sz="2400" dirty="0" smtClean="0"/>
              <a:t>MUNDIAL</a:t>
            </a:r>
            <a:endParaRPr lang="es-MX" sz="2400" dirty="0"/>
          </a:p>
        </p:txBody>
      </p:sp>
      <p:pic>
        <p:nvPicPr>
          <p:cNvPr id="6" name="5 Marcador de posición de imagen"/>
          <p:cNvPicPr>
            <a:picLocks noGrp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68" b="8668"/>
          <a:stretch>
            <a:fillRect/>
          </a:stretch>
        </p:blipFill>
        <p:spPr bwMode="auto">
          <a:xfrm>
            <a:off x="0" y="188913"/>
            <a:ext cx="8820150" cy="453866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2488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TIC Y EFICIENCIA EN SUMINISTRO </a:t>
            </a:r>
            <a:r>
              <a:rPr lang="es-MX" dirty="0" smtClean="0"/>
              <a:t>ENERGÉTICO</a:t>
            </a:r>
            <a:endParaRPr lang="es-MX" dirty="0"/>
          </a:p>
        </p:txBody>
      </p:sp>
      <p:sp>
        <p:nvSpPr>
          <p:cNvPr id="6" name="5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s-MX" dirty="0" smtClean="0"/>
              <a:t> CONTROLAR LA CARGA EN LA RED ELECTRICA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MX" dirty="0" smtClean="0"/>
              <a:t>DISPONIBILIDAD DE </a:t>
            </a:r>
            <a:r>
              <a:rPr lang="es-MX" dirty="0" smtClean="0"/>
              <a:t>HIDROENERGÍA</a:t>
            </a:r>
            <a:endParaRPr lang="es-MX" dirty="0" smtClean="0"/>
          </a:p>
        </p:txBody>
      </p:sp>
    </p:spTree>
    <p:extLst>
      <p:ext uri="{BB962C8B-B14F-4D97-AF65-F5344CB8AC3E}">
        <p14:creationId xmlns:p14="http://schemas.microsoft.com/office/powerpoint/2010/main" val="2082943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/>
          <a:lstStyle/>
          <a:p>
            <a:r>
              <a:rPr lang="es-MX" dirty="0" smtClean="0"/>
              <a:t>TIC Y </a:t>
            </a:r>
            <a:r>
              <a:rPr lang="es-MX" dirty="0" smtClean="0"/>
              <a:t>DEFORESTACIÓN</a:t>
            </a:r>
            <a:endParaRPr lang="es-MX" dirty="0"/>
          </a:p>
        </p:txBody>
      </p:sp>
      <p:sp>
        <p:nvSpPr>
          <p:cNvPr id="6" name="5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smtClean="0"/>
              <a:t>AMAZONAS 1992</a:t>
            </a:r>
            <a:endParaRPr lang="es-MX" dirty="0"/>
          </a:p>
        </p:txBody>
      </p:sp>
      <p:sp>
        <p:nvSpPr>
          <p:cNvPr id="8" name="7 Marcador de texto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s-MX" dirty="0" smtClean="0"/>
              <a:t>AMAZONAS 2005</a:t>
            </a:r>
            <a:endParaRPr lang="es-MX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276872"/>
            <a:ext cx="4194643" cy="36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276872"/>
            <a:ext cx="4312940" cy="36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1156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CONCLUSIÓN</a:t>
            </a:r>
            <a:endParaRPr lang="es-MX" dirty="0"/>
          </a:p>
        </p:txBody>
      </p:sp>
      <p:sp>
        <p:nvSpPr>
          <p:cNvPr id="6" name="5 Rectángulo"/>
          <p:cNvSpPr/>
          <p:nvPr/>
        </p:nvSpPr>
        <p:spPr>
          <a:xfrm>
            <a:off x="539552" y="2274838"/>
            <a:ext cx="849694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2800" dirty="0"/>
              <a:t>Las TIC están instauradas en todos los niveles de nuestra sociedad. Las </a:t>
            </a:r>
            <a:r>
              <a:rPr lang="es-MX" sz="2800" dirty="0" smtClean="0"/>
              <a:t>redes de </a:t>
            </a:r>
            <a:r>
              <a:rPr lang="es-MX" sz="2800" dirty="0"/>
              <a:t>telecomunicaciones e Internet aseguran que la información esté </a:t>
            </a:r>
            <a:r>
              <a:rPr lang="es-MX" sz="2800" dirty="0" smtClean="0"/>
              <a:t>disponible con </a:t>
            </a:r>
            <a:r>
              <a:rPr lang="es-MX" sz="2800" dirty="0"/>
              <a:t>una simple pulsación del teclado, y los teléfonos (móviles) permiten </a:t>
            </a:r>
            <a:r>
              <a:rPr lang="es-MX" sz="2800" dirty="0" smtClean="0"/>
              <a:t>hablar instantáneamente </a:t>
            </a:r>
            <a:r>
              <a:rPr lang="es-MX" sz="2800" dirty="0"/>
              <a:t>con cualquier persona en cualquier lugar del mundo</a:t>
            </a:r>
            <a:r>
              <a:rPr lang="es-MX" sz="2800" dirty="0" smtClean="0"/>
              <a:t>.</a:t>
            </a:r>
          </a:p>
          <a:p>
            <a:pPr algn="just"/>
            <a:r>
              <a:rPr lang="es-MX" sz="2800" dirty="0" smtClean="0"/>
              <a:t>Son de suma importancia en prevención de fenómenos meteorológicos</a:t>
            </a:r>
            <a:endParaRPr lang="es-MX" sz="2800" dirty="0"/>
          </a:p>
        </p:txBody>
      </p:sp>
    </p:spTree>
    <p:extLst>
      <p:ext uri="{BB962C8B-B14F-4D97-AF65-F5344CB8AC3E}">
        <p14:creationId xmlns:p14="http://schemas.microsoft.com/office/powerpoint/2010/main" val="2119430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</TotalTime>
  <Words>334</Words>
  <Application>Microsoft Office PowerPoint</Application>
  <PresentationFormat>Presentación en pantalla (4:3)</PresentationFormat>
  <Paragraphs>59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4" baseType="lpstr">
      <vt:lpstr>Tema de Office</vt:lpstr>
      <vt:lpstr>Presentación de PowerPoint</vt:lpstr>
      <vt:lpstr>COMPRENDER LA IMPORTANCIA DEL USO DE LAS TIC EN EL ESTUDIO DEL ESPACIO GEOGRÁFICO </vt:lpstr>
      <vt:lpstr>Presentación de PowerPoint</vt:lpstr>
      <vt:lpstr>Presentación de PowerPoint</vt:lpstr>
      <vt:lpstr>Presentación de PowerPoint</vt:lpstr>
      <vt:lpstr>HERRAMIENTAS</vt:lpstr>
      <vt:lpstr> INFORMACIÓN ALFANUMÉRICA Y GRÁFICA SE UTILIZA DE FORMA COMBINADA UTILIZANDO LA TECNOLOGÍA  DE LOS SISTEMAS DE INFORMACIÓN GEOGRÁFICA (SIG) SUMANDO LA GEORREFERENCIACIÓN DE TODA LA INFORMACIÓN EN UN SISTEMA DE COORDENADAS X-Y O COORDENADAS GEOGRÁFICAS </vt:lpstr>
      <vt:lpstr>TIC Y MEDIO AMBIENTE</vt:lpstr>
      <vt:lpstr>SISTEMA DE RADIODIFUSIÓN SONORA Y DE TV TERRENALES Y POR SATÉLITES</vt:lpstr>
      <vt:lpstr>SISTEMA MUNDIAL DE OBSERVACIÓN</vt:lpstr>
      <vt:lpstr>TIC Y EFICIENCIA EN SUMINISTRO ENERGÉTICO</vt:lpstr>
      <vt:lpstr>TIC Y DEFORESTACIÓN</vt:lpstr>
      <vt:lpstr>CONCLUSIÓN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Medina</dc:creator>
  <cp:lastModifiedBy>Ordoñez</cp:lastModifiedBy>
  <cp:revision>11</cp:revision>
  <dcterms:created xsi:type="dcterms:W3CDTF">2015-09-07T16:37:46Z</dcterms:created>
  <dcterms:modified xsi:type="dcterms:W3CDTF">2016-07-26T21:41:31Z</dcterms:modified>
</cp:coreProperties>
</file>