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4" r:id="rId1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D91AE5-EF77-4C38-8DAD-0BBF4E8D613F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60812B11-8280-45EF-8BC7-F3D0C11F0C7E}">
      <dgm:prSet phldrT="[Texto]" custT="1"/>
      <dgm:spPr/>
      <dgm:t>
        <a:bodyPr/>
        <a:lstStyle/>
        <a:p>
          <a:r>
            <a:rPr lang="es-MX" sz="3600" b="1" dirty="0" smtClean="0">
              <a:solidFill>
                <a:schemeClr val="bg1"/>
              </a:solidFill>
            </a:rPr>
            <a:t>FELICIDAD</a:t>
          </a:r>
          <a:endParaRPr lang="es-MX" sz="3600" b="1" dirty="0">
            <a:solidFill>
              <a:schemeClr val="bg1"/>
            </a:solidFill>
          </a:endParaRPr>
        </a:p>
      </dgm:t>
    </dgm:pt>
    <dgm:pt modelId="{521B0696-65DE-4F03-B2CA-07657EC12459}" type="parTrans" cxnId="{83346A8A-1117-4E3B-8A8A-8D6F9D01E55B}">
      <dgm:prSet/>
      <dgm:spPr/>
      <dgm:t>
        <a:bodyPr/>
        <a:lstStyle/>
        <a:p>
          <a:endParaRPr lang="es-MX"/>
        </a:p>
      </dgm:t>
    </dgm:pt>
    <dgm:pt modelId="{121C8CCA-0758-41C4-B315-28F5BA61D50A}" type="sibTrans" cxnId="{83346A8A-1117-4E3B-8A8A-8D6F9D01E55B}">
      <dgm:prSet/>
      <dgm:spPr/>
      <dgm:t>
        <a:bodyPr/>
        <a:lstStyle/>
        <a:p>
          <a:endParaRPr lang="es-MX"/>
        </a:p>
      </dgm:t>
    </dgm:pt>
    <dgm:pt modelId="{F4A0CAA2-A246-4426-A7ED-61048A27C171}">
      <dgm:prSet phldrT="[Texto]"/>
      <dgm:spPr/>
      <dgm:t>
        <a:bodyPr/>
        <a:lstStyle/>
        <a:p>
          <a:pPr algn="just"/>
          <a:r>
            <a:rPr lang="es-MX" dirty="0" smtClean="0">
              <a:solidFill>
                <a:schemeClr val="bg1"/>
              </a:solidFill>
            </a:rPr>
            <a:t>EXTENSIÓN DE LAS COSAS VITALES.</a:t>
          </a:r>
          <a:endParaRPr lang="es-MX" dirty="0">
            <a:solidFill>
              <a:schemeClr val="bg1"/>
            </a:solidFill>
          </a:endParaRPr>
        </a:p>
      </dgm:t>
    </dgm:pt>
    <dgm:pt modelId="{7D3C8B32-26F8-4DA3-AEDD-837165EE46DA}" type="parTrans" cxnId="{68555651-2D11-4F24-831A-6EADCDBCA10D}">
      <dgm:prSet/>
      <dgm:spPr/>
      <dgm:t>
        <a:bodyPr/>
        <a:lstStyle/>
        <a:p>
          <a:endParaRPr lang="es-MX"/>
        </a:p>
      </dgm:t>
    </dgm:pt>
    <dgm:pt modelId="{F2E4AE57-533C-46F3-ACB4-3068904BE0D1}" type="sibTrans" cxnId="{68555651-2D11-4F24-831A-6EADCDBCA10D}">
      <dgm:prSet/>
      <dgm:spPr/>
      <dgm:t>
        <a:bodyPr/>
        <a:lstStyle/>
        <a:p>
          <a:endParaRPr lang="es-MX"/>
        </a:p>
      </dgm:t>
    </dgm:pt>
    <dgm:pt modelId="{A2804B4B-5950-48E4-8C4B-98A42D54112B}">
      <dgm:prSet phldrT="[Texto]"/>
      <dgm:spPr/>
      <dgm:t>
        <a:bodyPr/>
        <a:lstStyle/>
        <a:p>
          <a:pPr algn="just"/>
          <a:r>
            <a:rPr lang="es-MX" dirty="0" smtClean="0">
              <a:solidFill>
                <a:schemeClr val="bg1"/>
              </a:solidFill>
            </a:rPr>
            <a:t>EDUCACIÓN AL MAYOR NÚMERO DE INDIVIDUOS.</a:t>
          </a:r>
          <a:endParaRPr lang="es-MX" dirty="0">
            <a:solidFill>
              <a:schemeClr val="bg1"/>
            </a:solidFill>
          </a:endParaRPr>
        </a:p>
      </dgm:t>
    </dgm:pt>
    <dgm:pt modelId="{2BFA25E0-BB04-41E2-AE52-56130CEC3627}" type="parTrans" cxnId="{787D46ED-0B94-432D-9E0F-4C029C2102F0}">
      <dgm:prSet/>
      <dgm:spPr/>
      <dgm:t>
        <a:bodyPr/>
        <a:lstStyle/>
        <a:p>
          <a:endParaRPr lang="es-MX"/>
        </a:p>
      </dgm:t>
    </dgm:pt>
    <dgm:pt modelId="{2C07CD14-7BF1-4C97-9611-D5C0967AF5BF}" type="sibTrans" cxnId="{787D46ED-0B94-432D-9E0F-4C029C2102F0}">
      <dgm:prSet/>
      <dgm:spPr/>
      <dgm:t>
        <a:bodyPr/>
        <a:lstStyle/>
        <a:p>
          <a:endParaRPr lang="es-MX"/>
        </a:p>
      </dgm:t>
    </dgm:pt>
    <dgm:pt modelId="{F91F6BEC-8C21-485F-B9A2-58F47A7B2A74}" type="pres">
      <dgm:prSet presAssocID="{53D91AE5-EF77-4C38-8DAD-0BBF4E8D613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4EAAF31-A7FC-4CD0-AF20-0493547DEBEF}" type="pres">
      <dgm:prSet presAssocID="{60812B11-8280-45EF-8BC7-F3D0C11F0C7E}" presName="root1" presStyleCnt="0"/>
      <dgm:spPr/>
    </dgm:pt>
    <dgm:pt modelId="{2CEDBCCA-2DD9-43F6-BB57-BF0CCE0B9E8D}" type="pres">
      <dgm:prSet presAssocID="{60812B11-8280-45EF-8BC7-F3D0C11F0C7E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D773AC46-CF48-4835-B88C-ED5767984B27}" type="pres">
      <dgm:prSet presAssocID="{60812B11-8280-45EF-8BC7-F3D0C11F0C7E}" presName="level2hierChild" presStyleCnt="0"/>
      <dgm:spPr/>
    </dgm:pt>
    <dgm:pt modelId="{1BFD03C9-2B08-41F1-810D-AE534C3B4C64}" type="pres">
      <dgm:prSet presAssocID="{7D3C8B32-26F8-4DA3-AEDD-837165EE46DA}" presName="conn2-1" presStyleLbl="parChTrans1D2" presStyleIdx="0" presStyleCnt="2"/>
      <dgm:spPr/>
      <dgm:t>
        <a:bodyPr/>
        <a:lstStyle/>
        <a:p>
          <a:endParaRPr lang="es-ES"/>
        </a:p>
      </dgm:t>
    </dgm:pt>
    <dgm:pt modelId="{A3A28760-3732-4EDA-85DC-1BE3A9FD61CE}" type="pres">
      <dgm:prSet presAssocID="{7D3C8B32-26F8-4DA3-AEDD-837165EE46DA}" presName="connTx" presStyleLbl="parChTrans1D2" presStyleIdx="0" presStyleCnt="2"/>
      <dgm:spPr/>
      <dgm:t>
        <a:bodyPr/>
        <a:lstStyle/>
        <a:p>
          <a:endParaRPr lang="es-ES"/>
        </a:p>
      </dgm:t>
    </dgm:pt>
    <dgm:pt modelId="{351755D8-66B2-4588-A017-3066FA414C46}" type="pres">
      <dgm:prSet presAssocID="{F4A0CAA2-A246-4426-A7ED-61048A27C171}" presName="root2" presStyleCnt="0"/>
      <dgm:spPr/>
    </dgm:pt>
    <dgm:pt modelId="{E0342A6F-B61A-4957-A093-42C5EE3669F6}" type="pres">
      <dgm:prSet presAssocID="{F4A0CAA2-A246-4426-A7ED-61048A27C171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A7357F88-E039-45FE-AB26-10F6EF32102B}" type="pres">
      <dgm:prSet presAssocID="{F4A0CAA2-A246-4426-A7ED-61048A27C171}" presName="level3hierChild" presStyleCnt="0"/>
      <dgm:spPr/>
    </dgm:pt>
    <dgm:pt modelId="{0B085148-4127-470C-B520-F2C0E6269A99}" type="pres">
      <dgm:prSet presAssocID="{2BFA25E0-BB04-41E2-AE52-56130CEC3627}" presName="conn2-1" presStyleLbl="parChTrans1D2" presStyleIdx="1" presStyleCnt="2"/>
      <dgm:spPr/>
      <dgm:t>
        <a:bodyPr/>
        <a:lstStyle/>
        <a:p>
          <a:endParaRPr lang="es-ES"/>
        </a:p>
      </dgm:t>
    </dgm:pt>
    <dgm:pt modelId="{AF871EB6-49A0-4FD1-AE1D-A5EF6363F7F4}" type="pres">
      <dgm:prSet presAssocID="{2BFA25E0-BB04-41E2-AE52-56130CEC3627}" presName="connTx" presStyleLbl="parChTrans1D2" presStyleIdx="1" presStyleCnt="2"/>
      <dgm:spPr/>
      <dgm:t>
        <a:bodyPr/>
        <a:lstStyle/>
        <a:p>
          <a:endParaRPr lang="es-ES"/>
        </a:p>
      </dgm:t>
    </dgm:pt>
    <dgm:pt modelId="{3BFCA391-ECC0-4C55-B118-B023D31D0468}" type="pres">
      <dgm:prSet presAssocID="{A2804B4B-5950-48E4-8C4B-98A42D54112B}" presName="root2" presStyleCnt="0"/>
      <dgm:spPr/>
    </dgm:pt>
    <dgm:pt modelId="{0A07C586-2CBD-4B51-9A50-EE0E3E300AD8}" type="pres">
      <dgm:prSet presAssocID="{A2804B4B-5950-48E4-8C4B-98A42D54112B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090D773-E7EE-408C-990E-A654362B897D}" type="pres">
      <dgm:prSet presAssocID="{A2804B4B-5950-48E4-8C4B-98A42D54112B}" presName="level3hierChild" presStyleCnt="0"/>
      <dgm:spPr/>
    </dgm:pt>
  </dgm:ptLst>
  <dgm:cxnLst>
    <dgm:cxn modelId="{A6B9C3BC-1534-4527-88FB-8F8AB9DA0E2E}" type="presOf" srcId="{2BFA25E0-BB04-41E2-AE52-56130CEC3627}" destId="{0B085148-4127-470C-B520-F2C0E6269A99}" srcOrd="0" destOrd="0" presId="urn:microsoft.com/office/officeart/2005/8/layout/hierarchy2"/>
    <dgm:cxn modelId="{83346A8A-1117-4E3B-8A8A-8D6F9D01E55B}" srcId="{53D91AE5-EF77-4C38-8DAD-0BBF4E8D613F}" destId="{60812B11-8280-45EF-8BC7-F3D0C11F0C7E}" srcOrd="0" destOrd="0" parTransId="{521B0696-65DE-4F03-B2CA-07657EC12459}" sibTransId="{121C8CCA-0758-41C4-B315-28F5BA61D50A}"/>
    <dgm:cxn modelId="{0D5505E8-481A-407E-AF95-2B00A16A3ED4}" type="presOf" srcId="{53D91AE5-EF77-4C38-8DAD-0BBF4E8D613F}" destId="{F91F6BEC-8C21-485F-B9A2-58F47A7B2A74}" srcOrd="0" destOrd="0" presId="urn:microsoft.com/office/officeart/2005/8/layout/hierarchy2"/>
    <dgm:cxn modelId="{74E4753B-9B34-4B06-93BA-4F0AEEFD0648}" type="presOf" srcId="{2BFA25E0-BB04-41E2-AE52-56130CEC3627}" destId="{AF871EB6-49A0-4FD1-AE1D-A5EF6363F7F4}" srcOrd="1" destOrd="0" presId="urn:microsoft.com/office/officeart/2005/8/layout/hierarchy2"/>
    <dgm:cxn modelId="{CFFE5C9A-5509-4641-B4C7-B6FEF34EC8AC}" type="presOf" srcId="{7D3C8B32-26F8-4DA3-AEDD-837165EE46DA}" destId="{A3A28760-3732-4EDA-85DC-1BE3A9FD61CE}" srcOrd="1" destOrd="0" presId="urn:microsoft.com/office/officeart/2005/8/layout/hierarchy2"/>
    <dgm:cxn modelId="{787D46ED-0B94-432D-9E0F-4C029C2102F0}" srcId="{60812B11-8280-45EF-8BC7-F3D0C11F0C7E}" destId="{A2804B4B-5950-48E4-8C4B-98A42D54112B}" srcOrd="1" destOrd="0" parTransId="{2BFA25E0-BB04-41E2-AE52-56130CEC3627}" sibTransId="{2C07CD14-7BF1-4C97-9611-D5C0967AF5BF}"/>
    <dgm:cxn modelId="{03A843B3-B17B-453A-B760-F457AD56D56F}" type="presOf" srcId="{60812B11-8280-45EF-8BC7-F3D0C11F0C7E}" destId="{2CEDBCCA-2DD9-43F6-BB57-BF0CCE0B9E8D}" srcOrd="0" destOrd="0" presId="urn:microsoft.com/office/officeart/2005/8/layout/hierarchy2"/>
    <dgm:cxn modelId="{B4FEB9C4-0483-429D-B095-D31953786599}" type="presOf" srcId="{A2804B4B-5950-48E4-8C4B-98A42D54112B}" destId="{0A07C586-2CBD-4B51-9A50-EE0E3E300AD8}" srcOrd="0" destOrd="0" presId="urn:microsoft.com/office/officeart/2005/8/layout/hierarchy2"/>
    <dgm:cxn modelId="{506D3826-EA56-4581-92DE-430B2E0BFE94}" type="presOf" srcId="{F4A0CAA2-A246-4426-A7ED-61048A27C171}" destId="{E0342A6F-B61A-4957-A093-42C5EE3669F6}" srcOrd="0" destOrd="0" presId="urn:microsoft.com/office/officeart/2005/8/layout/hierarchy2"/>
    <dgm:cxn modelId="{68555651-2D11-4F24-831A-6EADCDBCA10D}" srcId="{60812B11-8280-45EF-8BC7-F3D0C11F0C7E}" destId="{F4A0CAA2-A246-4426-A7ED-61048A27C171}" srcOrd="0" destOrd="0" parTransId="{7D3C8B32-26F8-4DA3-AEDD-837165EE46DA}" sibTransId="{F2E4AE57-533C-46F3-ACB4-3068904BE0D1}"/>
    <dgm:cxn modelId="{660811E2-A3F0-400F-B5EE-1A9F1FD9A9B7}" type="presOf" srcId="{7D3C8B32-26F8-4DA3-AEDD-837165EE46DA}" destId="{1BFD03C9-2B08-41F1-810D-AE534C3B4C64}" srcOrd="0" destOrd="0" presId="urn:microsoft.com/office/officeart/2005/8/layout/hierarchy2"/>
    <dgm:cxn modelId="{A77745C3-79B0-4130-B6AD-697A13DE1E15}" type="presParOf" srcId="{F91F6BEC-8C21-485F-B9A2-58F47A7B2A74}" destId="{64EAAF31-A7FC-4CD0-AF20-0493547DEBEF}" srcOrd="0" destOrd="0" presId="urn:microsoft.com/office/officeart/2005/8/layout/hierarchy2"/>
    <dgm:cxn modelId="{F730883C-638A-4742-A59D-C518D880D3C4}" type="presParOf" srcId="{64EAAF31-A7FC-4CD0-AF20-0493547DEBEF}" destId="{2CEDBCCA-2DD9-43F6-BB57-BF0CCE0B9E8D}" srcOrd="0" destOrd="0" presId="urn:microsoft.com/office/officeart/2005/8/layout/hierarchy2"/>
    <dgm:cxn modelId="{5F0B1680-DAA6-4587-A6A1-7940869FC8CE}" type="presParOf" srcId="{64EAAF31-A7FC-4CD0-AF20-0493547DEBEF}" destId="{D773AC46-CF48-4835-B88C-ED5767984B27}" srcOrd="1" destOrd="0" presId="urn:microsoft.com/office/officeart/2005/8/layout/hierarchy2"/>
    <dgm:cxn modelId="{4D8FEBD1-1D81-462C-BAC6-AD4317578DF7}" type="presParOf" srcId="{D773AC46-CF48-4835-B88C-ED5767984B27}" destId="{1BFD03C9-2B08-41F1-810D-AE534C3B4C64}" srcOrd="0" destOrd="0" presId="urn:microsoft.com/office/officeart/2005/8/layout/hierarchy2"/>
    <dgm:cxn modelId="{7D113909-1A51-43CA-B7D9-CBD7C96EFDBD}" type="presParOf" srcId="{1BFD03C9-2B08-41F1-810D-AE534C3B4C64}" destId="{A3A28760-3732-4EDA-85DC-1BE3A9FD61CE}" srcOrd="0" destOrd="0" presId="urn:microsoft.com/office/officeart/2005/8/layout/hierarchy2"/>
    <dgm:cxn modelId="{9D63B7FD-6ACA-4ED4-9AB1-2D3C5136BC85}" type="presParOf" srcId="{D773AC46-CF48-4835-B88C-ED5767984B27}" destId="{351755D8-66B2-4588-A017-3066FA414C46}" srcOrd="1" destOrd="0" presId="urn:microsoft.com/office/officeart/2005/8/layout/hierarchy2"/>
    <dgm:cxn modelId="{FE3F6A65-ADFF-4916-8076-BE71595D6E3E}" type="presParOf" srcId="{351755D8-66B2-4588-A017-3066FA414C46}" destId="{E0342A6F-B61A-4957-A093-42C5EE3669F6}" srcOrd="0" destOrd="0" presId="urn:microsoft.com/office/officeart/2005/8/layout/hierarchy2"/>
    <dgm:cxn modelId="{78C968F2-DEE1-4CE3-8F01-781BC005ECC5}" type="presParOf" srcId="{351755D8-66B2-4588-A017-3066FA414C46}" destId="{A7357F88-E039-45FE-AB26-10F6EF32102B}" srcOrd="1" destOrd="0" presId="urn:microsoft.com/office/officeart/2005/8/layout/hierarchy2"/>
    <dgm:cxn modelId="{5F08308B-3BE8-473F-8F8A-721B2C30989D}" type="presParOf" srcId="{D773AC46-CF48-4835-B88C-ED5767984B27}" destId="{0B085148-4127-470C-B520-F2C0E6269A99}" srcOrd="2" destOrd="0" presId="urn:microsoft.com/office/officeart/2005/8/layout/hierarchy2"/>
    <dgm:cxn modelId="{2722CD52-77BF-43E7-A361-C25445E9CD7F}" type="presParOf" srcId="{0B085148-4127-470C-B520-F2C0E6269A99}" destId="{AF871EB6-49A0-4FD1-AE1D-A5EF6363F7F4}" srcOrd="0" destOrd="0" presId="urn:microsoft.com/office/officeart/2005/8/layout/hierarchy2"/>
    <dgm:cxn modelId="{C1A0C48D-5EA2-4F94-B18D-1CDC63FA8C7A}" type="presParOf" srcId="{D773AC46-CF48-4835-B88C-ED5767984B27}" destId="{3BFCA391-ECC0-4C55-B118-B023D31D0468}" srcOrd="3" destOrd="0" presId="urn:microsoft.com/office/officeart/2005/8/layout/hierarchy2"/>
    <dgm:cxn modelId="{748DB95F-906D-445A-891B-75B2F119EF0A}" type="presParOf" srcId="{3BFCA391-ECC0-4C55-B118-B023D31D0468}" destId="{0A07C586-2CBD-4B51-9A50-EE0E3E300AD8}" srcOrd="0" destOrd="0" presId="urn:microsoft.com/office/officeart/2005/8/layout/hierarchy2"/>
    <dgm:cxn modelId="{ADAFD1D4-2437-4763-820C-16AABFC78431}" type="presParOf" srcId="{3BFCA391-ECC0-4C55-B118-B023D31D0468}" destId="{8090D773-E7EE-408C-990E-A654362B897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CEDBCCA-2DD9-43F6-BB57-BF0CCE0B9E8D}">
      <dsp:nvSpPr>
        <dsp:cNvPr id="0" name=""/>
        <dsp:cNvSpPr/>
      </dsp:nvSpPr>
      <dsp:spPr>
        <a:xfrm>
          <a:off x="3186" y="2375237"/>
          <a:ext cx="3117691" cy="15588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600" b="1" kern="1200" dirty="0" smtClean="0">
              <a:solidFill>
                <a:schemeClr val="bg1"/>
              </a:solidFill>
            </a:rPr>
            <a:t>FELICIDAD</a:t>
          </a:r>
          <a:endParaRPr lang="es-MX" sz="3600" b="1" kern="1200" dirty="0">
            <a:solidFill>
              <a:schemeClr val="bg1"/>
            </a:solidFill>
          </a:endParaRPr>
        </a:p>
      </dsp:txBody>
      <dsp:txXfrm>
        <a:off x="3186" y="2375237"/>
        <a:ext cx="3117691" cy="1558845"/>
      </dsp:txXfrm>
    </dsp:sp>
    <dsp:sp modelId="{1BFD03C9-2B08-41F1-810D-AE534C3B4C64}">
      <dsp:nvSpPr>
        <dsp:cNvPr id="0" name=""/>
        <dsp:cNvSpPr/>
      </dsp:nvSpPr>
      <dsp:spPr>
        <a:xfrm rot="19457599">
          <a:off x="2976526" y="2684255"/>
          <a:ext cx="1535779" cy="44472"/>
        </a:xfrm>
        <a:custGeom>
          <a:avLst/>
          <a:gdLst/>
          <a:ahLst/>
          <a:cxnLst/>
          <a:rect l="0" t="0" r="0" b="0"/>
          <a:pathLst>
            <a:path>
              <a:moveTo>
                <a:pt x="0" y="22236"/>
              </a:moveTo>
              <a:lnTo>
                <a:pt x="1535779" y="22236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500" kern="1200"/>
        </a:p>
      </dsp:txBody>
      <dsp:txXfrm rot="19457599">
        <a:off x="3706021" y="2668097"/>
        <a:ext cx="76788" cy="76788"/>
      </dsp:txXfrm>
    </dsp:sp>
    <dsp:sp modelId="{E0342A6F-B61A-4957-A093-42C5EE3669F6}">
      <dsp:nvSpPr>
        <dsp:cNvPr id="0" name=""/>
        <dsp:cNvSpPr/>
      </dsp:nvSpPr>
      <dsp:spPr>
        <a:xfrm>
          <a:off x="4367954" y="1478900"/>
          <a:ext cx="3117691" cy="15588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kern="1200" dirty="0" smtClean="0">
              <a:solidFill>
                <a:schemeClr val="bg1"/>
              </a:solidFill>
            </a:rPr>
            <a:t>EXTENSIÓN DE LAS COSAS VITALES.</a:t>
          </a:r>
          <a:endParaRPr lang="es-MX" sz="2800" kern="1200" dirty="0">
            <a:solidFill>
              <a:schemeClr val="bg1"/>
            </a:solidFill>
          </a:endParaRPr>
        </a:p>
      </dsp:txBody>
      <dsp:txXfrm>
        <a:off x="4367954" y="1478900"/>
        <a:ext cx="3117691" cy="1558845"/>
      </dsp:txXfrm>
    </dsp:sp>
    <dsp:sp modelId="{0B085148-4127-470C-B520-F2C0E6269A99}">
      <dsp:nvSpPr>
        <dsp:cNvPr id="0" name=""/>
        <dsp:cNvSpPr/>
      </dsp:nvSpPr>
      <dsp:spPr>
        <a:xfrm rot="2142401">
          <a:off x="2976526" y="3580591"/>
          <a:ext cx="1535779" cy="44472"/>
        </a:xfrm>
        <a:custGeom>
          <a:avLst/>
          <a:gdLst/>
          <a:ahLst/>
          <a:cxnLst/>
          <a:rect l="0" t="0" r="0" b="0"/>
          <a:pathLst>
            <a:path>
              <a:moveTo>
                <a:pt x="0" y="22236"/>
              </a:moveTo>
              <a:lnTo>
                <a:pt x="1535779" y="22236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500" kern="1200"/>
        </a:p>
      </dsp:txBody>
      <dsp:txXfrm rot="2142401">
        <a:off x="3706021" y="3564433"/>
        <a:ext cx="76788" cy="76788"/>
      </dsp:txXfrm>
    </dsp:sp>
    <dsp:sp modelId="{0A07C586-2CBD-4B51-9A50-EE0E3E300AD8}">
      <dsp:nvSpPr>
        <dsp:cNvPr id="0" name=""/>
        <dsp:cNvSpPr/>
      </dsp:nvSpPr>
      <dsp:spPr>
        <a:xfrm>
          <a:off x="4367954" y="3271573"/>
          <a:ext cx="3117691" cy="15588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kern="1200" dirty="0" smtClean="0">
              <a:solidFill>
                <a:schemeClr val="bg1"/>
              </a:solidFill>
            </a:rPr>
            <a:t>EDUCACIÓN AL MAYOR NÚMERO DE INDIVIDUOS.</a:t>
          </a:r>
          <a:endParaRPr lang="es-MX" sz="2800" kern="1200" dirty="0">
            <a:solidFill>
              <a:schemeClr val="bg1"/>
            </a:solidFill>
          </a:endParaRPr>
        </a:p>
      </dsp:txBody>
      <dsp:txXfrm>
        <a:off x="4367954" y="3271573"/>
        <a:ext cx="3117691" cy="15588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CC25E-E695-48FC-9DA1-14865020BEC7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25A05F3-A355-4BB3-9BA8-DB4FACA86186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CDCC25E-E695-48FC-9DA1-14865020BEC7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425A05F3-A355-4BB3-9BA8-DB4FACA86186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CC25E-E695-48FC-9DA1-14865020BEC7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05F3-A355-4BB3-9BA8-DB4FACA86186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CC25E-E695-48FC-9DA1-14865020BEC7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05F3-A355-4BB3-9BA8-DB4FACA86186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05F3-A355-4BB3-9BA8-DB4FACA86186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CC25E-E695-48FC-9DA1-14865020BEC7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CC25E-E695-48FC-9DA1-14865020BEC7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05F3-A355-4BB3-9BA8-DB4FACA86186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CC25E-E695-48FC-9DA1-14865020BEC7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05F3-A355-4BB3-9BA8-DB4FACA8618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CDCC25E-E695-48FC-9DA1-14865020BEC7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25A05F3-A355-4BB3-9BA8-DB4FACA86186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CC25E-E695-48FC-9DA1-14865020BEC7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25A05F3-A355-4BB3-9BA8-DB4FACA86186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CC25E-E695-48FC-9DA1-14865020BEC7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05F3-A355-4BB3-9BA8-DB4FACA8618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CC25E-E695-48FC-9DA1-14865020BEC7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05F3-A355-4BB3-9BA8-DB4FACA8618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CDCC25E-E695-48FC-9DA1-14865020BEC7}" type="datetimeFigureOut">
              <a:rPr lang="es-MX" smtClean="0"/>
              <a:pPr/>
              <a:t>19/02/2015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425A05F3-A355-4BB3-9BA8-DB4FACA86186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youtu.be/gTUzPYuuZzY" TargetMode="External"/><Relationship Id="rId2" Type="http://schemas.openxmlformats.org/officeDocument/2006/relationships/hyperlink" Target="http://youtu.be/M4oP_M81YpY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youtu.be/fyPBMpHYCf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971600" y="2132856"/>
            <a:ext cx="7200800" cy="792088"/>
          </a:xfrm>
        </p:spPr>
        <p:txBody>
          <a:bodyPr/>
          <a:lstStyle/>
          <a:p>
            <a:r>
              <a:rPr lang="es-MX" sz="2800" dirty="0" smtClean="0">
                <a:solidFill>
                  <a:schemeClr val="bg1"/>
                </a:solidFill>
              </a:rPr>
              <a:t> </a:t>
            </a:r>
            <a:r>
              <a:rPr lang="es-MX" sz="2800" b="1" dirty="0" smtClean="0">
                <a:solidFill>
                  <a:schemeClr val="bg1"/>
                </a:solidFill>
              </a:rPr>
              <a:t>ÉTICA Y VALORES </a:t>
            </a:r>
            <a:r>
              <a:rPr lang="es-MX" sz="2800" b="1" dirty="0" smtClean="0">
                <a:solidFill>
                  <a:schemeClr val="bg1"/>
                </a:solidFill>
              </a:rPr>
              <a:t>II</a:t>
            </a:r>
          </a:p>
          <a:p>
            <a:endParaRPr lang="es-MX" sz="2800" dirty="0" smtClean="0">
              <a:solidFill>
                <a:srgbClr val="FF0000"/>
              </a:solidFill>
            </a:endParaRPr>
          </a:p>
          <a:p>
            <a:endParaRPr lang="es-MX" sz="2800" dirty="0" smtClean="0">
              <a:solidFill>
                <a:srgbClr val="FF0000"/>
              </a:solidFill>
            </a:endParaRPr>
          </a:p>
          <a:p>
            <a:r>
              <a:rPr lang="es-MX" sz="2000" b="1" dirty="0" smtClean="0">
                <a:solidFill>
                  <a:schemeClr val="bg1"/>
                </a:solidFill>
              </a:rPr>
              <a:t>BLOQUE IV. APLICA LAS DIMENSIONES DE LA CONCIENCIA MORAL EN DIFERENTES ÁMBITOS </a:t>
            </a:r>
            <a:endParaRPr lang="es-MX" sz="2000" b="1" dirty="0" smtClean="0">
              <a:solidFill>
                <a:schemeClr val="bg1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-57249"/>
            <a:ext cx="7772400" cy="1470025"/>
          </a:xfrm>
        </p:spPr>
        <p:txBody>
          <a:bodyPr>
            <a:normAutofit/>
          </a:bodyPr>
          <a:lstStyle/>
          <a:p>
            <a:r>
              <a:rPr lang="es-MX" sz="3200" dirty="0" smtClean="0">
                <a:solidFill>
                  <a:schemeClr val="bg1"/>
                </a:solidFill>
              </a:rPr>
              <a:t>MULTIVERSIDAD LATINOAMERICANA</a:t>
            </a:r>
            <a:br>
              <a:rPr lang="es-MX" sz="3200" dirty="0" smtClean="0">
                <a:solidFill>
                  <a:schemeClr val="bg1"/>
                </a:solidFill>
              </a:rPr>
            </a:br>
            <a:r>
              <a:rPr lang="es-MX" sz="3200" dirty="0" smtClean="0">
                <a:solidFill>
                  <a:schemeClr val="bg1"/>
                </a:solidFill>
              </a:rPr>
              <a:t>OAXACA URBANA</a:t>
            </a:r>
            <a:endParaRPr lang="es-MX" sz="3200" dirty="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03848" y="5589240"/>
            <a:ext cx="57961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DOCENTE: ANA LIBIA HERNÁNDEZ POZO Y </a:t>
            </a:r>
            <a:r>
              <a:rPr lang="es-MX" b="1" dirty="0" smtClean="0">
                <a:solidFill>
                  <a:schemeClr val="bg1"/>
                </a:solidFill>
              </a:rPr>
              <a:t>LÓPEZ</a:t>
            </a:r>
            <a:endParaRPr lang="es-MX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860032" y="1196752"/>
            <a:ext cx="3826768" cy="4572000"/>
          </a:xfrm>
        </p:spPr>
        <p:txBody>
          <a:bodyPr/>
          <a:lstStyle/>
          <a:p>
            <a:pPr algn="just"/>
            <a:r>
              <a:rPr lang="es-MX" sz="2800" dirty="0" smtClean="0">
                <a:solidFill>
                  <a:schemeClr val="bg1"/>
                </a:solidFill>
              </a:rPr>
              <a:t>Principal exponente Kant.</a:t>
            </a:r>
          </a:p>
          <a:p>
            <a:pPr algn="just"/>
            <a:r>
              <a:rPr lang="es-MX" sz="2800" dirty="0" smtClean="0">
                <a:solidFill>
                  <a:schemeClr val="bg1"/>
                </a:solidFill>
              </a:rPr>
              <a:t>Característica, </a:t>
            </a:r>
            <a:r>
              <a:rPr lang="es-MX" sz="2800" dirty="0" smtClean="0">
                <a:solidFill>
                  <a:schemeClr val="bg1"/>
                </a:solidFill>
              </a:rPr>
              <a:t>apela a la forma y la universalidad de la ley moral, esperando que todos los sujetos de una sociedad la respete</a:t>
            </a:r>
            <a:r>
              <a:rPr lang="es-MX" dirty="0" smtClean="0">
                <a:solidFill>
                  <a:schemeClr val="bg1"/>
                </a:solidFill>
              </a:rPr>
              <a:t>n.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rgbClr val="C00000"/>
                </a:solidFill>
              </a:rPr>
              <a:t>FORMALISMO</a:t>
            </a:r>
            <a:endParaRPr lang="es-MX" b="1" dirty="0">
              <a:solidFill>
                <a:srgbClr val="C00000"/>
              </a:solidFill>
            </a:endParaRPr>
          </a:p>
        </p:txBody>
      </p:sp>
      <p:sp>
        <p:nvSpPr>
          <p:cNvPr id="10242" name="AutoShape 2" descr="data:image/jpeg;base64,/9j/4AAQSkZJRgABAQAAAQABAAD/2wCEAAkGBxQTEhUUExQVFBUXGBgYGBcYGRgYFhsYFxcXGhcaGhYYHCggGB8lHBQcITEiJykrLi4vFx8zODMsNygtLisBCgoKDg0OGxAQGi8kICQtLDI0LC8tNCwsNDQvLzQvLSwtLS00LDQsLCwsLCwsLCwsLCwsLCwsLCwsLCwsLCwsLP/AABEIARUAtgMBEQACEQEDEQH/xAAcAAACAwEBAQEAAAAAAAAAAAAABQMEBgIBBwj/xABIEAABAgMEBAkJBwIFBAMAAAABAAIDBBEFEiExBkFRYRMiM3GBkaGxwQcUMlJystHh8CMkNEJic4IVFlSSorPxY5PC0kN0g//EABsBAQACAwEBAAAAAAAAAAAAAAADBAIFBgEH/8QAQxEAAQMCAgQLBgMHAwUBAAAAAQACAwQRBSESMUFhBhMyUXGBkaGxwdEUIjM0cvBCUuEVFiNigrLxJFPCNUNzktLy/9oADAMBAAIRAxEAPwDGLVr6yhEQiIREIiERCIhEQiIREIiERCIhEQiIREIiERCIhEQiIREIiERV56bEJt4gkVAw3rNjC42Cp1tYyki414JF7ZJd/ccP1X9nxUvs7udaf95qf8ju71R/ccP1X9nxT2d3On7zU/5Hd3qrVn2q2K4taHCgrjTaBq51g+IsFyr1BjEVZIY2NIIF87c4HmrceO1gvOIA+utRtaXGwV+oqIqdmnK6w++1KI2kbR6LC7nN34qwKY7Sufl4TxA2jjJ6TbyK7l9IYZwcCzfmPj2Lx1O4alJT8JIHm0jS3frHke5N2uBAINQciMlXIsuhY9r2hzTcHaqNoWs2E4NcHEkVwptI18ylZEXi4Wrr8Yio5BG9pJIvlbnI8lV/uOH6r+z4rP2d3OqP7zU/5Hd3qgaRQ/Vf2fFPZ3c6fvNT/kd3eqYyU6yKKsOWYOBHQonsLda29HiEFW28R1awdY+9ygtC1WwnBrmuNRXCm0jwWTIi8XCqYhjEdHII3NJuL5dJHkqv9xs9R/Z8Vn7M7nVH954f9s9ybwnhwDhkQCOlQEWNl0UUglY17dRAPalUXSBjXEXXGhIrhqPOphTuIvdaCThHCx5boE2JGxdyltsiPDA1wJ20XjoC0XupaXH4qiZsTWEE9CaKFb5UrRtNsEgOBJOOFPH6wUkcRfqWrxDFoqJwa8Ek55KKTtpkR4YA4E5VpTAV2rJ8JaLqCkx2CplETWkE89kyUK3aERCIleknI/yHipqflrRcIfk/6gs1KQL72trSppVXHO0RdcVTQGeVsQNtI2Tf+23euOoqD2kcy6D92Jf9wdhV6ybJMFxcXA1FMqawfBRyyh4tZbPCsGfRTGRzgbi3eD5JHbM4YkQ+q2ob4np+CsRM0WrmcXrTVVBN/dbkPXrU9l2MYrb7nXW6sKk/BYyTaJsFZwzBHVbONe7Rbs2kqC1LNMEjG805HwKyjkD1WxPDH0Thc3adR8irujU4Q7gycDUt3EYnrHco6hmWktjwdrXNl9nccnatx/Ud6j0o5VvsD3nLKn5PWsOEvzTfpHiVXsmzuGLuNdu01Vzrv3LKSTQ2KjhmG+3OcNPRtbZfzCktSxzCaHXrwrTKh79y8jm0zaynxLBXUcYk09IXtqt5lQ2I8iMyms0PMR9dSymF2FV8He5lbHo7TbtVrSjlW+wPecsKfk9av8Jvmm/QPFyTqdc6tXZc3SWva2Bw6suwhUpGfxLc67nDKzRwwv2sDh2avELKK6uGV6xOXZz+BUc3IK2WD/Ox9Pktitevo6xtrzPCRXHUMBzD6r0rYRN0WgL5tilT7RVPeNWodA9dfWq0J5Y4EZtNekLMi4sqccjopA8awb9i3MKIHNDhkQCOla0ixsvqMMrZY2yN1EA9q6XikQiJXpJyP8h4qan5a0XCH5P+oLLMrXCtdVM1eK4Vulf3dam+1/X/AKlj7u5WNKp53d60mj97gjerW8c61yG1U57aWS7PAS80h0730jr6AsoVeXBLaWXyMOnqj5rXScsr6VhdvY4rflCp6T8kPbHc5SU/KWt4S29lb9Q8Ckdjcuzn8CrMvIK5nCPnY+lW9KOVb7A95ywp+T1rYcJfmm/SPEpfKzj4dbhpXPAHLnClcxrta09LWz0pJhda+4HxuvZqeiRKB7iQNWAHUF41jW6gvamvqKkASvvbqHYEz0ZgMLi4njjJuwHCu/YoahxAtsW64OQQvlMjne83UPPfzblHpRyrfYHvOWVPyetYcJvmm/QPFypQINYMR3quYeg3ge8KQmzwOlaqGDTpZX/lLOw6Q8bL2BN3YMSH6xbTx7gvCy7w5ZQ1ehSSQfmLe7X4BEvB+xiv2XWjpNT3DrRzveASCC9LLKdmiB1m58O9dWJy7OfwKTcgrPB/nY+nyWntSY4OE52ulBznAfHoVKNuk4BdtitT7PSveNeodJ9NfUslIQL8Rrdpx5tfYr73aLSVwFHT+0Tsi5z3be5W9IYF2MTqcAfA9o7VHA67FsMep+KrCRqcAfI94TbRuYvQy3Ww9hxHbVQVDbOvzrf8HKnjKcxHW09x/W6bKBdChESvSTkf5DxU1Py1ouEPyf8AUEgsjloftBWpeQVyWF/ORfUFtFr19KuhEWPtqSMOITTiuNQefMdCvxP0mr53i9C6lqDl7rsx6dSlsy2TCbdLbzdWNCKrySEON1PhuNvpGcW5uk3ZnYjxUFp2k6MRUXWjIZ9JOtZRxhiq4licla4FwsBqH3rV7RqSJdwhGAqG7ycCegd6iqH5aIW04O0LnSe0OGQ1bz+g7+hR6Ucq32B7zllT8nrUXCX5pv0jxKl0WaCYlQDg3xWNSdSl4NMa58mkAcgrOkkq3gw8AAgjEbD86LCncdKyu8IqSPiBK1oBB2DYf1SexX0jM3mnWKKxKLsK57B5CytjI2m3bkrWlHKt9ge85YU/J61sOE3zTfoHi5SaPQb8OM3aGjpo6ixnNnNKzwGHj4KiPnDf+Vu9JCFZXNJ4+Ddkt7iHdZw7AFWDrzLqHQcVgtzrcQe/LuAVCxOXZz+BUs3IK1OD/Ox9Pkr+lExi2GNXGPOcB2V61FTtyLltuEtTpSNgGzM9J1dg8Upl5d7sWNcaawD4KdzmjWufgpp5c4mk25guo8tFAq9rwBrIPivA5pyBWc1JUxt05WOA5yCrNgTFyMBqdxT05dvesJm3aruB1PE1bQdTsu3V32WtVFfQUIirWjLtey6910VBrUDvWcbi03Co4hTRVEOhM7RFxncDxVCUsuC17XNiEkHAXmnuCldK8ixC1VNhFDFM17JbkHIaTfROFXXRoRFXjvhPF1zmEbCR8cFmA4G4VKd9JOwskc0jpHrklr9H4bsWvIB5nDoKlFQ4awtM7g3Tv96OQ2PQe/JDbGgw6GI+vtENHVmU457uSF43BKGmIdUSX3EgD1PamMOdhYBr2DUBUDqURY/WQtxHX0QAYyRo5hcBQz9lMiuDnFwwphSlKk6xvWTJSwWCgrsIhrZBI9x1WytbaeY868k5SFAJ49C4DBzmjAV5ke90mxYUlJSYc8/xLFwGTiP0Uk46FEYWOiNANMnNrgarxge03AUtZLRVURifK0A21OGxVoNgw2uDg59QQRiNWOxZmdxFrKpDwepo3tka91wQRq2Z8y9tGUgxXVdEAIF2gc0ZE7deKRve0WATEKWgq5dKWYAgWsHN2E8+3NSWZLwoVQyIHF1MC5pOFcqc6xkc92ZClw2CipXFsMocXWy0gdV9VulRRrAhucXXnCpJoKUx6FkKhwFlBLwcp5HufpEXJOzarM/BhmHwb3BjcKYgHi5Z8ywYXaWkBdXa6Gm9mFPK8MblbMA5dKoSMlAa9rmxakZC834KV75CLELVUVDh8U7Xxz3I2XCsTViMe4uc59TzdGpYNnLRYBXajAYJ5XSve656PTYrchJthNutqca1Of1gsHvLzcq/Q0MdHGWR3NzfNdzUARGFjsj/AMrxri03ClqqZlTEYn6ilrdHoYxDn9Y+Cm9odzLSjg3TA3D3do9E3VddChF6leknI/yHipqflrRcIvk/6gkFkctD9oK1LyCuSwv5yL6gtmtevpS9CIFgHZlbRfJ3aytUyZ4OVa4ZhopznAKkW6Utl3MdWaXCmyjXbLpJ+ys20Pivpi5zjrVvJg3LjWiaqmtynOO1TztlRIQvOAI2g1pzrFkrXGwVqswmppG6cgy5wb9qtaPTxDxDJq11aDYc8FHOwEaSvYBXPjnEBPuu2cx3dKNKOVb7A95yU/J61lwm+ab9A8Sk6sLnVs7OmQYDXnU3H+OB7lr5G++QvouHVQNA2V34W5/0/wCFjojySScya9avgWyXzx7i5xcdZVyxOXZznuKwm5BWxwb56Pp8loLatDgm8X03ZbtpVWGPTOepdZjOJGkiDWct2rdv9P0WWAdEdrc49JKu5NC4YCWok2uceslSTMjEhir2kDbmOsLFr2u1FS1FBUU4BlYQD2dyvWJahY4McasOAr+U6uhRzRAi41raYNiz4JBFIbsOXR0bucdfTqFSXdIREIiERCIleknI/wAh4qan5a0XCH5P+oJBZHLQ/aCtS8grksL+ci+oLZrXr6UvQiBYB2ZW0Xyd2srUiVMSUa0Z3QRzhUtLRluu3FI6qwlsbNdgR1FZl7HMdiC1w6CFcBDguMcySF9nAtcOoq/CtyKMDdeP1D4KIwNOrJbOPHato0XkPHM4X9E3s21YcQhpaGO1ZUPMdqgkic0XvcLf4bi1NUPDHMDXbMhY9B2H7ululHKt9ge85TU/J61quE3zTfoHiUtbBrDLtjgOsH4KW/vWWkbDeF0nMQO0H0TCUm6SsVuuoA5n5+6etROZeQFbWlrNDDZYr53Fv6tfcD2qhCg1Y93q3etx+AKlLrEBauKDTifJ+W3ef8qexOXZznuKxm5BVvBvno+nyU2kj6xiNjQPHxWMA9xWeELia0g7APXzV3RaEOO7XgOjM+HUo6k6gthwYib/ABJNuQ9e3JOZyEHMc05EH5HrVdhs4FdHWwtmp3sdtB/Q9RWFWyXzBbqUfeYxxzLWnrAK1rhZxC+o0jy+njedZa09oUqxVhCIhEQiJXpJyP8AIeKmp+WtFwh+T/qCztnRQ2KxzsADUq3ICWkBcdQStiqWSP1Aglab+tQPX/0u+Cp8S/mXbft6h/P3H0VmTnWRK3DWlK4EZ5ZjcsXMc3WrlJiEFUSIje2vIjxWIdmVsV8zdrK0pnjBl4Tg0OqKGvNh4qnoB8hC7H9oSUWHwPY0G4tn3eahl7ZbEcGxWMDTrOIGzPJZOhLRdpVeHG46qVsdVG3RO07ObXqRa9nQWsLmkNOoA1B6PgkUjybFe4thtDHCZY3aJ2AG4PVmezIJHArebTOopz1wVk6s1zEWlxjdHXcWTTSjlW+wPecoKfk9a33Cb5tv0jxK8smDfgxxuaRzi8fBeyGz2lR4ZBx1FUt3NPZcpTVTrQ32JuyDSTc71nA9ANB3FQE3lsugZBoYO5/5nDsBt43VWxOXZznuKzm5BVLBvno+nyVzSeAQ8P1OFOkfKijp3e7ZbDhJTltQJdjh3j9LKKwLQbDcQ/BrqY7CP+V7NGXC4UOB4iylkc2TkutnzEffgm1p2sxrCGuDnEECmNK6yVDHE4uzC3uJ4xTsgc2Jwc5wsLbL7brLwYZc4NGZNArhNhcriYo3SvDG6ybLdQmXQGjIADqFFrSbm6+oxRiONrBqAA7Ml0vFIhEQiIRFRtmWdEh3W51B2bVJE4NdcrV4vSyVNNxceu4SH+gxtg6wrXHsXK/u/W8w7Qj+gxtg6wnHsT9363mHaE2sGQfCv3wBW7ShrlWveoJpA+1lvsDw6ekc8yjXbbfVdKjYUbYOsKfj2LRHg/Wk6h2hP4UkDAbDePygGmojWCqpfZ+kF1MVAH0LaacbNmw84SKZsCI08Wjxz0PSCrLahp15LmKjg9VRn+HZw7D2HyJULbGjH8lOct+Ky45nOqwwSuJtxfePVN7LsS4Q95BcMgMgdu8qCSfSFgugwzAeIeJZyCRqA1DfvK4tyzYkWIHMAoGgYkDGpPivYZWtbYrDGsLqKucPiAsGga7bT6qawZF8IPvgY0pjXKte9YzSB1rKxgeHzUgkEwHvW231Xv4pVGsKLeN1opU0xGWrWpxOy2a0EuA1ge7QZcXNsxq2bU5npFxlxDZiQGjZlmq7HjT0iujraCR2HiniFyNHdq1pbZlkxWRWucBQHHEbCpZJWlpAWmw3CKuGqZI9tgDzjm6U+mpdsRpa4YHrG8Ks1xabhdXVUsdTEYpBke0bws5NWBEaeJR45wD0gq22oadeS46p4PVUZ/he+Ow9h8rqGHYsYn0abyR8VkZmDaqzMDrnG2hbpI9U8sqyRC4xN5+3UNtPiq0kxfkNS6fC8GZSHjHnSf3Do9UyUK3iERCIhEQiLXeTCy4UxNuZGYIjOCc6hrSocwA4c561JC0OfY8y02O1EsFMHxOsdIeBX1T+x5D/AAzOt3xVviI+Zcj+163/AHCvHaCyBFPNmdBeD1hy84iPmQYxWj/uHuWK058nLIUJ0eUvUYLz4RN7ijNzHHHDMg1wrjhQwSwaIu1b3CsedJIIqjbqdqz5j084/VS+S3RyWmZWI+PBbEcIzmgmtboZDNMDtJ617BG1wNxtWOPV1RT1DWxPIGiD3lQ+VXR+WloMF0CE2GXRCCRXEXSaYleTsa22iFngFbPUSvEriQB5pD5MrMhTE4YcZgiM4J5oa0qC2hw51hE0OfYrYY5USQU2nGbHSHmvoek2h8lDlJh7JdjXthRHNIvVBDSQc1PLExrCQFzdDilXJUxsdISC4eKzPkq0flpmDGdHhNiFsQAE1wF2tMCo4GNffSC2mP1s9PKwROIBHmtx/Y8h/hmdbvirHER8y0P7Xrf9woOg0h/hmdbv/ZOIj5k/bFb/ALh7li9OvJ3DhQXTEpeAYLz4RJcLozc1xxwGJBJwrsoYJYA0aTVvMKx18sghqNuo6s+Y9Kwej9ixJuM2DCGJxJPotaM3HcK9oCga0uNguhrKuOliMsmrxPMvslieTuTgNF9nDv1uiYjoh+iBz1O9XG07BrzXE1WO1cx912iOYeuv71JnM6ISLxQysED9LAw/5mUIWRhjOxVWYnWMNxK7rN/G6+bad+T7zZpjyxc+EPTYcXMG0H8ze0Z44kVpYdDMal0+FY57Q4RTZO2HYd249x3bfn6hXRoREIiERCIhEQiLdeRz8c79h/vw1NT/ABOo+S5/hJ8oPqHgV9W0omHw5SO+GSHthvLSMwQMKK1KSGEhcjQsa+pY1+okXXy7RTSW04k1BaXRIjC9oeDDF24TxiTdF2gqa11dCpxyPLhY3XV4hQYdHTvcAAbG2ed9m3NfY4gBBByoa82tbArigSDksH5GfwcWmXnDqf8AbhKrSck9Pkug4S/Mtv8AkHiVX8tf4eB+6fcKVWodKl4MfGf9Pmsz5H/x5/Zf7zFFB8TqK2nCP5MfUPAr6pph+Bmv2IvuFWpvhu6FyWHfNxfU3xWQ8inIR/3B7gUVL+JbnhP8ZnR5px5TvOfNWea8Pf4ZteBv37tyJWvB40rTsWVRpaI0b69ip4H7Px7uP0baP4rWvcc+1Z/ycm0/OfvHnHAXXXuHvZ04t3hMa12aqqOHjNLO9t/6rYYz+zuI/g6OnfLRt13st3pRNthScw99LohPGOsuaQ1vSSB0qxKQGElaChidJUsa3Xcf56tayXkbs0MlYkYjjRX3a/ohigG7jF3YoaVuRK3HCSoLqhsWxo7z+llc8qOkcSUgMZBdciRiRe1tYyl6mwkuaK7ysqiQtAA2qHAqBlTK50gu1uzedXgV880R0xmYMzDvxokWG9zWvbEc54o40vC8TQitcM6YqsyRzTe66TEcKp5YHaDAHAEggW6sl92iww4FrgCCCCDkQcCCtgRdfP2uLTcawvzVbUlwExGhaocR7BXMhriAekUK1lrGy+o0s3HQsk5wD3KkinQiIREIiERCIt15HPxzv2H+/DU1P8TqPkuf4SfKD6h4FfZ48ZrGlz3BrWipc4gNAGZJOACukgZlcQ1rnENaLk7EtOk0n/i5b/vQ/wD2WHGx/mHarX7Pq/8Aad/6n0WM048okHgnwZR3CPeC10QVDWtOBuk+k6mVMBnXCiglnBFm9q3eF4HKZBLUCwGdtp6eYKz5Fz9zi/vu/wBuEsqXknp8lFwl+ab9I8So/LRCJlYLgMGxaHdVjqdy8qtQ6VlwZcBUPHO3zWZ8jkImee4A0bBdU6sXMoK78eoqOn+J1La8JHAUoHO4eBX1HTE/cJr9mJ7hVmb4buhcnhvzcX1DxWQ8inIR/wBwe4FFS/iW54T/ABmdHmtrb1uQZOGIkclrS4MBALuMQTkNzSp3yBguVo6SjlqnlkQuQL833rVawdLJWbcWQIlXtFS0tc00yqKjHPVtWLJWvNgpavDamlaHStyO290l8qljPjyhiMe4cDxzDrxHNHpEj1mjEHZXasKhl26XMruA1bYagMc0e9lfaP0K58kM0HSFwZw4jwf5UcD/AKuxKY+6RvWXCKMtq9LnA9PJLvLTZ7nQoEYCrYbntdu4S7dJ2CrKc7gsKkanKzwZna2R8R1uAI6r+vcvmmj9nujzMKEwElz21pqaDVx5gKnoVYDSIbzrqaydsED5HbAf071+k1tF8vX5v0pmhFnJh7cWuivoRrAcQD0gVWscbuJ3r6dQRmOmjYdYaPBK14raERCIhEQiIRFuvI5+Od+w/wB+Gpqf4nUfJc/wk+UH1DwK+oaafgJr9mJ7pVmf4Z6FymGfORfUPFfnVUF9LQiLceTDSlkpFfCjG7Ci042pjxgCdgINCdVBqqVLDJoHPUVoMdw59SwSRi7m7Oceo9V9liMhxodCGRYbxkaOY4dxCvZOG5cSC+J9xcEdRC4s+zYMAEQYTIQOJDGhtTvoMV41jW6gvZp5ZjeRxd0m6wHlT0th8C6UgvD3vI4QtNQxoNbtR+YkUpsrXMKtPKCNELosBwyQyiokFgNV9p5+gf4XXkU5CP8AuD3AvaX8S84T/GZ0eas+Wf8ABQv/ALDf9uKvanUOnyUfBr5p30nxCwPkzj3LSgY0Dr7TvrDdQddFXiNpAuhxxmlQv3WPePJfcbWgcJAispW/De2m280inar7xdpC4GnfoStfzEHvXwvQPSgyMcucC6FEAbEAzw9Fw3ipw2ErXxSFhuvoGLYcKyKw5Q1eY619zkZ6DMw70NzIsNwoaUIxzDgcuYrYNc14yzXASwy079F4LSPvL1C8kLIgQCTBgw4ROZYxrSdxIGS8axrdQXstTNMAJHl1uc3WP8oGnUODDdAl3h8dwLS5pq2GDgTUfn1AaszsMM0wtot1rdYRg75niWYWYNh2/p47N3xhVF3CERCIhEQiIREIi7hRnNNWuLTlUEg9iLFzWuFnBSOnIhFDEeQdRcSD2osRFGMw0digRSIREIisydoRYXJRYkOuPEe5vulBlqUUkEUnLaD0gHxUszbMxEBbEjxng5h0R7h1EobnWe9YMpIGG7I2g7gAqKKwpYUw9vouc3mJHciwdG13KAK6dGiROKXPfrpUu6aIsbRRDSyG/IKaVs+KSC1pG+tKeIWYiedQVGbFqFgs6QHoz8Lpk2z5jN0ct/m74qT2d20261q347SE2ihLj0Aep7lLD0fhFgc+ZDanMgXThqJK9MDQLlywZj9S95YynuRszuOnLyUsto89hvQJtgPrMcWmnO0rH2e/JcFnJjrbWqKcgb8/EBV7RE2QWxJt0UZFvDPiDpGS9dBJ09aQ4xhjTdseifpHkkMWGWmhzChIsbFdFBMyaMSMORXC8UqERCIhEQiIREIihmm1AxDTXAkVFaHVUaq61k1VKtmk1vvaJvkSLjUd42X2hRQ5a62giHFtAanDOhGOobKZLIuub2VeKlEUWgJTm2wN+wjPYOay5MA3sIuFa0qcBWoHpY4beor3Sy1KP2Z2nds+V72uchrtys8srnK2sFcsgmpHDY7MRmCB+baCULh+VYMp3FxHtGfNmNdwPxc4JG3mO1S3cWDhMW1qPWxFderLGuaxvryVgM96NvHZtvcfm1b9mrPSO9WQ8bR1rGyviRhNgRfpXq8WaERCInuhf4pvsu7lNB8QLScIPkXdI8UztDSl7Ir2OhQ3gHDMHIHHPapH1DmuIstTSYBFUU7JQ8gkbiPJQf3FLP5SVb0XT4BYmdruU1TDAKuH4E9u1vgSnk3JwYku1wYboa1zGknAEYYV2FWNFjmA2yXPcbU09Q9rX2eSQSNufP0rHxLUaMGQwOdQe0Aclq6FvB2WQ6VTMSd1z3n0VzRqOYsyxrwC2jqimGDTTtSOVzngFY4nhNLSUbnsBLssyd/UO5KrX5aJ7RHUoZOWelbzCRaii6FTWC2KERCIhEQiIREIihm7t3jmgx2+qa5bqrJt75KrWcTxf8Y2HXzHm3XVd3BEAVNG6sc7wwpTOtMM8Vn76ou9ic1oLjZvTzjK1td7Za+orgthHWcRSgr+Zu7c09qe+FgW0LzyiL5WF9o3bgb2y1qVrIbiKVrqz1EnXvJXl3AKdsdJLI2xN9YGewnnHOTvXUKXhuaLtaZDE/p+AQucDmvYaWmljHFk26Tu8LD/ADdSCVbUHYSRzlY6ZVgUcQe14GYJPapliraERCInuhf4pvsu7lLB8QLScIPkXdI8VT0g/EROce6FjJyyrOD/ACMfR5pcsFsl9JBpJt/Zh+6tg34XV5L5pPnXO+s/3L5stevpaf6Ej70PZd3KaD4gWj4Qn/RHpCU2kftX+0VG/lHpKvYaLUcX0jwVZYq8hEQiIREIiERCIoZt7QBeFQTTVrB2mmVeuiyaCTkqlZLFGwcaLgm2zaDzkDVcb9QzKq+cQyaXK1JGTfWbnjrc8b9qz0Xc61/tNG9xHFXJJGpvO3Xntc4Za76wLIE5DpW5kAcA3WwnA19UlNB19aNrqXRLhHqAOVvy3yNxqbfmvsuvROQwa3KEV9WuDi068Ma45Y5poOI1rL2+lY/S4uzhf8t+UQRyue+fJ3r1s6xgFGuAxOquV45mubte1NAkr1mIQQNa1rSGm52c2kdt9ud9q7FoN2OGezMOLaZ7QvOLKl/asINiCOz8xbbXzjo3qzBiBzQ4ZEAjpFVgRY2V+GUSxtkbqcAe1dLxSIRE90L/ABTfZd7qmg+IFpeEHyLukeKp6Qj7xE5x7oWEnLKnwb5GPo8ylywWzX0mOKSn/wCLPdWwHwuryXzR+dcf/J/yXzZa9fS1odBh955mO72qan+J2rQcIz/o/wCoeaSTZ+0f7Tu8qJ3KPSVtaEWpYh/K3wChXitIREIiERCIhEQiKGce8NNwVdj0YGhprxAHSsmAE5qpWyTMivC27s+rI2PbYdd1HFiRLrqNoQQBvF7HUdWOvPcvQG3GaglmqjE8tZZwItvGlmdR2Z3sejJcGZiAehU4Ab+K47BrbTIDFe6LedRmrq2i3F3OXX7pPMNotewAv1LrhYlfQoK45VIqwD3nf5Us22tZcdUl1xHbPPePdA8Xbfw71PLvJbVwoccOnBYOAByV2mkkfHpSNsc8uvLtCkXinQiIREIie6F/im+y73VLB8QLS8IPkXdI8VU0iH3iJzj3QsZeWVPg3yMfR5lVZeSe/wBFpP12rxrHO1BTVOIU1P8AEeAebWewL6BOxGtk3EmgbCxOy43HuV/RPF6O7yXzwTN9q406tO/Ve6wkxZMZnpQnjor3KiY3jWF9AixWjl5Mg68vGya6FtIjvrgRCf3tWdP8TqWt4SOBo2kG/vDwKRTPpu9o96iOtbulFoGD+UeCiXinQiIREIiERCIhETnRey2TER7Yl83YZeGscxjnODmCl6IC3JxPQvQLmyo19Q+BjXMtmbXIJAyOwZ7E3OhbKF4moZYDEIy40NjuK5rg6hLgRhqJI1L3Q3ql+1nXDeKN8uonWDlsz+yvYuicFj4LTGvCLM8ES1zaNh1Irepi4UoTQCoIpgvdCxAvtRuJzOY8hltFl8wdfpzDXbaiY0Nhl5uTDGNqwXXG+8F0NjnDANJNXkAFra3XVpTHzQ3rxmLPDfejJOeYyGsjfsGeZtcWuohoe1zLzZlgpeDy+6GAtiRmVDg88X7IGuODwddEDLjWs/2q4OsYzna1r3zDTqtrz7rJJb8g2BHdDa680UINanFoNDQUqK0WJFjZbCknM0Qe4WKXIrKERSQoLneiCeZegE5BRTTxwt0pHADeVpNE7OeyO1zhQUcKa8WlWYYnB2kVyuM4xTzwGGK5uRnawyO/PuT6LY8Nz3RGtZEcTrdrGFMAaZKfimXvZaD2+o4oRB5DRsGXhr61XMhGIINIWzg2hw6616aBevaSLA2UVPKyN+k9gduN/Lzurlqw/ur2gX+JdIp6Ru0Io7bv2oWnRsDnZGSM44PcPd0r23XvbsySeTmppmMSMKZXSGk/5tvWomMlGt3mtpW1WGuH8GE3572HZc37lbhTz4r3gENLWEnCmGGHSpQ8F2itU6BzYuMuLE6rgnsGrrWGj+k7nPetavqEQtG0bh4KNFIhEQiIREIiERCIhLIheWCISwRCWCISyIXqK5ZUiY8UQwQ0muJ3AnwWTW6Tg1VK6rFLAZiL2tl0my1Mtosxgq9r3nVShHYe8K22naNea42p4Q1UuTLMG7X2nyspZljITRUhg2NBLu7BSktjHMFq445qqSwOk4858yq2j82HzAuNeW8ar3ZDimnWomT6brAZc62FXg5pIDJLINLKzR97Nw611MsDIsQvcGte4Fm0HXTeSsw113FxyVN0sRZE2JnvDWec3y6lA+2XQoYcxznNNQ284nI0Joa6zrWPGBsd25q5DQS1NaYZ/cda5sBzcwy1frmr0tasSLJRIr6Xml1KCg4rQRUc5WLJXGNzjrCkrMOhhr46dt9F2je5zzNisxJxZh777C6uV7AADpw6FA10jjkSuhqoMKpWaMrWjdrd69q0EO2HQ2OEaIIhLSMABSo1EDjdSstJYP4jly0kLKuTRooSB037b5DtS+VtGXdVr4Don6hSo6NQURkY420L+K2owyspYtM1AZuubf56l3NWfLOIbCbEa45gkGnQK99FJ7OwjaPvrVJmP1kZsXB9ttv/AMntCp2lZEKHS7Gv/wAfGqwNKdhV+PhR/uR9h8j6pM4UJCqrrQbi68ReoREIiERCIhEQiIREIiERONEj97hfz9xyki+I372FanHBegk6v7gtNZcR1+bbePFLC3E4VByGrJWYydN4XJ10bBS0zgBmHX32I1pFL6Xxxg8MiDeKHsw7FA2ofbnXRzcHKR/Iu3ruO/1TGW0uhfnguZXMsII8FKKkbQtXNwZmGccgPTceqswTLRr7ocZza0vXqmmOA4+Q5is2Fjr2PT9la2rgq6YxtlaMj7tgM9X5dezXmq8fRpzoTWQ4jHNFaHXi4HVgcliYbxhrSp4sV0K91TMyxtaw6ANvQrcGQdAlzCuufUlzsBjUCooNWCzbGGMsc1Wqq19ZVCUWYcrG+q22/os/MTMd5uMhObztx7cAoTK8+60WW4p8NoIm8dUzB/Qcu7M/eS9ZY1DejuqdgPYSgg/FIfvpXsuOn4NDH3eDR4nrCs3C0YNDG82PVmp2jYwW+/vWtHO/Tdp1Mhe7mB/5ah0NB6lzJs4SJchlt6hJc7GgGeAw6F40s0rXuVlPDUin4ws0I7jLVftzPSepe6PC95wXUJZDIBI1m8K45ZLCORznuvsVzEKCKCmgLR7z9Z6hl0ZrMlUwu8XiIhEQiIREIiERCIhEQiIRE10WP3qFzn3XLOLltWrxkXoZOgeIWmszl5zmh9xVmP4r+pcnXZ0FMfr8VhVSGpfQF4vUTqwT9nH5md7lPBqd0Lmsf+LT/UfFq6mXlktBLXFpuuxBIPpjWEPwB0+qiiY2TGZQ4XFtuexqildJZln/AMhcNjwHdpx7VgJXjatrNglFL+Cx3Zd2ruWtlbXvSnnERjXEVqBhgHUwrVWmSni9MrkqnDWtr/ZYzkbZneL7LKvNzUIy4mWQ7pJIFaXsCQdusJxjSzjLLD2GZtV7CX6zna9tV9WV8ljpufc/M0H1rVV8rn6119Fg1NS+8BpO5z5DZ47000NH2sQ7IT+8LOm5fV6KlwmdalaP5h4FTWDhBm3bmjtd8Uh1PO71VfGB79JH9/hCzSgXVoREIiERCIhEQiIREIiERCImWjhpMwva8Cs4+WOla7Fheil6FqJA0mZv2WHqarUfxndS4+r/AOmU53v8SsO7Mqku/bqC5RZJ1YPJx+Zne5TwandC5nH/AI1P9R8Won/wsHmd7yH4Len1Sl/61L9P/wApKoF0y2UsaWU7md/uKw34B+9q5GbPHG9X9qgmjSzIW8n33fFe/wDY++dB72O/f5FlFWXXJ9oq6nDn/pEdf/CsU3KJ3LmOE+cUbecnw/Vd2U4iSmTtLcer4ryL4bl7ioviVO3o8f0WeUC6ZCIhEQiIREIiERCIhEQiIRFdsR1JiEf+o3tICyZyh0hUsSF6SUfyu8FrZX8VM/ttVtnxndC4uozwuH6neaxMwOM7nPeqS72E3jadw8FGikT3R+CTDjVBxDbu+l7LarEAJa7oXK4/NGJ4BpD3Tc7s26+xFqQyJWDUEZjtPwR4tE0Hn9V7h8jJcWlew3Bbr/8AVIlXXUrXg0srpP8AvKwPl+vzXJHPHfv8ijtPCzoI3V/1fNen4A+9qxp88bcen+2yyirLr0+0cH2cwf0AdZKng1OO71XMcIc5Kdu8+LUSuEhEPrRP/EfBGZQu6fRZVnvYzCOYf/RSFQLpUIiERCIhEQiIREIiERCIhEVqyz9tC/cZ7wXreUOkKrXC9NIP5XeBWwhH73G/ZPY5XG/HPQuIlzwln/kPgVlf6e+JEfQUF53GOAzOvXlqVVsbnHJdZJidPSws4x2eiMhmdXd12VmXk2sJFOEcNeodHx2KdsTGmxzP395rQ1OK1VS24PFRnbtPRtP9I6SrUObI41ccMq0b0qcEgEu7Fo3sY9zWxA5m2kdpNtg1W6Sc8yqgt52ILQ9ux2fQdSrGocTqFl1LODUYYLyHT5xq7NfevfOJaJ6THQztGI7MT1LzSidrFuj78lkKTFab4UokHM7X3/8A0nFpNayzmNYbzXPa0H24w7iexTcWDFotP3daUVz4sS9oqGWI1gfTb9daj0ihlkpLwzS9S7Ta6rcBtWL2OEQbtU1BWQnE3TudotN7Xy1rKPYRgQQd+CqLtmPa8Xabjcn9iiknMu3sHVj4qeLkPXNYz71dTN3j+4eiIopZrN8UnqvBB8HrWR97Gxub/wAf1WeUC6VCIhEQiIREIiERCIhEQiIRFPImkWGf1t94INYUFULwPH8p8FvPMqRnRKE3oZbuzrSm1bLQGnpr5qat5phT/hB0t97WSWaF0DhXUAwoMMtp27hjzrB5tyjYcw+/BWqaPTcG08Ze/nIyHVq63E35glM1aeF2G26PrV8VXdPlZgsF0dLgALuNq3abubZ1nWejILiz3cWJXHFneV7Dctf0eqix0MilprWDQT0AXaq0SVe3Np6lE6NzdYW6gxSknyZIL8xyPfZQrBX1q580s2F9fnJVh3wB97VycGeNv6/7QuLeiUl5N2bmta8E+tRpBWbnubE0jd4KpS0cVViU0cg90aW78QGxQydsmKQx8BsTaRhTnrVYNmc82LQVbq8Hho2mWOcs89wtY+KYwIssQ+XbWGImsVdxqUoMPlgpi2No0NV1po5qyZwqT73F7TkNe3VftultuOhsl4cBrrxY5xOG0kjsKilZoRhu/wBVtcJqTV4k6Yi3u+GiFnVWXYIREIiERCIhEQiIREIiERCIpZY8dvtDvRRzC8bhuKe2vacWDGNx5ocaZjEnUVZme5r8iuVwXD6aqoyZW3OkRfUdQXcLSVrxSPCDhtb/AOp+K84++T23UsnB6SJ2nSykHfl3j0Vh9jSsUXobzCJ1HAdTvBZ8Sx40m3CpDG62leYpdF5HX3t8xdQzNgxWXQxgc2oqWmppXE0NKYc6nawMHurT1FZLVSh8zr+AG4fZS+YtCLDNMbuOD2kZEjJ1Dkq8srmPsCt9hOFU1ZSaUg965zBz9O5e/wBRhP5SHTePrBYca13Lb2Kz+xqymzpZ8uY/ZHcE2tto80lmM9FzgK7ATW8eZTFrHRgA2C00NVUQV7pXs0ni9wOwnK69t+XZclmPeGhsIEnc1oGC9fEXNa2+pYUuKez1Es4bcuvYc1zfPoS5gc8XILeDh5lxwFNrneAWNy33Ix1qX3Zh7XXSXGxoOZ3Zckd/XrhiTrYQLYJqTgYn5j7Pqjf/AMrEubFqzcrMNLU4pa44uEagNXUNp3nLwXlqsDYEClAXBzjtJNMSdaxlcTG0lXMHgZFiEzWami3ePRKFXXUoREIiERCIhEQiIREIiERCIumGhBQrwi4smmknKA7vrvU9Ry+pc7wZP+meP5vIL2yIDLpe7U6lcwMBqXsDW5udsUXCCpqA9kERsHbBrJva11anJJ0UVY8FuwZH62YqSRhkza645lrcOrYsPdozwkO/Nt7Da3UVBLRpiXIALwC5o1ltK44HAdNF5C1zAbrLGKqlqnxOhttvlY7LX70yOlIqWxoTYjTXEUrSpGRwOW5JJrOLSLhMPwd9RTieKTRdn3HnGY70CXkI/ouMFx1Hi9GPF6lhaF2o2VzjcYo+UOMb2+Fj2p1NWXWBDaGiLwbaNBNA45AnUrAjbohpzsuffXS8e+Vh0S69+cX3/ZVG2oLDEhGKbvBw2uoACS6pF1oO8Z7uleuBNrGyjhkYzSDmB5OQ15b+c7vsJPa826LRpBxPFhNOJ3vd4rK6g0L5DM+n30JNOA3yDSoJBplUE5KhKAHkBfQsFe99Exzzc5+JAV62X8SC06obfFZSchnR6Kjg/vVlU7+bzclShXRoREIiERCIhEQiIREIiERCIheHUiaW96YP1kPirFRrHQua4N5Ryj+byXdmGsGIN/gkXw39HksMayrqY7x/cEqY8g1BIO0Gig1ZrpZI2SDReARzHNM5W2IoLQSHAuDeMNRzyVuGRxBudVlxuOUEEMkYibo6WlfqtZXIkzLuNIjbp2gYZnWMRivZHR6RDh1qPDqfERAJqV+Wfu38jl5rh9hsfjBitdu+slHxDXchyvtx6ogOjVwkbxl3HI9RVaGyZgHiOc3mPF6jgVhxcjNQ7FcdX4XWNvLb+oWPUfQpppZOObGh0z4EVNKgOLjjz54K294YAXLkqOjlq5SyHVtPMPvZtSSy3ExmVJzqScSSAcSfqiqh5fICV1VTQQ0OHyhmsjM7Tn4blXnDV7jtJPWarCXllX8HFqKLo81bto8ZuujQPrrUk/4RuWu4P5md/O719UuUC6NCIhEQiIREIiERCIhEQiIREIiZWycR09zVPP8Ah6FzXB7Izj+b1XdkniOG8L2Hkv6PVR49lVU53+YSpV11KuSrLt1zvRqCBhU02bBvU0THa72C5vGaqmLhE1unLmBbZfo27u2ynjw2RDVpodmHPlznNZuayQ3a7NVKWrq8MjEc0JLRtG/eLjwVV0q9pqK84UToXt2LcQYxRVI0S619jsv070ys+diGHHDiXBsJ5AOYIB15qane4usStNwgoqaGJskTQCTs1WsdmrsUmmPLNGxjR1V+KVOsKTguMpT9Pmltj8s3XSvcVFD8QLa4661A/q/uCqnjHeadawk5R61aw4aFHFf8rfBWrVfV5+tTVLUcvqWp4ND/AEz3c7vIKkoF0aERCIhEQiIREIiERCIhEQiIRFetHUa/X0FPNyW9HouawLKepb/N5uU1j5O5x4r2DU4bvVR8IiGzQOOwnxaoXywhtJcRf1DMA79p3LwRhgvJ2LOfEZ695gohYbX6uzm8TssqsSKTmSd5zKjfIX61tMPwyGjb7ubjrcdfVzD7KjWC2SnhTTm6686zbI5uorXVOFUlRm9gvzjI92vrTKUj34UfCn2ZH+YHqVqGTTJuM1yeL4YKJrdB5LSTkdnl3BS6QtMSbczIBgN/MVoOL1GqTR6ZGea8wnEnUTXExlzSRcjZbu7worPkXMc5xoQGONQa5Y86wiic14uFsMWxamqqMtjOdxkRY+nelcBvHaP1Adqrayuj5FJ0M8Au541efrLDwUtQf4hWt4ONtRDeT6KuoVvUIiERCIhEXMR9MaE8y9Auo5JAwXIJ6Fy2ODqPUvdFRNqmnYez7/XYvWRK6j0rwiyzjmDzYA9a7XimQiIREIimjR7wAWbn6QA5lraPDhTTSyh19M3tbVrPXrU1nT3BGtK8/Tq6V7HJoHUo8UwsVzW+9olt9l9f+FfPm8bbDduOH+U+BUh4uQ3vYrUxftLDW6GgHsHN+mfWQVXj2LEGLKRBtbn0hYugeN62FNwgpZcn3Yd+rt9bJc9hBoQQdhwKhW6a9rxpNNxzhcoskxsw/Zxd9wdbqKzTayuU4UH3Yh9XkrVtQnRJl7WjGox2C4zEnUk7S54A5ljgVRFTUUkspsNLtyGQVSZnKNuMcSPzOqau3DY3v7T65/FjRBuVHS0BxKb2iRgZHsAFr/e09QVJkQhwdrBr21VUZLrZIg+Mx6gQR2iy9jRLxJpSte018Vk9xcblQUVI2lhELTcC+vebqNYq2hEQiIREIiERCIhEQiIREIiERCIhEQiKeXnHs9FxHcsmvc3UVTqcPpqn4rATz6j2hM2Wy14uxmBw2/8AOIUvHB2TxdaR2BTQHTo5SNx9Rr6wpP6ZAi8lELT6rsR8Rzle8Ux/IPUV5+1q6kyq4rj8w/S48FCJJ0JhD6cZ8EAg1B+0aP8AyUsEbmE6W5azG8QhrBGYjq0r3Fjnb02KC1phwixm14rnDDaA0Ch3VGWvXhn5NLomzdazwXCvahxsp9wHJvOdvVq6ehLyqa7cAAWC8ReoREIiERCIhEVrzTf2fNFDxu5Hmm/s+aJxu5Hmm/s+aJxu5Hmm/s+aJxu5Hmm/s+aJxu5Hmm/s+aJxu5Hmm/s+aJxu5Hmm/s+aJxu5Hmm/s+aJxu5Hmm/s+aJxu5Hmm/s+aJxu5Hmm/s+aJxu5Hmm/s+aJxu5eiU/V2fNE43crkteJa1zrzbzTiMatcHDHPMBSxyPBAutHiWH0phfKIwHAE5ZbOYZKO0Je9Eca/mdq/UR4L2fllZ4A/Roh0nxVbzTf2fNQrc8buR5pv7PmicbuR5pv7PmicbuR5pv7PmicbuR5pv7PmicbuR5pv7PmicbuR5pv7PmicbuX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0244" name="AutoShape 4" descr="data:image/jpeg;base64,/9j/4AAQSkZJRgABAQAAAQABAAD/2wCEAAkGBxQTEhUUExQVFBUXGBgYGBcYGRgYFhsYFxcXGhcaGhYYHCggGB8lHBQcITEiJykrLi4vFx8zODMsNygtLisBCgoKDg0OGxAQGi8kICQtLDI0LC8tNCwsNDQvLzQvLSwtLS00LDQsLCwsLCwsLCwsLCwsLCwsLCwsLCwsLCwsLP/AABEIARUAtgMBEQACEQEDEQH/xAAcAAACAwEBAQEAAAAAAAAAAAAABQMEBgIBBwj/xABIEAABAgMEBAkJBwIFBAMAAAABAAIDBBEFEiExBkFRYRMiM3GBkaGxwQcUMlJystHh8CMkNEJic4IVFlSSorPxY5PC0kN0g//EABsBAQACAwEBAAAAAAAAAAAAAAADBAIFBgEH/8QAQxEAAQMCAgQLBgMHAwUBAAAAAQACAwQRBSESMUFhBhMyUXGBkaGxwdEUIjM0cvBCUuEVFiNigrLxJFPCNUNzktLy/9oADAMBAAIRAxEAPwDGLVr6yhEQiIREIiERCIhEQiIREIiERCIhEQiIREIiERCIhEQiIREIiERV56bEJt4gkVAw3rNjC42Cp1tYyki414JF7ZJd/ccP1X9nxUvs7udaf95qf8ju71R/ccP1X9nxT2d3On7zU/5Hd3qrVn2q2K4taHCgrjTaBq51g+IsFyr1BjEVZIY2NIIF87c4HmrceO1gvOIA+utRtaXGwV+oqIqdmnK6w++1KI2kbR6LC7nN34qwKY7Sufl4TxA2jjJ6TbyK7l9IYZwcCzfmPj2Lx1O4alJT8JIHm0jS3frHke5N2uBAINQciMlXIsuhY9r2hzTcHaqNoWs2E4NcHEkVwptI18ylZEXi4Wrr8Yio5BG9pJIvlbnI8lV/uOH6r+z4rP2d3OqP7zU/5Hd3qgaRQ/Vf2fFPZ3c6fvNT/kd3eqYyU6yKKsOWYOBHQonsLda29HiEFW28R1awdY+9ygtC1WwnBrmuNRXCm0jwWTIi8XCqYhjEdHII3NJuL5dJHkqv9xs9R/Z8Vn7M7nVH954f9s9ybwnhwDhkQCOlQEWNl0UUglY17dRAPalUXSBjXEXXGhIrhqPOphTuIvdaCThHCx5boE2JGxdyltsiPDA1wJ20XjoC0XupaXH4qiZsTWEE9CaKFb5UrRtNsEgOBJOOFPH6wUkcRfqWrxDFoqJwa8Ek55KKTtpkR4YA4E5VpTAV2rJ8JaLqCkx2CplETWkE89kyUK3aERCIleknI/yHipqflrRcIfk/6gs1KQL72trSppVXHO0RdcVTQGeVsQNtI2Tf+23euOoqD2kcy6D92Jf9wdhV6ybJMFxcXA1FMqawfBRyyh4tZbPCsGfRTGRzgbi3eD5JHbM4YkQ+q2ob4np+CsRM0WrmcXrTVVBN/dbkPXrU9l2MYrb7nXW6sKk/BYyTaJsFZwzBHVbONe7Rbs2kqC1LNMEjG805HwKyjkD1WxPDH0Thc3adR8irujU4Q7gycDUt3EYnrHco6hmWktjwdrXNl9nccnatx/Ud6j0o5VvsD3nLKn5PWsOEvzTfpHiVXsmzuGLuNdu01Vzrv3LKSTQ2KjhmG+3OcNPRtbZfzCktSxzCaHXrwrTKh79y8jm0zaynxLBXUcYk09IXtqt5lQ2I8iMyms0PMR9dSymF2FV8He5lbHo7TbtVrSjlW+wPecsKfk9av8Jvmm/QPFyTqdc6tXZc3SWva2Bw6suwhUpGfxLc67nDKzRwwv2sDh2avELKK6uGV6xOXZz+BUc3IK2WD/Ox9Pktitevo6xtrzPCRXHUMBzD6r0rYRN0WgL5tilT7RVPeNWodA9dfWq0J5Y4EZtNekLMi4sqccjopA8awb9i3MKIHNDhkQCOla0ixsvqMMrZY2yN1EA9q6XikQiJXpJyP8h4qan5a0XCH5P+oLLMrXCtdVM1eK4Vulf3dam+1/X/AKlj7u5WNKp53d60mj97gjerW8c61yG1U57aWS7PAS80h0730jr6AsoVeXBLaWXyMOnqj5rXScsr6VhdvY4rflCp6T8kPbHc5SU/KWt4S29lb9Q8Ckdjcuzn8CrMvIK5nCPnY+lW9KOVb7A95ywp+T1rYcJfmm/SPEpfKzj4dbhpXPAHLnClcxrta09LWz0pJhda+4HxuvZqeiRKB7iQNWAHUF41jW6gvamvqKkASvvbqHYEz0ZgMLi4njjJuwHCu/YoahxAtsW64OQQvlMjne83UPPfzblHpRyrfYHvOWVPyetYcJvmm/QPFypQINYMR3quYeg3ge8KQmzwOlaqGDTpZX/lLOw6Q8bL2BN3YMSH6xbTx7gvCy7w5ZQ1ehSSQfmLe7X4BEvB+xiv2XWjpNT3DrRzveASCC9LLKdmiB1m58O9dWJy7OfwKTcgrPB/nY+nyWntSY4OE52ulBznAfHoVKNuk4BdtitT7PSveNeodJ9NfUslIQL8Rrdpx5tfYr73aLSVwFHT+0Tsi5z3be5W9IYF2MTqcAfA9o7VHA67FsMep+KrCRqcAfI94TbRuYvQy3Ww9hxHbVQVDbOvzrf8HKnjKcxHW09x/W6bKBdChESvSTkf5DxU1Py1ouEPyf8AUEgsjloftBWpeQVyWF/ORfUFtFr19KuhEWPtqSMOITTiuNQefMdCvxP0mr53i9C6lqDl7rsx6dSlsy2TCbdLbzdWNCKrySEON1PhuNvpGcW5uk3ZnYjxUFp2k6MRUXWjIZ9JOtZRxhiq4licla4FwsBqH3rV7RqSJdwhGAqG7ycCegd6iqH5aIW04O0LnSe0OGQ1bz+g7+hR6Ucq32B7zllT8nrUXCX5pv0jxKl0WaCYlQDg3xWNSdSl4NMa58mkAcgrOkkq3gw8AAgjEbD86LCncdKyu8IqSPiBK1oBB2DYf1SexX0jM3mnWKKxKLsK57B5CytjI2m3bkrWlHKt9ge85YU/J61sOE3zTfoHi5SaPQb8OM3aGjpo6ixnNnNKzwGHj4KiPnDf+Vu9JCFZXNJ4+Ddkt7iHdZw7AFWDrzLqHQcVgtzrcQe/LuAVCxOXZz+BUs3IK1OD/Ox9Pkr+lExi2GNXGPOcB2V61FTtyLltuEtTpSNgGzM9J1dg8Upl5d7sWNcaawD4KdzmjWufgpp5c4mk25guo8tFAq9rwBrIPivA5pyBWc1JUxt05WOA5yCrNgTFyMBqdxT05dvesJm3aruB1PE1bQdTsu3V32WtVFfQUIirWjLtey6910VBrUDvWcbi03Co4hTRVEOhM7RFxncDxVCUsuC17XNiEkHAXmnuCldK8ixC1VNhFDFM17JbkHIaTfROFXXRoRFXjvhPF1zmEbCR8cFmA4G4VKd9JOwskc0jpHrklr9H4bsWvIB5nDoKlFQ4awtM7g3Tv96OQ2PQe/JDbGgw6GI+vtENHVmU457uSF43BKGmIdUSX3EgD1PamMOdhYBr2DUBUDqURY/WQtxHX0QAYyRo5hcBQz9lMiuDnFwwphSlKk6xvWTJSwWCgrsIhrZBI9x1WytbaeY868k5SFAJ49C4DBzmjAV5ke90mxYUlJSYc8/xLFwGTiP0Uk46FEYWOiNANMnNrgarxge03AUtZLRVURifK0A21OGxVoNgw2uDg59QQRiNWOxZmdxFrKpDwepo3tka91wQRq2Z8y9tGUgxXVdEAIF2gc0ZE7deKRve0WATEKWgq5dKWYAgWsHN2E8+3NSWZLwoVQyIHF1MC5pOFcqc6xkc92ZClw2CipXFsMocXWy0gdV9VulRRrAhucXXnCpJoKUx6FkKhwFlBLwcp5HufpEXJOzarM/BhmHwb3BjcKYgHi5Z8ywYXaWkBdXa6Gm9mFPK8MblbMA5dKoSMlAa9rmxakZC834KV75CLELVUVDh8U7Xxz3I2XCsTViMe4uc59TzdGpYNnLRYBXajAYJ5XSve656PTYrchJthNutqca1Of1gsHvLzcq/Q0MdHGWR3NzfNdzUARGFjsj/AMrxri03ClqqZlTEYn6ilrdHoYxDn9Y+Cm9odzLSjg3TA3D3do9E3VddChF6leknI/yHipqflrRcIvk/6gkFkctD9oK1LyCuSwv5yL6gtmtevpS9CIFgHZlbRfJ3aytUyZ4OVa4ZhopznAKkW6Utl3MdWaXCmyjXbLpJ+ys20Pivpi5zjrVvJg3LjWiaqmtynOO1TztlRIQvOAI2g1pzrFkrXGwVqswmppG6cgy5wb9qtaPTxDxDJq11aDYc8FHOwEaSvYBXPjnEBPuu2cx3dKNKOVb7A95yU/J61lwm+ab9A8Sk6sLnVs7OmQYDXnU3H+OB7lr5G++QvouHVQNA2V34W5/0/wCFjojySScya9avgWyXzx7i5xcdZVyxOXZznuKwm5BWxwb56Pp8loLatDgm8X03ZbtpVWGPTOepdZjOJGkiDWct2rdv9P0WWAdEdrc49JKu5NC4YCWok2uceslSTMjEhir2kDbmOsLFr2u1FS1FBUU4BlYQD2dyvWJahY4McasOAr+U6uhRzRAi41raYNiz4JBFIbsOXR0bucdfTqFSXdIREIiERCIleknI/wAh4qan5a0XCH5P+oJBZHLQ/aCtS8grksL+ci+oLZrXr6UvQiBYB2ZW0Xyd2srUiVMSUa0Z3QRzhUtLRluu3FI6qwlsbNdgR1FZl7HMdiC1w6CFcBDguMcySF9nAtcOoq/CtyKMDdeP1D4KIwNOrJbOPHato0XkPHM4X9E3s21YcQhpaGO1ZUPMdqgkic0XvcLf4bi1NUPDHMDXbMhY9B2H7ululHKt9ge85TU/J61quE3zTfoHiUtbBrDLtjgOsH4KW/vWWkbDeF0nMQO0H0TCUm6SsVuuoA5n5+6etROZeQFbWlrNDDZYr53Fv6tfcD2qhCg1Y93q3etx+AKlLrEBauKDTifJ+W3ef8qexOXZznuKxm5BVvBvno+nyU2kj6xiNjQPHxWMA9xWeELia0g7APXzV3RaEOO7XgOjM+HUo6k6gthwYib/ABJNuQ9e3JOZyEHMc05EH5HrVdhs4FdHWwtmp3sdtB/Q9RWFWyXzBbqUfeYxxzLWnrAK1rhZxC+o0jy+njedZa09oUqxVhCIhEQiJXpJyP8AIeKmp+WtFwh+T/qCztnRQ2KxzsADUq3ICWkBcdQStiqWSP1Aglab+tQPX/0u+Cp8S/mXbft6h/P3H0VmTnWRK3DWlK4EZ5ZjcsXMc3WrlJiEFUSIje2vIjxWIdmVsV8zdrK0pnjBl4Tg0OqKGvNh4qnoB8hC7H9oSUWHwPY0G4tn3eahl7ZbEcGxWMDTrOIGzPJZOhLRdpVeHG46qVsdVG3RO07ObXqRa9nQWsLmkNOoA1B6PgkUjybFe4thtDHCZY3aJ2AG4PVmezIJHArebTOopz1wVk6s1zEWlxjdHXcWTTSjlW+wPecoKfk9a33Cb5tv0jxK8smDfgxxuaRzi8fBeyGz2lR4ZBx1FUt3NPZcpTVTrQ32JuyDSTc71nA9ANB3FQE3lsugZBoYO5/5nDsBt43VWxOXZznuKzm5BVLBvno+nyVzSeAQ8P1OFOkfKijp3e7ZbDhJTltQJdjh3j9LKKwLQbDcQ/BrqY7CP+V7NGXC4UOB4iylkc2TkutnzEffgm1p2sxrCGuDnEECmNK6yVDHE4uzC3uJ4xTsgc2Jwc5wsLbL7brLwYZc4NGZNArhNhcriYo3SvDG6ybLdQmXQGjIADqFFrSbm6+oxRiONrBqAA7Ml0vFIhEQiIRFRtmWdEh3W51B2bVJE4NdcrV4vSyVNNxceu4SH+gxtg6wrXHsXK/u/W8w7Qj+gxtg6wnHsT9363mHaE2sGQfCv3wBW7ShrlWveoJpA+1lvsDw6ekc8yjXbbfVdKjYUbYOsKfj2LRHg/Wk6h2hP4UkDAbDePygGmojWCqpfZ+kF1MVAH0LaacbNmw84SKZsCI08Wjxz0PSCrLahp15LmKjg9VRn+HZw7D2HyJULbGjH8lOct+Ky45nOqwwSuJtxfePVN7LsS4Q95BcMgMgdu8qCSfSFgugwzAeIeJZyCRqA1DfvK4tyzYkWIHMAoGgYkDGpPivYZWtbYrDGsLqKucPiAsGga7bT6qawZF8IPvgY0pjXKte9YzSB1rKxgeHzUgkEwHvW231Xv4pVGsKLeN1opU0xGWrWpxOy2a0EuA1ge7QZcXNsxq2bU5npFxlxDZiQGjZlmq7HjT0iujraCR2HiniFyNHdq1pbZlkxWRWucBQHHEbCpZJWlpAWmw3CKuGqZI9tgDzjm6U+mpdsRpa4YHrG8Ks1xabhdXVUsdTEYpBke0bws5NWBEaeJR45wD0gq22oadeS46p4PVUZ/he+Ow9h8rqGHYsYn0abyR8VkZmDaqzMDrnG2hbpI9U8sqyRC4xN5+3UNtPiq0kxfkNS6fC8GZSHjHnSf3Do9UyUK3iERCIhEQiLXeTCy4UxNuZGYIjOCc6hrSocwA4c561JC0OfY8y02O1EsFMHxOsdIeBX1T+x5D/AAzOt3xVviI+Zcj+163/AHCvHaCyBFPNmdBeD1hy84iPmQYxWj/uHuWK058nLIUJ0eUvUYLz4RN7ijNzHHHDMg1wrjhQwSwaIu1b3CsedJIIqjbqdqz5j084/VS+S3RyWmZWI+PBbEcIzmgmtboZDNMDtJ617BG1wNxtWOPV1RT1DWxPIGiD3lQ+VXR+WloMF0CE2GXRCCRXEXSaYleTsa22iFngFbPUSvEriQB5pD5MrMhTE4YcZgiM4J5oa0qC2hw51hE0OfYrYY5USQU2nGbHSHmvoek2h8lDlJh7JdjXthRHNIvVBDSQc1PLExrCQFzdDilXJUxsdISC4eKzPkq0flpmDGdHhNiFsQAE1wF2tMCo4GNffSC2mP1s9PKwROIBHmtx/Y8h/hmdbvirHER8y0P7Xrf9woOg0h/hmdbv/ZOIj5k/bFb/ALh7li9OvJ3DhQXTEpeAYLz4RJcLozc1xxwGJBJwrsoYJYA0aTVvMKx18sghqNuo6s+Y9Kwej9ixJuM2DCGJxJPotaM3HcK9oCga0uNguhrKuOliMsmrxPMvslieTuTgNF9nDv1uiYjoh+iBz1O9XG07BrzXE1WO1cx912iOYeuv71JnM6ISLxQysED9LAw/5mUIWRhjOxVWYnWMNxK7rN/G6+bad+T7zZpjyxc+EPTYcXMG0H8ze0Z44kVpYdDMal0+FY57Q4RTZO2HYd249x3bfn6hXRoREIiERCIhEQiLdeRz8c79h/vw1NT/ABOo+S5/hJ8oPqHgV9W0omHw5SO+GSHthvLSMwQMKK1KSGEhcjQsa+pY1+okXXy7RTSW04k1BaXRIjC9oeDDF24TxiTdF2gqa11dCpxyPLhY3XV4hQYdHTvcAAbG2ed9m3NfY4gBBByoa82tbArigSDksH5GfwcWmXnDqf8AbhKrSck9Pkug4S/Mtv8AkHiVX8tf4eB+6fcKVWodKl4MfGf9Pmsz5H/x5/Zf7zFFB8TqK2nCP5MfUPAr6pph+Bmv2IvuFWpvhu6FyWHfNxfU3xWQ8inIR/3B7gUVL+JbnhP8ZnR5px5TvOfNWea8Pf4ZteBv37tyJWvB40rTsWVRpaI0b69ip4H7Px7uP0baP4rWvcc+1Z/ycm0/OfvHnHAXXXuHvZ04t3hMa12aqqOHjNLO9t/6rYYz+zuI/g6OnfLRt13st3pRNthScw99LohPGOsuaQ1vSSB0qxKQGElaChidJUsa3Xcf56tayXkbs0MlYkYjjRX3a/ohigG7jF3YoaVuRK3HCSoLqhsWxo7z+llc8qOkcSUgMZBdciRiRe1tYyl6mwkuaK7ysqiQtAA2qHAqBlTK50gu1uzedXgV880R0xmYMzDvxokWG9zWvbEc54o40vC8TQitcM6YqsyRzTe66TEcKp5YHaDAHAEggW6sl92iww4FrgCCCCDkQcCCtgRdfP2uLTcawvzVbUlwExGhaocR7BXMhriAekUK1lrGy+o0s3HQsk5wD3KkinQiIREIiERCIt15HPxzv2H+/DU1P8TqPkuf4SfKD6h4FfZ48ZrGlz3BrWipc4gNAGZJOACukgZlcQ1rnENaLk7EtOk0n/i5b/vQ/wD2WHGx/mHarX7Pq/8Aad/6n0WM048okHgnwZR3CPeC10QVDWtOBuk+k6mVMBnXCiglnBFm9q3eF4HKZBLUCwGdtp6eYKz5Fz9zi/vu/wBuEsqXknp8lFwl+ab9I8So/LRCJlYLgMGxaHdVjqdy8qtQ6VlwZcBUPHO3zWZ8jkImee4A0bBdU6sXMoK78eoqOn+J1La8JHAUoHO4eBX1HTE/cJr9mJ7hVmb4buhcnhvzcX1DxWQ8inIR/wBwe4FFS/iW54T/ABmdHmtrb1uQZOGIkclrS4MBALuMQTkNzSp3yBguVo6SjlqnlkQuQL833rVawdLJWbcWQIlXtFS0tc00yqKjHPVtWLJWvNgpavDamlaHStyO290l8qljPjyhiMe4cDxzDrxHNHpEj1mjEHZXasKhl26XMruA1bYagMc0e9lfaP0K58kM0HSFwZw4jwf5UcD/AKuxKY+6RvWXCKMtq9LnA9PJLvLTZ7nQoEYCrYbntdu4S7dJ2CrKc7gsKkanKzwZna2R8R1uAI6r+vcvmmj9nujzMKEwElz21pqaDVx5gKnoVYDSIbzrqaydsED5HbAf071+k1tF8vX5v0pmhFnJh7cWuivoRrAcQD0gVWscbuJ3r6dQRmOmjYdYaPBK14raERCIhEQiIRFuvI5+Od+w/wB+Gpqf4nUfJc/wk+UH1DwK+oaafgJr9mJ7pVmf4Z6FymGfORfUPFfnVUF9LQiLceTDSlkpFfCjG7Ci042pjxgCdgINCdVBqqVLDJoHPUVoMdw59SwSRi7m7Oceo9V9liMhxodCGRYbxkaOY4dxCvZOG5cSC+J9xcEdRC4s+zYMAEQYTIQOJDGhtTvoMV41jW6gvZp5ZjeRxd0m6wHlT0th8C6UgvD3vI4QtNQxoNbtR+YkUpsrXMKtPKCNELosBwyQyiokFgNV9p5+gf4XXkU5CP8AuD3AvaX8S84T/GZ0eas+Wf8ABQv/ALDf9uKvanUOnyUfBr5p30nxCwPkzj3LSgY0Dr7TvrDdQddFXiNpAuhxxmlQv3WPePJfcbWgcJAispW/De2m280inar7xdpC4GnfoStfzEHvXwvQPSgyMcucC6FEAbEAzw9Fw3ipw2ErXxSFhuvoGLYcKyKw5Q1eY619zkZ6DMw70NzIsNwoaUIxzDgcuYrYNc14yzXASwy079F4LSPvL1C8kLIgQCTBgw4ROZYxrSdxIGS8axrdQXstTNMAJHl1uc3WP8oGnUODDdAl3h8dwLS5pq2GDgTUfn1AaszsMM0wtot1rdYRg75niWYWYNh2/p47N3xhVF3CERCIhEQiIREIi7hRnNNWuLTlUEg9iLFzWuFnBSOnIhFDEeQdRcSD2osRFGMw0digRSIREIisydoRYXJRYkOuPEe5vulBlqUUkEUnLaD0gHxUszbMxEBbEjxng5h0R7h1EobnWe9YMpIGG7I2g7gAqKKwpYUw9vouc3mJHciwdG13KAK6dGiROKXPfrpUu6aIsbRRDSyG/IKaVs+KSC1pG+tKeIWYiedQVGbFqFgs6QHoz8Lpk2z5jN0ct/m74qT2d20261q347SE2ihLj0Aep7lLD0fhFgc+ZDanMgXThqJK9MDQLlywZj9S95YynuRszuOnLyUsto89hvQJtgPrMcWmnO0rH2e/JcFnJjrbWqKcgb8/EBV7RE2QWxJt0UZFvDPiDpGS9dBJ09aQ4xhjTdseifpHkkMWGWmhzChIsbFdFBMyaMSMORXC8UqERCIhEQiIREIihmm1AxDTXAkVFaHVUaq61k1VKtmk1vvaJvkSLjUd42X2hRQ5a62giHFtAanDOhGOobKZLIuub2VeKlEUWgJTm2wN+wjPYOay5MA3sIuFa0qcBWoHpY4beor3Sy1KP2Z2nds+V72uchrtys8srnK2sFcsgmpHDY7MRmCB+baCULh+VYMp3FxHtGfNmNdwPxc4JG3mO1S3cWDhMW1qPWxFderLGuaxvryVgM96NvHZtvcfm1b9mrPSO9WQ8bR1rGyviRhNgRfpXq8WaERCInuhf4pvsu7lNB8QLScIPkXdI8UztDSl7Ir2OhQ3gHDMHIHHPapH1DmuIstTSYBFUU7JQ8gkbiPJQf3FLP5SVb0XT4BYmdruU1TDAKuH4E9u1vgSnk3JwYku1wYboa1zGknAEYYV2FWNFjmA2yXPcbU09Q9rX2eSQSNufP0rHxLUaMGQwOdQe0Aclq6FvB2WQ6VTMSd1z3n0VzRqOYsyxrwC2jqimGDTTtSOVzngFY4nhNLSUbnsBLssyd/UO5KrX5aJ7RHUoZOWelbzCRaii6FTWC2KERCIhEQiIREIihm7t3jmgx2+qa5bqrJt75KrWcTxf8Y2HXzHm3XVd3BEAVNG6sc7wwpTOtMM8Vn76ou9ic1oLjZvTzjK1td7Za+orgthHWcRSgr+Zu7c09qe+FgW0LzyiL5WF9o3bgb2y1qVrIbiKVrqz1EnXvJXl3AKdsdJLI2xN9YGewnnHOTvXUKXhuaLtaZDE/p+AQucDmvYaWmljHFk26Tu8LD/ADdSCVbUHYSRzlY6ZVgUcQe14GYJPapliraERCInuhf4pvsu7lLB8QLScIPkXdI8VT0g/EROce6FjJyyrOD/ACMfR5pcsFsl9JBpJt/Zh+6tg34XV5L5pPnXO+s/3L5stevpaf6Ej70PZd3KaD4gWj4Qn/RHpCU2kftX+0VG/lHpKvYaLUcX0jwVZYq8hEQiIREIiERCIoZt7QBeFQTTVrB2mmVeuiyaCTkqlZLFGwcaLgm2zaDzkDVcb9QzKq+cQyaXK1JGTfWbnjrc8b9qz0Xc61/tNG9xHFXJJGpvO3Xntc4Za76wLIE5DpW5kAcA3WwnA19UlNB19aNrqXRLhHqAOVvy3yNxqbfmvsuvROQwa3KEV9WuDi068Ma45Y5poOI1rL2+lY/S4uzhf8t+UQRyue+fJ3r1s6xgFGuAxOquV45mubte1NAkr1mIQQNa1rSGm52c2kdt9ud9q7FoN2OGezMOLaZ7QvOLKl/asINiCOz8xbbXzjo3qzBiBzQ4ZEAjpFVgRY2V+GUSxtkbqcAe1dLxSIRE90L/ABTfZd7qmg+IFpeEHyLukeKp6Qj7xE5x7oWEnLKnwb5GPo8ylywWzX0mOKSn/wCLPdWwHwuryXzR+dcf/J/yXzZa9fS1odBh955mO72qan+J2rQcIz/o/wCoeaSTZ+0f7Tu8qJ3KPSVtaEWpYh/K3wChXitIREIiERCIhEQiKGce8NNwVdj0YGhprxAHSsmAE5qpWyTMivC27s+rI2PbYdd1HFiRLrqNoQQBvF7HUdWOvPcvQG3GaglmqjE8tZZwItvGlmdR2Z3sejJcGZiAehU4Ab+K47BrbTIDFe6LedRmrq2i3F3OXX7pPMNotewAv1LrhYlfQoK45VIqwD3nf5Us22tZcdUl1xHbPPePdA8Xbfw71PLvJbVwoccOnBYOAByV2mkkfHpSNsc8uvLtCkXinQiIREIie6F/im+y73VLB8QLS8IPkXdI8VU0iH3iJzj3QsZeWVPg3yMfR5lVZeSe/wBFpP12rxrHO1BTVOIU1P8AEeAebWewL6BOxGtk3EmgbCxOy43HuV/RPF6O7yXzwTN9q406tO/Ve6wkxZMZnpQnjor3KiY3jWF9AixWjl5Mg68vGya6FtIjvrgRCf3tWdP8TqWt4SOBo2kG/vDwKRTPpu9o96iOtbulFoGD+UeCiXinQiIREIiERCIhETnRey2TER7Yl83YZeGscxjnODmCl6IC3JxPQvQLmyo19Q+BjXMtmbXIJAyOwZ7E3OhbKF4moZYDEIy40NjuK5rg6hLgRhqJI1L3Q3ql+1nXDeKN8uonWDlsz+yvYuicFj4LTGvCLM8ES1zaNh1Irepi4UoTQCoIpgvdCxAvtRuJzOY8hltFl8wdfpzDXbaiY0Nhl5uTDGNqwXXG+8F0NjnDANJNXkAFra3XVpTHzQ3rxmLPDfejJOeYyGsjfsGeZtcWuohoe1zLzZlgpeDy+6GAtiRmVDg88X7IGuODwddEDLjWs/2q4OsYzna1r3zDTqtrz7rJJb8g2BHdDa680UINanFoNDQUqK0WJFjZbCknM0Qe4WKXIrKERSQoLneiCeZegE5BRTTxwt0pHADeVpNE7OeyO1zhQUcKa8WlWYYnB2kVyuM4xTzwGGK5uRnawyO/PuT6LY8Nz3RGtZEcTrdrGFMAaZKfimXvZaD2+o4oRB5DRsGXhr61XMhGIINIWzg2hw6616aBevaSLA2UVPKyN+k9gduN/Lzurlqw/ur2gX+JdIp6Ru0Io7bv2oWnRsDnZGSM44PcPd0r23XvbsySeTmppmMSMKZXSGk/5tvWomMlGt3mtpW1WGuH8GE3572HZc37lbhTz4r3gENLWEnCmGGHSpQ8F2itU6BzYuMuLE6rgnsGrrWGj+k7nPetavqEQtG0bh4KNFIhEQiIREIiERCIhLIheWCISwRCWCISyIXqK5ZUiY8UQwQ0muJ3AnwWTW6Tg1VK6rFLAZiL2tl0my1Mtosxgq9r3nVShHYe8K22naNea42p4Q1UuTLMG7X2nyspZljITRUhg2NBLu7BSktjHMFq445qqSwOk4858yq2j82HzAuNeW8ar3ZDimnWomT6brAZc62FXg5pIDJLINLKzR97Nw611MsDIsQvcGte4Fm0HXTeSsw113FxyVN0sRZE2JnvDWec3y6lA+2XQoYcxznNNQ284nI0Joa6zrWPGBsd25q5DQS1NaYZ/cda5sBzcwy1frmr0tasSLJRIr6Xml1KCg4rQRUc5WLJXGNzjrCkrMOhhr46dt9F2je5zzNisxJxZh777C6uV7AADpw6FA10jjkSuhqoMKpWaMrWjdrd69q0EO2HQ2OEaIIhLSMABSo1EDjdSstJYP4jly0kLKuTRooSB037b5DtS+VtGXdVr4Don6hSo6NQURkY420L+K2owyspYtM1AZuubf56l3NWfLOIbCbEa45gkGnQK99FJ7OwjaPvrVJmP1kZsXB9ttv/AMntCp2lZEKHS7Gv/wAfGqwNKdhV+PhR/uR9h8j6pM4UJCqrrQbi68ReoREIiERCIhEQiIREIiERONEj97hfz9xyki+I372FanHBegk6v7gtNZcR1+bbePFLC3E4VByGrJWYydN4XJ10bBS0zgBmHX32I1pFL6Xxxg8MiDeKHsw7FA2ofbnXRzcHKR/Iu3ruO/1TGW0uhfnguZXMsII8FKKkbQtXNwZmGccgPTceqswTLRr7ocZza0vXqmmOA4+Q5is2Fjr2PT9la2rgq6YxtlaMj7tgM9X5dezXmq8fRpzoTWQ4jHNFaHXi4HVgcliYbxhrSp4sV0K91TMyxtaw6ANvQrcGQdAlzCuufUlzsBjUCooNWCzbGGMsc1Wqq19ZVCUWYcrG+q22/os/MTMd5uMhObztx7cAoTK8+60WW4p8NoIm8dUzB/Qcu7M/eS9ZY1DejuqdgPYSgg/FIfvpXsuOn4NDH3eDR4nrCs3C0YNDG82PVmp2jYwW+/vWtHO/Tdp1Mhe7mB/5ah0NB6lzJs4SJchlt6hJc7GgGeAw6F40s0rXuVlPDUin4ws0I7jLVftzPSepe6PC95wXUJZDIBI1m8K45ZLCORznuvsVzEKCKCmgLR7z9Z6hl0ZrMlUwu8XiIhEQiIREIiERCIhEQiIRE10WP3qFzn3XLOLltWrxkXoZOgeIWmszl5zmh9xVmP4r+pcnXZ0FMfr8VhVSGpfQF4vUTqwT9nH5md7lPBqd0Lmsf+LT/UfFq6mXlktBLXFpuuxBIPpjWEPwB0+qiiY2TGZQ4XFtuexqildJZln/AMhcNjwHdpx7VgJXjatrNglFL+Cx3Zd2ruWtlbXvSnnERjXEVqBhgHUwrVWmSni9MrkqnDWtr/ZYzkbZneL7LKvNzUIy4mWQ7pJIFaXsCQdusJxjSzjLLD2GZtV7CX6zna9tV9WV8ljpufc/M0H1rVV8rn6119Fg1NS+8BpO5z5DZ47000NH2sQ7IT+8LOm5fV6KlwmdalaP5h4FTWDhBm3bmjtd8Uh1PO71VfGB79JH9/hCzSgXVoREIiERCIhEQiIREIiERCImWjhpMwva8Cs4+WOla7Fheil6FqJA0mZv2WHqarUfxndS4+r/AOmU53v8SsO7Mqku/bqC5RZJ1YPJx+Zne5TwandC5nH/AI1P9R8Won/wsHmd7yH4Len1Sl/61L9P/wApKoF0y2UsaWU7md/uKw34B+9q5GbPHG9X9qgmjSzIW8n33fFe/wDY++dB72O/f5FlFWXXJ9oq6nDn/pEdf/CsU3KJ3LmOE+cUbecnw/Vd2U4iSmTtLcer4ryL4bl7ioviVO3o8f0WeUC6ZCIhEQiIREIiERCIhEQiIRFdsR1JiEf+o3tICyZyh0hUsSF6SUfyu8FrZX8VM/ttVtnxndC4uozwuH6neaxMwOM7nPeqS72E3jadw8FGikT3R+CTDjVBxDbu+l7LarEAJa7oXK4/NGJ4BpD3Tc7s26+xFqQyJWDUEZjtPwR4tE0Hn9V7h8jJcWlew3Bbr/8AVIlXXUrXg0srpP8AvKwPl+vzXJHPHfv8ijtPCzoI3V/1fNen4A+9qxp88bcen+2yyirLr0+0cH2cwf0AdZKng1OO71XMcIc5Kdu8+LUSuEhEPrRP/EfBGZQu6fRZVnvYzCOYf/RSFQLpUIiERCIhEQiIREIiERCIhEVqyz9tC/cZ7wXreUOkKrXC9NIP5XeBWwhH73G/ZPY5XG/HPQuIlzwln/kPgVlf6e+JEfQUF53GOAzOvXlqVVsbnHJdZJidPSws4x2eiMhmdXd12VmXk2sJFOEcNeodHx2KdsTGmxzP395rQ1OK1VS24PFRnbtPRtP9I6SrUObI41ccMq0b0qcEgEu7Fo3sY9zWxA5m2kdpNtg1W6Sc8yqgt52ILQ9ux2fQdSrGocTqFl1LODUYYLyHT5xq7NfevfOJaJ6THQztGI7MT1LzSidrFuj78lkKTFab4UokHM7X3/8A0nFpNayzmNYbzXPa0H24w7iexTcWDFotP3daUVz4sS9oqGWI1gfTb9daj0ihlkpLwzS9S7Ta6rcBtWL2OEQbtU1BWQnE3TudotN7Xy1rKPYRgQQd+CqLtmPa8Xabjcn9iiknMu3sHVj4qeLkPXNYz71dTN3j+4eiIopZrN8UnqvBB8HrWR97Gxub/wAf1WeUC6VCIhEQiIREIiERCIhEQiIRFPImkWGf1t94INYUFULwPH8p8FvPMqRnRKE3oZbuzrSm1bLQGnpr5qat5phT/hB0t97WSWaF0DhXUAwoMMtp27hjzrB5tyjYcw+/BWqaPTcG08Ze/nIyHVq63E35glM1aeF2G26PrV8VXdPlZgsF0dLgALuNq3abubZ1nWejILiz3cWJXHFneV7Dctf0eqix0MilprWDQT0AXaq0SVe3Np6lE6NzdYW6gxSknyZIL8xyPfZQrBX1q580s2F9fnJVh3wB97VycGeNv6/7QuLeiUl5N2bmta8E+tRpBWbnubE0jd4KpS0cVViU0cg90aW78QGxQydsmKQx8BsTaRhTnrVYNmc82LQVbq8Hho2mWOcs89wtY+KYwIssQ+XbWGImsVdxqUoMPlgpi2No0NV1po5qyZwqT73F7TkNe3VftultuOhsl4cBrrxY5xOG0kjsKilZoRhu/wBVtcJqTV4k6Yi3u+GiFnVWXYIREIiERCIhEQiIREIiERCIpZY8dvtDvRRzC8bhuKe2vacWDGNx5ocaZjEnUVZme5r8iuVwXD6aqoyZW3OkRfUdQXcLSVrxSPCDhtb/AOp+K84++T23UsnB6SJ2nSykHfl3j0Vh9jSsUXobzCJ1HAdTvBZ8Sx40m3CpDG62leYpdF5HX3t8xdQzNgxWXQxgc2oqWmppXE0NKYc6nawMHurT1FZLVSh8zr+AG4fZS+YtCLDNMbuOD2kZEjJ1Dkq8srmPsCt9hOFU1ZSaUg965zBz9O5e/wBRhP5SHTePrBYca13Lb2Kz+xqymzpZ8uY/ZHcE2tto80lmM9FzgK7ATW8eZTFrHRgA2C00NVUQV7pXs0ni9wOwnK69t+XZclmPeGhsIEnc1oGC9fEXNa2+pYUuKez1Es4bcuvYc1zfPoS5gc8XILeDh5lxwFNrneAWNy33Ix1qX3Zh7XXSXGxoOZ3Zckd/XrhiTrYQLYJqTgYn5j7Pqjf/AMrEubFqzcrMNLU4pa44uEagNXUNp3nLwXlqsDYEClAXBzjtJNMSdaxlcTG0lXMHgZFiEzWami3ePRKFXXUoREIiERCIhEQiIREIiERCIumGhBQrwi4smmknKA7vrvU9Ry+pc7wZP+meP5vIL2yIDLpe7U6lcwMBqXsDW5udsUXCCpqA9kERsHbBrJva11anJJ0UVY8FuwZH62YqSRhkza645lrcOrYsPdozwkO/Nt7Da3UVBLRpiXIALwC5o1ltK44HAdNF5C1zAbrLGKqlqnxOhttvlY7LX70yOlIqWxoTYjTXEUrSpGRwOW5JJrOLSLhMPwd9RTieKTRdn3HnGY70CXkI/ouMFx1Hi9GPF6lhaF2o2VzjcYo+UOMb2+Fj2p1NWXWBDaGiLwbaNBNA45AnUrAjbohpzsuffXS8e+Vh0S69+cX3/ZVG2oLDEhGKbvBw2uoACS6pF1oO8Z7uleuBNrGyjhkYzSDmB5OQ15b+c7vsJPa826LRpBxPFhNOJ3vd4rK6g0L5DM+n30JNOA3yDSoJBplUE5KhKAHkBfQsFe99Exzzc5+JAV62X8SC06obfFZSchnR6Kjg/vVlU7+bzclShXRoREIiERCIhEQiIREIiERCIheHUiaW96YP1kPirFRrHQua4N5Ryj+byXdmGsGIN/gkXw39HksMayrqY7x/cEqY8g1BIO0Gig1ZrpZI2SDReARzHNM5W2IoLQSHAuDeMNRzyVuGRxBudVlxuOUEEMkYibo6WlfqtZXIkzLuNIjbp2gYZnWMRivZHR6RDh1qPDqfERAJqV+Wfu38jl5rh9hsfjBitdu+slHxDXchyvtx6ogOjVwkbxl3HI9RVaGyZgHiOc3mPF6jgVhxcjNQ7FcdX4XWNvLb+oWPUfQpppZOObGh0z4EVNKgOLjjz54K294YAXLkqOjlq5SyHVtPMPvZtSSy3ExmVJzqScSSAcSfqiqh5fICV1VTQQ0OHyhmsjM7Tn4blXnDV7jtJPWarCXllX8HFqKLo81bto8ZuujQPrrUk/4RuWu4P5md/O719UuUC6NCIhEQiIREIiERCIhEQiIREIiZWycR09zVPP8Ah6FzXB7Izj+b1XdkniOG8L2Hkv6PVR49lVU53+YSpV11KuSrLt1zvRqCBhU02bBvU0THa72C5vGaqmLhE1unLmBbZfo27u2ynjw2RDVpodmHPlznNZuayQ3a7NVKWrq8MjEc0JLRtG/eLjwVV0q9pqK84UToXt2LcQYxRVI0S619jsv070ys+diGHHDiXBsJ5AOYIB15qane4usStNwgoqaGJskTQCTs1WsdmrsUmmPLNGxjR1V+KVOsKTguMpT9Pmltj8s3XSvcVFD8QLa4661A/q/uCqnjHeadawk5R61aw4aFHFf8rfBWrVfV5+tTVLUcvqWp4ND/AEz3c7vIKkoF0aERCIhEQiIREIiERCIhEQiIRFetHUa/X0FPNyW9HouawLKepb/N5uU1j5O5x4r2DU4bvVR8IiGzQOOwnxaoXywhtJcRf1DMA79p3LwRhgvJ2LOfEZ695gohYbX6uzm8TssqsSKTmSd5zKjfIX61tMPwyGjb7ubjrcdfVzD7KjWC2SnhTTm6686zbI5uorXVOFUlRm9gvzjI92vrTKUj34UfCn2ZH+YHqVqGTTJuM1yeL4YKJrdB5LSTkdnl3BS6QtMSbczIBgN/MVoOL1GqTR6ZGea8wnEnUTXExlzSRcjZbu7worPkXMc5xoQGONQa5Y86wiic14uFsMWxamqqMtjOdxkRY+nelcBvHaP1Adqrayuj5FJ0M8Au541efrLDwUtQf4hWt4ONtRDeT6KuoVvUIiERCIhEXMR9MaE8y9Auo5JAwXIJ6Fy2ODqPUvdFRNqmnYez7/XYvWRK6j0rwiyzjmDzYA9a7XimQiIREIimjR7wAWbn6QA5lraPDhTTSyh19M3tbVrPXrU1nT3BGtK8/Tq6V7HJoHUo8UwsVzW+9olt9l9f+FfPm8bbDduOH+U+BUh4uQ3vYrUxftLDW6GgHsHN+mfWQVXj2LEGLKRBtbn0hYugeN62FNwgpZcn3Yd+rt9bJc9hBoQQdhwKhW6a9rxpNNxzhcoskxsw/Zxd9wdbqKzTayuU4UH3Yh9XkrVtQnRJl7WjGox2C4zEnUk7S54A5ljgVRFTUUkspsNLtyGQVSZnKNuMcSPzOqau3DY3v7T65/FjRBuVHS0BxKb2iRgZHsAFr/e09QVJkQhwdrBr21VUZLrZIg+Mx6gQR2iy9jRLxJpSte018Vk9xcblQUVI2lhELTcC+vebqNYq2hEQiIREIiERCIhEQiIREIiERCIhEQiKeXnHs9FxHcsmvc3UVTqcPpqn4rATz6j2hM2Wy14uxmBw2/8AOIUvHB2TxdaR2BTQHTo5SNx9Rr6wpP6ZAi8lELT6rsR8Rzle8Ux/IPUV5+1q6kyq4rj8w/S48FCJJ0JhD6cZ8EAg1B+0aP8AyUsEbmE6W5azG8QhrBGYjq0r3Fjnb02KC1phwixm14rnDDaA0Ch3VGWvXhn5NLomzdazwXCvahxsp9wHJvOdvVq6ehLyqa7cAAWC8ReoREIiERCIhEVrzTf2fNFDxu5Hmm/s+aJxu5Hmm/s+aJxu5Hmm/s+aJxu5Hmm/s+aJxu5Hmm/s+aJxu5Hmm/s+aJxu5Hmm/s+aJxu5Hmm/s+aJxu5Hmm/s+aJxu5Hmm/s+aJxu5Hmm/s+aJxu5Hmm/s+aJxu5eiU/V2fNE43crkteJa1zrzbzTiMatcHDHPMBSxyPBAutHiWH0phfKIwHAE5ZbOYZKO0Je9Eca/mdq/UR4L2fllZ4A/Roh0nxVbzTf2fNQrc8buR5pv7PmicbuR5pv7PmicbuR5pv7PmicbuR5pv7PmicbuR5pv7PmicbuR5pv7PmicbuX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0248" name="Picture 8" descr="http://1.bp.blogspot.com/-rOc1GUHquNY/TdDGwqskodI/AAAAAAAAACU/jxbzdQ3a1D0/s1600/ka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00808"/>
            <a:ext cx="3207559" cy="43270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139952" y="692696"/>
            <a:ext cx="4546848" cy="5403304"/>
          </a:xfrm>
        </p:spPr>
        <p:txBody>
          <a:bodyPr>
            <a:normAutofit fontScale="92500"/>
          </a:bodyPr>
          <a:lstStyle/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La ley moral es universal y no particular.</a:t>
            </a:r>
          </a:p>
          <a:p>
            <a:pPr algn="just"/>
            <a:endParaRPr lang="es-MX" sz="3200" dirty="0" smtClean="0">
              <a:solidFill>
                <a:schemeClr val="bg1"/>
              </a:solidFill>
            </a:endParaRPr>
          </a:p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La ley moral no se encuentra fuera del mundo humano, pero sólo los seres racionales son quienes pueden adaptar sus acciones a los principios éticos universales.</a:t>
            </a:r>
            <a:endParaRPr lang="es-MX" sz="3200" dirty="0">
              <a:solidFill>
                <a:schemeClr val="bg1"/>
              </a:solidFill>
            </a:endParaRPr>
          </a:p>
        </p:txBody>
      </p:sp>
      <p:pic>
        <p:nvPicPr>
          <p:cNvPr id="4" name="Picture 6" descr="http://3.bp.blogspot.com/-Rr-Uz4usBKc/TothSdR47kI/AAAAAAAADB8/v3cNBqR3IXA/s1600/David+Bestu%25C3%25A9+formalismo+puro+portada.jpg"/>
          <p:cNvPicPr>
            <a:picLocks noChangeAspect="1" noChangeArrowheads="1"/>
          </p:cNvPicPr>
          <p:nvPr/>
        </p:nvPicPr>
        <p:blipFill>
          <a:blip r:embed="rId2" cstate="print"/>
          <a:srcRect b="58749"/>
          <a:stretch>
            <a:fillRect/>
          </a:stretch>
        </p:blipFill>
        <p:spPr bwMode="auto">
          <a:xfrm>
            <a:off x="539552" y="1700808"/>
            <a:ext cx="3384376" cy="29249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>
            <a:normAutofit/>
          </a:bodyPr>
          <a:lstStyle/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Lo moralmente bueno es actuar con buena voluntad.</a:t>
            </a:r>
          </a:p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La buena voluntad se apega a la ley universal del deber.</a:t>
            </a:r>
            <a:endParaRPr lang="es-MX" sz="3200" dirty="0">
              <a:solidFill>
                <a:schemeClr val="bg1"/>
              </a:solidFill>
            </a:endParaRPr>
          </a:p>
        </p:txBody>
      </p:sp>
      <p:pic>
        <p:nvPicPr>
          <p:cNvPr id="8194" name="Picture 2" descr="http://equipo5-eticaymoral.wikispaces.com/file/view/la-moral.jpg/93909300/la-mo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924944"/>
            <a:ext cx="3816424" cy="31269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179512" y="188640"/>
            <a:ext cx="8964488" cy="5547320"/>
          </a:xfrm>
        </p:spPr>
        <p:txBody>
          <a:bodyPr>
            <a:normAutofit/>
          </a:bodyPr>
          <a:lstStyle/>
          <a:p>
            <a:r>
              <a:rPr lang="es-MX" sz="2800" dirty="0" smtClean="0">
                <a:solidFill>
                  <a:schemeClr val="bg1"/>
                </a:solidFill>
              </a:rPr>
              <a:t>La buena voluntad es buena en sí misma.</a:t>
            </a:r>
          </a:p>
          <a:p>
            <a:endParaRPr lang="es-MX" sz="1800" dirty="0" smtClean="0">
              <a:solidFill>
                <a:schemeClr val="bg1"/>
              </a:solidFill>
            </a:endParaRPr>
          </a:p>
          <a:p>
            <a:pPr algn="just"/>
            <a:r>
              <a:rPr lang="es-MX" sz="2800" dirty="0" smtClean="0">
                <a:solidFill>
                  <a:schemeClr val="bg1"/>
                </a:solidFill>
              </a:rPr>
              <a:t>La buena voluntad de una persona puede tener malas consecuencias para la persona que actuó con base en ella, no obstante, la buena voluntad debe realizarse.</a:t>
            </a:r>
            <a:endParaRPr lang="es-MX" sz="2800" dirty="0">
              <a:solidFill>
                <a:schemeClr val="bg1"/>
              </a:solidFill>
            </a:endParaRPr>
          </a:p>
        </p:txBody>
      </p:sp>
      <p:pic>
        <p:nvPicPr>
          <p:cNvPr id="7170" name="Picture 2" descr="http://www.brainscornerdigital.es/revista/wp-content/uploads/2010/05/19-MAYO-0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708920"/>
            <a:ext cx="4727356" cy="388843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475312"/>
          </a:xfrm>
        </p:spPr>
        <p:txBody>
          <a:bodyPr>
            <a:normAutofit/>
          </a:bodyPr>
          <a:lstStyle/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Sánchez Vázquez (2002), considera que para el formalismo de Kant no basta actuar conforme al deber, sino por el deber mismo.</a:t>
            </a:r>
            <a:endParaRPr lang="es-MX" sz="3200" dirty="0">
              <a:solidFill>
                <a:schemeClr val="bg1"/>
              </a:solidFill>
            </a:endParaRPr>
          </a:p>
        </p:txBody>
      </p:sp>
      <p:pic>
        <p:nvPicPr>
          <p:cNvPr id="6146" name="Picture 2" descr="http://filosofia.laguia2000.com/wp-content/uploads/2012/12/deber-moral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852936"/>
            <a:ext cx="2801863" cy="331236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>
            <a:normAutofit/>
          </a:bodyPr>
          <a:lstStyle/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Una crítica que se ha hecho al formalismo kantiano es que la buena voluntad no es posible desplegarla en todas las acciones humanas.</a:t>
            </a:r>
            <a:endParaRPr lang="es-MX" sz="3200" dirty="0">
              <a:solidFill>
                <a:schemeClr val="bg1"/>
              </a:solidFill>
            </a:endParaRPr>
          </a:p>
        </p:txBody>
      </p:sp>
      <p:pic>
        <p:nvPicPr>
          <p:cNvPr id="5122" name="Picture 2" descr="http://www.proyectopv.org/imagen/moral%20etica%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132856"/>
            <a:ext cx="3960440" cy="44468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268760"/>
            <a:ext cx="4474840" cy="5112568"/>
          </a:xfrm>
        </p:spPr>
        <p:txBody>
          <a:bodyPr>
            <a:normAutofit fontScale="92500" lnSpcReduction="20000"/>
          </a:bodyPr>
          <a:lstStyle/>
          <a:p>
            <a:r>
              <a:rPr lang="es-MX" sz="3200" dirty="0" smtClean="0">
                <a:solidFill>
                  <a:schemeClr val="bg1"/>
                </a:solidFill>
              </a:rPr>
              <a:t>Las teorías filosóficas y sociales se crean dentro de un contexto histórico social.</a:t>
            </a:r>
          </a:p>
          <a:p>
            <a:endParaRPr lang="es-MX" sz="3200" dirty="0" smtClean="0">
              <a:solidFill>
                <a:schemeClr val="bg1"/>
              </a:solidFill>
            </a:endParaRPr>
          </a:p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La teoría filosófica utilitarista considera que lo bueno es lo útil para la mayoría de los seres humanos, </a:t>
            </a:r>
            <a:r>
              <a:rPr lang="es-MX" sz="3200" dirty="0" smtClean="0">
                <a:solidFill>
                  <a:schemeClr val="bg1"/>
                </a:solidFill>
              </a:rPr>
              <a:t>inició </a:t>
            </a:r>
            <a:r>
              <a:rPr lang="es-MX" sz="3200" dirty="0" smtClean="0">
                <a:solidFill>
                  <a:schemeClr val="bg1"/>
                </a:solidFill>
              </a:rPr>
              <a:t>con </a:t>
            </a:r>
            <a:r>
              <a:rPr lang="es-MX" sz="3200" dirty="0" err="1" smtClean="0">
                <a:solidFill>
                  <a:schemeClr val="bg1"/>
                </a:solidFill>
              </a:rPr>
              <a:t>Bentham</a:t>
            </a:r>
            <a:r>
              <a:rPr lang="es-MX" sz="3200" dirty="0" smtClean="0">
                <a:solidFill>
                  <a:schemeClr val="bg1"/>
                </a:solidFill>
              </a:rPr>
              <a:t> (1748-1832) y posteriormente Stuart </a:t>
            </a:r>
            <a:r>
              <a:rPr lang="es-MX" sz="3200" dirty="0" err="1" smtClean="0">
                <a:solidFill>
                  <a:schemeClr val="bg1"/>
                </a:solidFill>
              </a:rPr>
              <a:t>Mill</a:t>
            </a:r>
            <a:r>
              <a:rPr lang="es-MX" sz="3200" dirty="0" smtClean="0">
                <a:solidFill>
                  <a:schemeClr val="bg1"/>
                </a:solidFill>
              </a:rPr>
              <a:t> ( 1806-1873).</a:t>
            </a:r>
            <a:endParaRPr lang="es-MX" sz="3200" dirty="0">
              <a:solidFill>
                <a:schemeClr val="bg1"/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662880" y="-171400"/>
            <a:ext cx="8229600" cy="1219200"/>
          </a:xfrm>
        </p:spPr>
        <p:txBody>
          <a:bodyPr>
            <a:normAutofit/>
          </a:bodyPr>
          <a:lstStyle/>
          <a:p>
            <a:r>
              <a:rPr lang="es-MX" sz="6000" b="1" dirty="0" smtClean="0">
                <a:solidFill>
                  <a:srgbClr val="C00000"/>
                </a:solidFill>
              </a:rPr>
              <a:t>Utilitarismo</a:t>
            </a:r>
            <a:endParaRPr lang="es-MX" sz="6000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http://positivismoyutilitarismo.wikispaces.com/file/view/Utilitarismo.jpg/273300876/352x264/Utilitarism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628800"/>
            <a:ext cx="3048000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91336"/>
          </a:xfrm>
        </p:spPr>
        <p:txBody>
          <a:bodyPr>
            <a:normAutofit/>
          </a:bodyPr>
          <a:lstStyle/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El utilitarismo es una continuidad del </a:t>
            </a:r>
            <a:r>
              <a:rPr lang="es-MX" sz="3200" dirty="0" smtClean="0">
                <a:solidFill>
                  <a:schemeClr val="bg1"/>
                </a:solidFill>
              </a:rPr>
              <a:t>hedonismo.</a:t>
            </a:r>
            <a:endParaRPr lang="es-MX" sz="3200" dirty="0" smtClean="0">
              <a:solidFill>
                <a:schemeClr val="bg1"/>
              </a:solidFill>
            </a:endParaRPr>
          </a:p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Principal propósito: considerar  que en la sociedad capitalista la felicidad se alcanza cuando las cosas útiles se extienden a la mayoría de los habitantes de una sociedad.</a:t>
            </a:r>
            <a:endParaRPr lang="es-MX" sz="3200" dirty="0">
              <a:solidFill>
                <a:schemeClr val="bg1"/>
              </a:solidFill>
            </a:endParaRPr>
          </a:p>
        </p:txBody>
      </p:sp>
      <p:pic>
        <p:nvPicPr>
          <p:cNvPr id="2050" name="Picture 2" descr="https://encrypted-tbn3.gstatic.com/images?q=tbn:ANd9GcRaZB2XWB8rrWPX7nDgX6KI8m0Fj7zlbpoOcqzMGzv6ZXGHkYN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573016"/>
            <a:ext cx="3168352" cy="30985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47320"/>
          </a:xfrm>
        </p:spPr>
        <p:txBody>
          <a:bodyPr>
            <a:normAutofit/>
          </a:bodyPr>
          <a:lstStyle/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La forma indicada para que el mayor número de individuos alcance la felicidad es la educación.</a:t>
            </a:r>
          </a:p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La persona educada puede gozar de </a:t>
            </a:r>
            <a:r>
              <a:rPr lang="es-MX" sz="3200" dirty="0" smtClean="0">
                <a:solidFill>
                  <a:schemeClr val="bg1"/>
                </a:solidFill>
              </a:rPr>
              <a:t>la </a:t>
            </a:r>
            <a:r>
              <a:rPr lang="es-MX" sz="3200" dirty="0" smtClean="0">
                <a:solidFill>
                  <a:schemeClr val="bg1"/>
                </a:solidFill>
              </a:rPr>
              <a:t>ciencia, el arte y otro tipo de cultura.</a:t>
            </a:r>
            <a:endParaRPr lang="es-MX" sz="3200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://2.bp.blogspot.com/_i1l9V8t3bH0/S7qPTb7MCbI/AAAAAAAAAA8/zZfGDSwywSo/s320/utilitarism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139528"/>
            <a:ext cx="4392488" cy="36018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475312"/>
          </a:xfrm>
        </p:spPr>
        <p:txBody>
          <a:bodyPr>
            <a:normAutofit/>
          </a:bodyPr>
          <a:lstStyle/>
          <a:p>
            <a:pPr>
              <a:buNone/>
            </a:pPr>
            <a:endParaRPr lang="es-MX" sz="3200" dirty="0" smtClean="0">
              <a:solidFill>
                <a:schemeClr val="bg1"/>
              </a:solidFill>
            </a:endParaRPr>
          </a:p>
          <a:p>
            <a:endParaRPr lang="es-MX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3 Diagrama"/>
          <p:cNvGraphicFramePr/>
          <p:nvPr/>
        </p:nvGraphicFramePr>
        <p:xfrm>
          <a:off x="683568" y="260648"/>
          <a:ext cx="7488832" cy="6309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518864" y="1844824"/>
            <a:ext cx="8229600" cy="3819128"/>
          </a:xfrm>
        </p:spPr>
        <p:txBody>
          <a:bodyPr>
            <a:normAutofit/>
          </a:bodyPr>
          <a:lstStyle/>
          <a:p>
            <a:r>
              <a:rPr lang="es-MX" dirty="0" smtClean="0"/>
              <a:t>Los Invisibles (documental)</a:t>
            </a:r>
          </a:p>
          <a:p>
            <a:r>
              <a:rPr lang="es-MX" dirty="0" smtClean="0">
                <a:hlinkClick r:id="rId2"/>
              </a:rPr>
              <a:t>http://youtu.be/M4oP_M81YpY</a:t>
            </a:r>
            <a:endParaRPr lang="es-MX" dirty="0" smtClean="0"/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Crisis económica de México</a:t>
            </a:r>
          </a:p>
          <a:p>
            <a:pPr>
              <a:buNone/>
            </a:pPr>
            <a:r>
              <a:rPr lang="es-MX" dirty="0" smtClean="0">
                <a:hlinkClick r:id="rId3"/>
              </a:rPr>
              <a:t>http://youtu.be/gTUzPYuuZzY</a:t>
            </a:r>
            <a:endParaRPr lang="es-MX" dirty="0" smtClean="0"/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Explicación de la crisis económica</a:t>
            </a:r>
          </a:p>
          <a:p>
            <a:r>
              <a:rPr lang="es-MX" dirty="0" smtClean="0">
                <a:hlinkClick r:id="rId4"/>
              </a:rPr>
              <a:t>http://youtu.be/fyPBMpHYCfA</a:t>
            </a:r>
            <a:endParaRPr lang="es-MX" dirty="0" smtClean="0"/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es-MX" sz="2800" dirty="0" smtClean="0">
                <a:solidFill>
                  <a:schemeClr val="bg1"/>
                </a:solidFill>
              </a:rPr>
              <a:t>IDENTIFICA </a:t>
            </a:r>
            <a:r>
              <a:rPr lang="es-MX" sz="2800" dirty="0" smtClean="0">
                <a:solidFill>
                  <a:schemeClr val="bg1"/>
                </a:solidFill>
              </a:rPr>
              <a:t>EL PAPEL DE LA ÉTICA EN LA SOCIEDAD EN DIVERSAS PRÁCTICAS SOCILAES COMO SITUACIONES.</a:t>
            </a:r>
            <a:endParaRPr lang="es-MX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94</TotalTime>
  <Words>374</Words>
  <Application>Microsoft Office PowerPoint</Application>
  <PresentationFormat>Presentación en pantalla (4:3)</PresentationFormat>
  <Paragraphs>39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Papel</vt:lpstr>
      <vt:lpstr>MULTIVERSIDAD LATINOAMERICANA OAXACA URBANA</vt:lpstr>
      <vt:lpstr>FORMALISMO</vt:lpstr>
      <vt:lpstr>Diapositiva 3</vt:lpstr>
      <vt:lpstr>Diapositiva 4</vt:lpstr>
      <vt:lpstr>Diapositiva 5</vt:lpstr>
      <vt:lpstr>Diapositiva 6</vt:lpstr>
      <vt:lpstr>Diapositiva 7</vt:lpstr>
      <vt:lpstr>Utilitarismo</vt:lpstr>
      <vt:lpstr>Diapositiva 9</vt:lpstr>
      <vt:lpstr>Diapositiva 10</vt:lpstr>
      <vt:lpstr>Diapositiva 11</vt:lpstr>
      <vt:lpstr>IDENTIFICA EL PAPEL DE LA ÉTICA EN LA SOCIEDAD EN DIVERSAS PRÁCTICAS SOCILAES COMO SITUACIONES.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 OAXACA URBANA</dc:title>
  <dc:creator>ADMIN</dc:creator>
  <cp:lastModifiedBy>usuario</cp:lastModifiedBy>
  <cp:revision>16</cp:revision>
  <dcterms:created xsi:type="dcterms:W3CDTF">2014-06-07T23:29:50Z</dcterms:created>
  <dcterms:modified xsi:type="dcterms:W3CDTF">2015-02-19T22:07:33Z</dcterms:modified>
</cp:coreProperties>
</file>