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6666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5" name="24 Subtítulo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1" name="30 Marcador de fecha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6FD42D3-2B93-4253-BD53-3F7C710D1688}" type="datetimeFigureOut">
              <a:rPr lang="es-MX" smtClean="0"/>
              <a:pPr/>
              <a:t>30/07/2016</a:t>
            </a:fld>
            <a:endParaRPr lang="es-MX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26502F0-02F6-42FE-AC5D-0584CB169FD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D42D3-2B93-4253-BD53-3F7C710D1688}" type="datetimeFigureOut">
              <a:rPr lang="es-MX" smtClean="0"/>
              <a:pPr/>
              <a:t>30/07/2016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6502F0-02F6-42FE-AC5D-0584CB169FD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6FD42D3-2B93-4253-BD53-3F7C710D1688}" type="datetimeFigureOut">
              <a:rPr lang="es-MX" smtClean="0"/>
              <a:pPr/>
              <a:t>30/07/2016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26502F0-02F6-42FE-AC5D-0584CB169FD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D42D3-2B93-4253-BD53-3F7C710D1688}" type="datetimeFigureOut">
              <a:rPr lang="es-MX" smtClean="0"/>
              <a:pPr/>
              <a:t>30/07/2016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6502F0-02F6-42FE-AC5D-0584CB169FD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D42D3-2B93-4253-BD53-3F7C710D1688}" type="datetimeFigureOut">
              <a:rPr lang="es-MX" smtClean="0"/>
              <a:pPr/>
              <a:t>30/07/2016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6502F0-02F6-42FE-AC5D-0584CB169FD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D42D3-2B93-4253-BD53-3F7C710D1688}" type="datetimeFigureOut">
              <a:rPr lang="es-MX" smtClean="0"/>
              <a:pPr/>
              <a:t>30/07/2016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6502F0-02F6-42FE-AC5D-0584CB169FD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6FD42D3-2B93-4253-BD53-3F7C710D1688}" type="datetimeFigureOut">
              <a:rPr lang="es-MX" smtClean="0"/>
              <a:pPr/>
              <a:t>30/07/2016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6502F0-02F6-42FE-AC5D-0584CB169FD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D42D3-2B93-4253-BD53-3F7C710D1688}" type="datetimeFigureOut">
              <a:rPr lang="es-MX" smtClean="0"/>
              <a:pPr/>
              <a:t>30/07/2016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6502F0-02F6-42FE-AC5D-0584CB169FD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D42D3-2B93-4253-BD53-3F7C710D1688}" type="datetimeFigureOut">
              <a:rPr lang="es-MX" smtClean="0"/>
              <a:pPr/>
              <a:t>30/07/2016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6502F0-02F6-42FE-AC5D-0584CB169FD6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posición de imagen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FD42D3-2B93-4253-BD53-3F7C710D1688}" type="datetimeFigureOut">
              <a:rPr lang="es-MX" smtClean="0"/>
              <a:pPr/>
              <a:t>30/07/2016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6502F0-02F6-42FE-AC5D-0584CB169FD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6FD42D3-2B93-4253-BD53-3F7C710D1688}" type="datetimeFigureOut">
              <a:rPr lang="es-MX" smtClean="0"/>
              <a:pPr/>
              <a:t>30/07/2016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26502F0-02F6-42FE-AC5D-0584CB169FD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2 Marcador de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1" name="30 Marcador de texto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7" name="26 Marcador de fecha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6FD42D3-2B93-4253-BD53-3F7C710D1688}" type="datetimeFigureOut">
              <a:rPr lang="es-MX" smtClean="0"/>
              <a:pPr/>
              <a:t>30/07/2016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26502F0-02F6-42FE-AC5D-0584CB169FD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033214" y="908720"/>
            <a:ext cx="7077579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GRADOS DE LESIONES</a:t>
            </a:r>
            <a:endParaRPr lang="es-E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915815" y="2675537"/>
            <a:ext cx="519497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b="1" dirty="0" smtClean="0">
                <a:solidFill>
                  <a:srgbClr val="FA8D3D">
                    <a:lumMod val="75000"/>
                  </a:srgbClr>
                </a:solidFill>
                <a:latin typeface="Century Gothic" pitchFamily="34" charset="0"/>
              </a:rPr>
              <a:t>MULTIVERSIDAD LATINOAMERICANA CAMPUS TORREÓN BACHILLERATO </a:t>
            </a:r>
          </a:p>
          <a:p>
            <a:pPr lvl="0" algn="ctr"/>
            <a:r>
              <a:rPr lang="es-MX" sz="2400" dirty="0" smtClean="0">
                <a:solidFill>
                  <a:srgbClr val="FA8D3D">
                    <a:lumMod val="75000"/>
                  </a:srgbClr>
                </a:solidFill>
                <a:latin typeface="Century Gothic" pitchFamily="34" charset="0"/>
              </a:rPr>
              <a:t>MATERIA: ACTIVIDAD PARAESCOLAR I</a:t>
            </a:r>
          </a:p>
          <a:p>
            <a:pPr lvl="0" algn="ctr"/>
            <a:r>
              <a:rPr lang="es-MX" sz="2400" dirty="0" smtClean="0">
                <a:solidFill>
                  <a:srgbClr val="FA8D3D">
                    <a:lumMod val="75000"/>
                  </a:srgbClr>
                </a:solidFill>
                <a:latin typeface="Century Gothic" pitchFamily="34" charset="0"/>
              </a:rPr>
              <a:t>1ER. SEMESTRE GRUPO: 101</a:t>
            </a:r>
          </a:p>
          <a:p>
            <a:pPr lvl="0" algn="ctr"/>
            <a:r>
              <a:rPr lang="es-MX" sz="2400" b="1" dirty="0" smtClean="0">
                <a:solidFill>
                  <a:srgbClr val="FA8D3D">
                    <a:lumMod val="75000"/>
                  </a:srgbClr>
                </a:solidFill>
                <a:latin typeface="Century Gothic" pitchFamily="34" charset="0"/>
              </a:rPr>
              <a:t>INTEGRANTES</a:t>
            </a:r>
            <a:r>
              <a:rPr lang="es-MX" sz="2400" b="1" dirty="0">
                <a:solidFill>
                  <a:srgbClr val="FA8D3D">
                    <a:lumMod val="75000"/>
                  </a:srgbClr>
                </a:solidFill>
                <a:latin typeface="Century Gothic" pitchFamily="34" charset="0"/>
              </a:rPr>
              <a:t>:</a:t>
            </a:r>
          </a:p>
          <a:p>
            <a:pPr lvl="0" algn="ctr"/>
            <a:r>
              <a:rPr lang="es-MX" sz="2400" dirty="0" smtClean="0">
                <a:solidFill>
                  <a:srgbClr val="FA8D3D">
                    <a:lumMod val="75000"/>
                  </a:srgbClr>
                </a:solidFill>
                <a:latin typeface="Century Gothic" pitchFamily="34" charset="0"/>
              </a:rPr>
              <a:t>Ana Luisa Martínez Serrano</a:t>
            </a:r>
            <a:endParaRPr lang="es-MX" sz="2400" dirty="0">
              <a:solidFill>
                <a:srgbClr val="FA8D3D">
                  <a:lumMod val="75000"/>
                </a:srgbClr>
              </a:solidFill>
              <a:latin typeface="Century Gothic" pitchFamily="34" charset="0"/>
            </a:endParaRPr>
          </a:p>
          <a:p>
            <a:pPr lvl="0" algn="ctr"/>
            <a:r>
              <a:rPr lang="es-MX" sz="2400" dirty="0" smtClean="0">
                <a:solidFill>
                  <a:srgbClr val="FA8D3D">
                    <a:lumMod val="75000"/>
                  </a:srgbClr>
                </a:solidFill>
                <a:latin typeface="Century Gothic" pitchFamily="34" charset="0"/>
              </a:rPr>
              <a:t>Stephania Livas Mermejo </a:t>
            </a:r>
            <a:endParaRPr lang="es-MX" sz="2400" dirty="0">
              <a:solidFill>
                <a:srgbClr val="FA8D3D">
                  <a:lumMod val="75000"/>
                </a:srgb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7382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908720"/>
            <a:ext cx="7239000" cy="4846320"/>
          </a:xfrm>
        </p:spPr>
        <p:txBody>
          <a:bodyPr/>
          <a:lstStyle/>
          <a:p>
            <a:r>
              <a:rPr lang="es-MX" dirty="0" smtClean="0">
                <a:solidFill>
                  <a:srgbClr val="7030A0"/>
                </a:solidFill>
                <a:latin typeface="Century Gothic" pitchFamily="34" charset="0"/>
              </a:rPr>
              <a:t>Las lesiones ocurren durante la práctica de un deporte o ejercicio físico, algunas ocurren accidentalmente y otras pueden ser resultado de malas prácticas de entrenamiento.</a:t>
            </a:r>
            <a:endParaRPr lang="es-MX" dirty="0">
              <a:solidFill>
                <a:srgbClr val="7030A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8269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Rotura fibrilar, es la más frecuente, el dolor se puede describir como una pedrada y se acompaña de impotencia.</a:t>
            </a:r>
          </a:p>
          <a:p>
            <a:endParaRPr lang="es-MX" dirty="0"/>
          </a:p>
        </p:txBody>
      </p:sp>
      <p:sp>
        <p:nvSpPr>
          <p:cNvPr id="4" name="3 Rectángulo"/>
          <p:cNvSpPr/>
          <p:nvPr/>
        </p:nvSpPr>
        <p:spPr>
          <a:xfrm>
            <a:off x="539552" y="404664"/>
            <a:ext cx="35677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1er. Grado</a:t>
            </a:r>
            <a:endParaRPr lang="es-E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9260" y="3140968"/>
            <a:ext cx="30480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70301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>
                <a:solidFill>
                  <a:srgbClr val="00B050"/>
                </a:solidFill>
                <a:latin typeface="Century Gothic" pitchFamily="34" charset="0"/>
              </a:rPr>
              <a:t>Rotura parcial, aquí entran 1 de cada 5 lesiones fibrilares, hay un mayor número de fibras rotas pero no llegan a afectar por completo al músculo.</a:t>
            </a:r>
          </a:p>
          <a:p>
            <a:endParaRPr lang="es-MX" dirty="0"/>
          </a:p>
        </p:txBody>
      </p:sp>
      <p:sp>
        <p:nvSpPr>
          <p:cNvPr id="4" name="3 Rectángulo"/>
          <p:cNvSpPr/>
          <p:nvPr/>
        </p:nvSpPr>
        <p:spPr>
          <a:xfrm>
            <a:off x="467544" y="476672"/>
            <a:ext cx="38130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2do. Grado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3434556"/>
            <a:ext cx="2573337" cy="278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14062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>
                <a:solidFill>
                  <a:srgbClr val="0070C0"/>
                </a:solidFill>
                <a:latin typeface="Century Gothic" pitchFamily="34" charset="0"/>
              </a:rPr>
              <a:t>Es una contusión de tercer grado. Son lesiones que muestran solución de continuidad o ruptura del tegumento externo y que se producen cuando el agente romo actúa con violencia sobre la piel produciendo su estallamiento.</a:t>
            </a:r>
          </a:p>
          <a:p>
            <a:endParaRPr lang="es-MX" dirty="0"/>
          </a:p>
          <a:p>
            <a:endParaRPr lang="es-MX" dirty="0"/>
          </a:p>
        </p:txBody>
      </p:sp>
      <p:sp>
        <p:nvSpPr>
          <p:cNvPr id="4" name="3 Rectángulo"/>
          <p:cNvSpPr/>
          <p:nvPr/>
        </p:nvSpPr>
        <p:spPr>
          <a:xfrm>
            <a:off x="467544" y="404664"/>
            <a:ext cx="39524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3er. Grado</a:t>
            </a:r>
            <a:endParaRPr lang="es-E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77072"/>
            <a:ext cx="2272184" cy="2249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9106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>
                <a:latin typeface="Century Gothic" pitchFamily="34" charset="0"/>
              </a:rPr>
              <a:t>Es la solución de continuidad o ruptura de un hueso.</a:t>
            </a:r>
          </a:p>
          <a:p>
            <a:endParaRPr lang="es-MX" dirty="0"/>
          </a:p>
          <a:p>
            <a:endParaRPr lang="es-MX" dirty="0"/>
          </a:p>
        </p:txBody>
      </p:sp>
      <p:sp>
        <p:nvSpPr>
          <p:cNvPr id="4" name="3 Rectángulo"/>
          <p:cNvSpPr/>
          <p:nvPr/>
        </p:nvSpPr>
        <p:spPr>
          <a:xfrm>
            <a:off x="467544" y="410131"/>
            <a:ext cx="36206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4to. Grado</a:t>
            </a:r>
            <a:endParaRPr lang="es-E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2954484"/>
            <a:ext cx="4649181" cy="342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62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>
                <a:solidFill>
                  <a:srgbClr val="666633"/>
                </a:solidFill>
                <a:latin typeface="Century Gothic" pitchFamily="34" charset="0"/>
              </a:rPr>
              <a:t>Ventajas: Ir al medico continuamente, checarte y usar protecciones. </a:t>
            </a:r>
          </a:p>
          <a:p>
            <a:endParaRPr lang="es-MX" dirty="0">
              <a:latin typeface="Century Gothic" pitchFamily="34" charset="0"/>
            </a:endParaRPr>
          </a:p>
          <a:p>
            <a:r>
              <a:rPr lang="es-MX" dirty="0" smtClean="0">
                <a:solidFill>
                  <a:srgbClr val="FF0066"/>
                </a:solidFill>
                <a:latin typeface="Century Gothic" pitchFamily="34" charset="0"/>
              </a:rPr>
              <a:t>Desventajas: No poder jugar, dolor continuo.</a:t>
            </a:r>
            <a:endParaRPr lang="es-MX" dirty="0">
              <a:solidFill>
                <a:srgbClr val="FF0066"/>
              </a:solidFill>
              <a:latin typeface="Century Gothic" pitchFamily="34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3941105"/>
            <a:ext cx="7128792" cy="245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397264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1149372"/>
            <a:ext cx="86506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                        </a:t>
            </a:r>
          </a:p>
          <a:p>
            <a:r>
              <a:rPr lang="es-MX" sz="3200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¡GRACIAS POR SU ATENCION!</a:t>
            </a:r>
            <a:endParaRPr lang="es-MX" sz="3200" dirty="0">
              <a:solidFill>
                <a:schemeClr val="accent6">
                  <a:lumMod val="7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5" name="4 Cara sonriente"/>
          <p:cNvSpPr/>
          <p:nvPr/>
        </p:nvSpPr>
        <p:spPr>
          <a:xfrm>
            <a:off x="5940152" y="3212976"/>
            <a:ext cx="1872208" cy="1944216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278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o">
  <a:themeElements>
    <a:clrScheme name="Personalizado 1">
      <a:dk1>
        <a:srgbClr val="FF0000"/>
      </a:dk1>
      <a:lt1>
        <a:srgbClr val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o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66</TotalTime>
  <Words>194</Words>
  <Application>Microsoft Office PowerPoint</Application>
  <PresentationFormat>Presentación en pantalla (4:3)</PresentationFormat>
  <Paragraphs>21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Opulento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EEE</dc:creator>
  <cp:lastModifiedBy>Gina</cp:lastModifiedBy>
  <cp:revision>10</cp:revision>
  <dcterms:created xsi:type="dcterms:W3CDTF">2015-08-27T00:51:15Z</dcterms:created>
  <dcterms:modified xsi:type="dcterms:W3CDTF">2016-07-30T17:32:37Z</dcterms:modified>
</cp:coreProperties>
</file>