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30" autoAdjust="0"/>
    <p:restoredTop sz="94194" autoAdjust="0"/>
  </p:normalViewPr>
  <p:slideViewPr>
    <p:cSldViewPr>
      <p:cViewPr varScale="1">
        <p:scale>
          <a:sx n="70" d="100"/>
          <a:sy n="7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C9AB4C-CD46-4DB1-815B-E4E4A26C48AC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33290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7/3/2015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7/3/2015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-8353944" y="2492896"/>
            <a:ext cx="8010266" cy="2079104"/>
          </a:xfrm>
        </p:spPr>
        <p:txBody>
          <a:bodyPr/>
          <a:lstStyle/>
          <a:p>
            <a:endParaRPr lang="es-MX" sz="2800" dirty="0"/>
          </a:p>
          <a:p>
            <a:endParaRPr lang="es-MX" sz="2800" dirty="0" smtClean="0"/>
          </a:p>
          <a:p>
            <a:pPr algn="r"/>
            <a:endParaRPr lang="es-MX" sz="2800" dirty="0" smtClean="0"/>
          </a:p>
          <a:p>
            <a:endParaRPr lang="es-MX" dirty="0" smtClean="0"/>
          </a:p>
        </p:txBody>
      </p:sp>
      <p:sp>
        <p:nvSpPr>
          <p:cNvPr id="5" name="1 Título"/>
          <p:cNvSpPr txBox="1">
            <a:spLocks/>
          </p:cNvSpPr>
          <p:nvPr/>
        </p:nvSpPr>
        <p:spPr bwMode="auto">
          <a:xfrm>
            <a:off x="323528" y="0"/>
            <a:ext cx="844231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MULTIVERSIDAD LATINOAMERICANA </a:t>
            </a:r>
            <a:b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CAMPUS VERACRUZ </a:t>
            </a:r>
            <a:endParaRPr kumimoji="0" lang="es-ES" sz="32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5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373216"/>
            <a:ext cx="1800200" cy="115212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843808" y="1988840"/>
            <a:ext cx="32496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MATEMÁTICAS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4139952" y="5373216"/>
            <a:ext cx="46176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/>
              <a:t>Docente : José Antonio Villalobos Mendoza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939305" y="2996952"/>
            <a:ext cx="500649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dirty="0" smtClean="0"/>
              <a:t>Probabilidad: método infalible </a:t>
            </a:r>
            <a:endParaRPr lang="es-MX" sz="2800" dirty="0" smtClean="0"/>
          </a:p>
          <a:p>
            <a:pPr algn="ctr"/>
            <a:r>
              <a:rPr lang="es-MX" sz="2800" dirty="0" smtClean="0"/>
              <a:t>para </a:t>
            </a:r>
            <a:r>
              <a:rPr lang="es-MX" sz="2800" dirty="0" smtClean="0"/>
              <a:t>pronosticar en el futbol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Probabilidad: método infalible para pronosticar en el futbol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800" dirty="0" smtClean="0"/>
              <a:t>Un </a:t>
            </a:r>
            <a:r>
              <a:rPr lang="es-MX" sz="2400" dirty="0"/>
              <a:t>sencillo modelo de probabilidad puede resultar impresionantemente útil para pronosticar resultados en este apasionante deporte: </a:t>
            </a:r>
            <a:endParaRPr lang="es-MX" sz="2400" dirty="0" smtClean="0"/>
          </a:p>
          <a:p>
            <a:pPr lvl="1" algn="just"/>
            <a:r>
              <a:rPr lang="es-MX" sz="2000" dirty="0">
                <a:effectLst/>
              </a:rPr>
              <a:t>Una característica del fútbol es que no abundan los goles. </a:t>
            </a:r>
            <a:endParaRPr lang="es-MX" sz="2000" dirty="0" smtClean="0">
              <a:effectLst/>
            </a:endParaRPr>
          </a:p>
          <a:p>
            <a:pPr lvl="1" algn="just"/>
            <a:r>
              <a:rPr lang="es-MX" sz="2000" dirty="0" smtClean="0">
                <a:effectLst/>
              </a:rPr>
              <a:t>Incluso </a:t>
            </a:r>
            <a:r>
              <a:rPr lang="es-MX" sz="2000" dirty="0">
                <a:effectLst/>
              </a:rPr>
              <a:t>los mejores equipos no marcan siquiera, en promedio, dos goles en </a:t>
            </a:r>
            <a:r>
              <a:rPr lang="es-MX" sz="2400" dirty="0">
                <a:effectLst/>
              </a:rPr>
              <a:t>un partido. </a:t>
            </a:r>
            <a:endParaRPr lang="es-MX" sz="2400" dirty="0"/>
          </a:p>
        </p:txBody>
      </p:sp>
      <p:pic>
        <p:nvPicPr>
          <p:cNvPr id="2052" name="Picture 4" descr="http://i2.wp.com/www.teapuestoblog.com/wp-content/uploads/2015/05/estrategias-deportivas.png?resize=600%2C4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04902"/>
            <a:ext cx="3744416" cy="24962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30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dirty="0"/>
              <a:t>El modelo más sencillo y acertado del número de goles marcados en un partido se basa en que éstos pueden lograrse en cualquier instante, básicamente al azar, y con una media que depende del equipo, del contrincante y de si se juega o no en casa. </a:t>
            </a:r>
          </a:p>
        </p:txBody>
      </p:sp>
      <p:pic>
        <p:nvPicPr>
          <p:cNvPr id="3074" name="Picture 2" descr="http://www.ensilicio.com/wp-content/uploads/2009/04/tabla-probabilidad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61048"/>
            <a:ext cx="4320480" cy="24844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65111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sz="2800" dirty="0"/>
              <a:t>Si éste es un modelo razonable, entonces el número de goles marcados por un equipo en un partido, está dado por una distribución de probabilidad de </a:t>
            </a:r>
            <a:r>
              <a:rPr lang="es-MX" sz="2800" dirty="0" err="1"/>
              <a:t>Poisson</a:t>
            </a:r>
            <a:r>
              <a:rPr lang="es-MX" sz="2800" dirty="0"/>
              <a:t> con una media adecuada. Para ilustrar el modelo, la tabla siguiente muestra la frecuencia (de </a:t>
            </a:r>
            <a:r>
              <a:rPr lang="es-MX" sz="2800" dirty="0" err="1"/>
              <a:t>Poisson</a:t>
            </a:r>
            <a:r>
              <a:rPr lang="es-MX" sz="2800" dirty="0"/>
              <a:t>) con la </a:t>
            </a:r>
            <a:r>
              <a:rPr lang="es-MX" sz="2800" dirty="0" smtClean="0"/>
              <a:t>que </a:t>
            </a:r>
            <a:r>
              <a:rPr lang="es-MX" sz="2800" dirty="0"/>
              <a:t>un equipo marca goles en un partido</a:t>
            </a:r>
            <a:r>
              <a:rPr lang="es-MX" sz="2800" dirty="0" smtClean="0"/>
              <a:t>:</a:t>
            </a:r>
          </a:p>
          <a:p>
            <a:pPr algn="just"/>
            <a:endParaRPr lang="es-MX" sz="2800" dirty="0"/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93400902"/>
              </p:ext>
            </p:extLst>
          </p:nvPr>
        </p:nvGraphicFramePr>
        <p:xfrm>
          <a:off x="3419237" y="4017863"/>
          <a:ext cx="4968552" cy="21336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80120"/>
                <a:gridCol w="966449"/>
                <a:gridCol w="745810"/>
                <a:gridCol w="775661"/>
                <a:gridCol w="698095"/>
                <a:gridCol w="702417"/>
              </a:tblGrid>
              <a:tr h="3888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 dirty="0">
                          <a:effectLst/>
                        </a:rPr>
                        <a:t>Goles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4 o más</a:t>
                      </a:r>
                    </a:p>
                  </a:txBody>
                  <a:tcPr marL="68580" marR="68580" marT="0" marB="0" anchor="ctr"/>
                </a:tc>
              </a:tr>
              <a:tr h="3888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Media: 0.8 gxp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45%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36%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14%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4%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1%</a:t>
                      </a:r>
                    </a:p>
                  </a:txBody>
                  <a:tcPr marL="68580" marR="68580" marT="0" marB="0" anchor="ctr"/>
                </a:tc>
              </a:tr>
              <a:tr h="3888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Media: 1.2 gxp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30%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36%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22%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9%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3%</a:t>
                      </a:r>
                    </a:p>
                  </a:txBody>
                  <a:tcPr marL="68580" marR="68580" marT="0" marB="0" anchor="ctr"/>
                </a:tc>
              </a:tr>
              <a:tr h="3888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Media: 1.6 gxp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20%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32%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26%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 dirty="0">
                          <a:effectLst/>
                        </a:rPr>
                        <a:t>14%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8%</a:t>
                      </a:r>
                    </a:p>
                  </a:txBody>
                  <a:tcPr marL="68580" marR="68580" marT="0" marB="0" anchor="ctr"/>
                </a:tc>
              </a:tr>
              <a:tr h="3888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Media: 2.0 gxp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14%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27%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27%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>
                          <a:effectLst/>
                        </a:rPr>
                        <a:t>18%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400" dirty="0">
                          <a:effectLst/>
                        </a:rPr>
                        <a:t>14%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419237" y="3861049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6269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6261"/>
          </a:xfrm>
        </p:spPr>
        <p:txBody>
          <a:bodyPr/>
          <a:lstStyle/>
          <a:p>
            <a:pPr algn="just"/>
            <a:r>
              <a:rPr lang="es-MX" sz="2400" dirty="0"/>
              <a:t>Estas frecuencias pueden servir también para estimar la probabilidad de que gane uno u otro equipo. </a:t>
            </a:r>
            <a:endParaRPr lang="es-MX" sz="2400" dirty="0" smtClean="0"/>
          </a:p>
          <a:p>
            <a:pPr algn="just"/>
            <a:r>
              <a:rPr lang="es-MX" sz="2400" dirty="0" smtClean="0"/>
              <a:t>Consideremos </a:t>
            </a:r>
            <a:r>
              <a:rPr lang="es-MX" sz="2400" dirty="0"/>
              <a:t>un partido en el que el equipo de casa tiene una media de 1.6 goles mientras que la del equipo visitante es de 1.2 goles. </a:t>
            </a:r>
            <a:endParaRPr lang="es-MX" sz="2400" dirty="0" smtClean="0"/>
          </a:p>
          <a:p>
            <a:pPr algn="just"/>
            <a:r>
              <a:rPr lang="es-MX" sz="2400" dirty="0" smtClean="0"/>
              <a:t>Suponiendo </a:t>
            </a:r>
            <a:r>
              <a:rPr lang="es-MX" sz="2400" dirty="0"/>
              <a:t>que los números de goles marcados por cada equipo son independientes entre sí, es fácil calcular la probabilidad de que el juego finalice con un resultado </a:t>
            </a:r>
            <a:r>
              <a:rPr lang="es-MX" sz="2400" dirty="0" smtClean="0"/>
              <a:t>determinado.</a:t>
            </a:r>
            <a:endParaRPr lang="es-MX" sz="2400" dirty="0"/>
          </a:p>
        </p:txBody>
      </p:sp>
      <p:pic>
        <p:nvPicPr>
          <p:cNvPr id="4098" name="Picture 2" descr="http://www.pensadordeapuestas.com/wp-content/uploads/2015/03/1426058622976-660x3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933056"/>
            <a:ext cx="5472608" cy="27363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64063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pPr algn="just"/>
            <a:r>
              <a:rPr lang="es-MX" sz="2800" dirty="0"/>
              <a:t> Por ejemplo, de la tabla se deduce que la probabilidad de que el partido termine 0-0 es 6% (20% x 30</a:t>
            </a:r>
            <a:r>
              <a:rPr lang="es-MX" sz="2800" dirty="0" smtClean="0"/>
              <a:t>%).</a:t>
            </a:r>
            <a:endParaRPr lang="es-MX" sz="2800" dirty="0"/>
          </a:p>
          <a:p>
            <a:pPr algn="just"/>
            <a:r>
              <a:rPr lang="es-MX" sz="2800" dirty="0"/>
              <a:t>Análogamente, la probabilidad de que el marcador sea de 1-1 es de 11.5% (32% x 36</a:t>
            </a:r>
            <a:r>
              <a:rPr lang="es-MX" sz="2800" dirty="0" smtClean="0"/>
              <a:t>%).</a:t>
            </a:r>
          </a:p>
          <a:p>
            <a:pPr algn="just"/>
            <a:r>
              <a:rPr lang="es-MX" sz="2800" dirty="0" smtClean="0"/>
              <a:t>Considerando </a:t>
            </a:r>
            <a:r>
              <a:rPr lang="es-MX" sz="2800" dirty="0"/>
              <a:t>todas las situaciones de empate, se obtiene que la probabilidad de que el partido finalice con un empate es de 25% (6% + 11.5% + 5.72% + 1.26% + 0.24%)</a:t>
            </a:r>
          </a:p>
        </p:txBody>
      </p:sp>
    </p:spTree>
    <p:extLst>
      <p:ext uri="{BB962C8B-B14F-4D97-AF65-F5344CB8AC3E}">
        <p14:creationId xmlns:p14="http://schemas.microsoft.com/office/powerpoint/2010/main" xmlns="" val="27995127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1683</TotalTime>
  <Words>408</Words>
  <Application>Microsoft Office PowerPoint</Application>
  <PresentationFormat>Presentación en pantalla (4:3)</PresentationFormat>
  <Paragraphs>51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Diapositiva 1</vt:lpstr>
      <vt:lpstr>Probabilidad: método infalible para pronosticar en el futbol</vt:lpstr>
      <vt:lpstr>Diapositiva 3</vt:lpstr>
      <vt:lpstr>Diapositiva 4</vt:lpstr>
      <vt:lpstr>Diapositiva 5</vt:lpstr>
      <vt:lpstr>Diapositiva 6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usuario</cp:lastModifiedBy>
  <cp:revision>191</cp:revision>
  <dcterms:created xsi:type="dcterms:W3CDTF">2014-08-15T00:51:36Z</dcterms:created>
  <dcterms:modified xsi:type="dcterms:W3CDTF">2015-07-03T18:50:06Z</dcterms:modified>
</cp:coreProperties>
</file>