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2"/>
  </p:notesMasterIdLst>
  <p:sldIdLst>
    <p:sldId id="256" r:id="rId2"/>
    <p:sldId id="260" r:id="rId3"/>
    <p:sldId id="261" r:id="rId4"/>
    <p:sldId id="262" r:id="rId5"/>
    <p:sldId id="263" r:id="rId6"/>
    <p:sldId id="264" r:id="rId7"/>
    <p:sldId id="292" r:id="rId8"/>
    <p:sldId id="265" r:id="rId9"/>
    <p:sldId id="266" r:id="rId10"/>
    <p:sldId id="267" r:id="rId11"/>
    <p:sldId id="268" r:id="rId12"/>
    <p:sldId id="257" r:id="rId13"/>
    <p:sldId id="258" r:id="rId14"/>
    <p:sldId id="269" r:id="rId15"/>
    <p:sldId id="259" r:id="rId16"/>
    <p:sldId id="280" r:id="rId17"/>
    <p:sldId id="281" r:id="rId18"/>
    <p:sldId id="282" r:id="rId19"/>
    <p:sldId id="283" r:id="rId20"/>
    <p:sldId id="287" r:id="rId21"/>
    <p:sldId id="270" r:id="rId22"/>
    <p:sldId id="271" r:id="rId23"/>
    <p:sldId id="279" r:id="rId24"/>
    <p:sldId id="272" r:id="rId25"/>
    <p:sldId id="273" r:id="rId26"/>
    <p:sldId id="274" r:id="rId27"/>
    <p:sldId id="275" r:id="rId28"/>
    <p:sldId id="276" r:id="rId29"/>
    <p:sldId id="277" r:id="rId30"/>
    <p:sldId id="278"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442DB5-2F77-4DF4-B4DC-785B23255C2D}" type="datetimeFigureOut">
              <a:rPr lang="es-MX" smtClean="0"/>
              <a:pPr/>
              <a:t>26/06/2015</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4A941F-89DD-4514-97CF-377E32B95B7C}" type="slidenum">
              <a:rPr lang="es-MX" smtClean="0"/>
              <a:pPr/>
              <a:t>‹Nº›</a:t>
            </a:fld>
            <a:endParaRPr lang="es-MX"/>
          </a:p>
        </p:txBody>
      </p:sp>
    </p:spTree>
    <p:extLst>
      <p:ext uri="{BB962C8B-B14F-4D97-AF65-F5344CB8AC3E}">
        <p14:creationId xmlns:p14="http://schemas.microsoft.com/office/powerpoint/2010/main" xmlns="" val="3618545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MX" dirty="0" smtClean="0"/>
              <a:t>Según la naturaleza del conflicto, las obras dramáticas se clasifican en: Tragedia, Comedia y Drama.</a:t>
            </a:r>
          </a:p>
          <a:p>
            <a:endParaRPr lang="es-MX" dirty="0"/>
          </a:p>
        </p:txBody>
      </p:sp>
      <p:sp>
        <p:nvSpPr>
          <p:cNvPr id="4" name="3 Marcador de número de diapositiva"/>
          <p:cNvSpPr>
            <a:spLocks noGrp="1"/>
          </p:cNvSpPr>
          <p:nvPr>
            <p:ph type="sldNum" sz="quarter" idx="10"/>
          </p:nvPr>
        </p:nvSpPr>
        <p:spPr/>
        <p:txBody>
          <a:bodyPr/>
          <a:lstStyle/>
          <a:p>
            <a:fld id="{2E4A941F-89DD-4514-97CF-377E32B95B7C}" type="slidenum">
              <a:rPr lang="es-MX" smtClean="0"/>
              <a:pPr/>
              <a:t>27</a:t>
            </a:fld>
            <a:endParaRPr lang="es-MX"/>
          </a:p>
        </p:txBody>
      </p:sp>
    </p:spTree>
    <p:extLst>
      <p:ext uri="{BB962C8B-B14F-4D97-AF65-F5344CB8AC3E}">
        <p14:creationId xmlns:p14="http://schemas.microsoft.com/office/powerpoint/2010/main" xmlns="" val="17127596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pPr/>
              <a:t>‹Nº›</a:t>
            </a:fld>
            <a:endParaRPr lang="es-ES"/>
          </a:p>
        </p:txBody>
      </p:sp>
      <p:sp>
        <p:nvSpPr>
          <p:cNvPr id="9" name="Content Placeholder 8"/>
          <p:cNvSpPr>
            <a:spLocks noGrp="1"/>
          </p:cNvSpPr>
          <p:nvPr>
            <p:ph sz="quarter" idx="13"/>
          </p:nvPr>
        </p:nvSpPr>
        <p:spPr>
          <a:xfrm>
            <a:off x="304800" y="381000"/>
            <a:ext cx="7772400" cy="494284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9" name="Slide Number Placeholder 8"/>
          <p:cNvSpPr>
            <a:spLocks noGrp="1"/>
          </p:cNvSpPr>
          <p:nvPr>
            <p:ph type="sldNum" sz="quarter" idx="11"/>
          </p:nvPr>
        </p:nvSpPr>
        <p:spPr/>
        <p:txBody>
          <a:bodyPr/>
          <a:lstStyle/>
          <a:p>
            <a:fld id="{132FADFE-3B8F-471C-ABF0-DBC7717ECBBC}" type="slidenum">
              <a:rPr lang="es-ES" smtClean="0"/>
              <a:pPr/>
              <a:t>‹Nº›</a:t>
            </a:fld>
            <a:endParaRPr lang="es-ES"/>
          </a:p>
        </p:txBody>
      </p:sp>
      <p:sp>
        <p:nvSpPr>
          <p:cNvPr id="10" name="Footer Placeholder 9"/>
          <p:cNvSpPr>
            <a:spLocks noGrp="1"/>
          </p:cNvSpPr>
          <p:nvPr>
            <p:ph type="ftr" sz="quarter" idx="12"/>
          </p:nvPr>
        </p:nvSpPr>
        <p:spPr/>
        <p:txBody>
          <a:bodyPr/>
          <a:lstStyle/>
          <a:p>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132FADFE-3B8F-471C-ABF0-DBC7717ECBBC}" type="slidenum">
              <a:rPr lang="es-ES" smtClean="0"/>
              <a:pPr/>
              <a:t>‹Nº›</a:t>
            </a:fld>
            <a:endParaRPr lang="es-E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s-E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7A847CFC-816F-41D0-AAC0-9BF4FEBC753E}" type="datetimeFigureOut">
              <a:rPr lang="es-ES" smtClean="0"/>
              <a:pPr/>
              <a:t>26/06/2015</a:t>
            </a:fld>
            <a:endParaRPr lang="es-E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932040" y="4509120"/>
            <a:ext cx="3528392" cy="2308324"/>
          </a:xfrm>
          <a:prstGeom prst="rect">
            <a:avLst/>
          </a:prstGeom>
        </p:spPr>
        <p:txBody>
          <a:bodyPr wrap="square">
            <a:spAutoFit/>
          </a:bodyPr>
          <a:lstStyle/>
          <a:p>
            <a:pPr algn="r"/>
            <a:r>
              <a:rPr lang="es-MX" b="1" dirty="0"/>
              <a:t>…</a:t>
            </a:r>
            <a:r>
              <a:rPr lang="es-MX" sz="2400" b="1" dirty="0">
                <a:latin typeface="Andalus" pitchFamily="18" charset="-78"/>
                <a:cs typeface="Andalus" pitchFamily="18" charset="-78"/>
              </a:rPr>
              <a:t>he enseñado a mis estudiantes a que</a:t>
            </a:r>
          </a:p>
          <a:p>
            <a:pPr algn="r"/>
            <a:r>
              <a:rPr lang="es-MX" sz="2400" b="1" dirty="0">
                <a:latin typeface="Andalus" pitchFamily="18" charset="-78"/>
                <a:cs typeface="Andalus" pitchFamily="18" charset="-78"/>
              </a:rPr>
              <a:t>quieran la literatura, a que vean en ella</a:t>
            </a:r>
          </a:p>
          <a:p>
            <a:pPr algn="r"/>
            <a:r>
              <a:rPr lang="es-MX" sz="2400" b="1" dirty="0">
                <a:latin typeface="Andalus" pitchFamily="18" charset="-78"/>
                <a:cs typeface="Andalus" pitchFamily="18" charset="-78"/>
              </a:rPr>
              <a:t>una forma de felicidad.</a:t>
            </a:r>
          </a:p>
          <a:p>
            <a:pPr algn="r"/>
            <a:r>
              <a:rPr lang="es-MX" sz="2400" b="1" dirty="0">
                <a:latin typeface="Andalus" pitchFamily="18" charset="-78"/>
                <a:cs typeface="Andalus" pitchFamily="18" charset="-78"/>
              </a:rPr>
              <a:t>J. L. Borges</a:t>
            </a:r>
          </a:p>
        </p:txBody>
      </p:sp>
      <p:pic>
        <p:nvPicPr>
          <p:cNvPr id="5" name="Picture 2"/>
          <p:cNvPicPr>
            <a:picLocks noChangeAspect="1" noChangeArrowheads="1"/>
          </p:cNvPicPr>
          <p:nvPr/>
        </p:nvPicPr>
        <p:blipFill>
          <a:blip r:embed="rId2" cstate="print"/>
          <a:srcRect/>
          <a:stretch>
            <a:fillRect/>
          </a:stretch>
        </p:blipFill>
        <p:spPr bwMode="auto">
          <a:xfrm>
            <a:off x="395536" y="1250341"/>
            <a:ext cx="3240360" cy="4266891"/>
          </a:xfrm>
          <a:prstGeom prst="rect">
            <a:avLst/>
          </a:prstGeom>
          <a:noFill/>
          <a:ln w="9525">
            <a:noFill/>
            <a:miter lim="800000"/>
            <a:headEnd/>
            <a:tailEnd/>
          </a:ln>
          <a:effectLst/>
        </p:spPr>
      </p:pic>
      <p:sp>
        <p:nvSpPr>
          <p:cNvPr id="8" name="7 Rectángulo"/>
          <p:cNvSpPr/>
          <p:nvPr/>
        </p:nvSpPr>
        <p:spPr>
          <a:xfrm>
            <a:off x="539552" y="5445224"/>
            <a:ext cx="2592288" cy="923330"/>
          </a:xfrm>
          <a:prstGeom prst="rect">
            <a:avLst/>
          </a:prstGeom>
        </p:spPr>
        <p:txBody>
          <a:bodyPr wrap="square">
            <a:spAutoFit/>
          </a:bodyPr>
          <a:lstStyle/>
          <a:p>
            <a:pPr algn="just"/>
            <a:endParaRPr lang="es-MX" b="1" dirty="0" smtClean="0"/>
          </a:p>
          <a:p>
            <a:pPr algn="just"/>
            <a:r>
              <a:rPr lang="es-MX" b="1" dirty="0" smtClean="0"/>
              <a:t>LIC. JUAN ANTONIO </a:t>
            </a:r>
            <a:endParaRPr lang="es-MX" b="1" dirty="0" smtClean="0"/>
          </a:p>
          <a:p>
            <a:pPr algn="just"/>
            <a:r>
              <a:rPr lang="es-MX" b="1" dirty="0" smtClean="0"/>
              <a:t>RENTERÍA </a:t>
            </a:r>
            <a:r>
              <a:rPr lang="es-MX" b="1" dirty="0" smtClean="0"/>
              <a:t>BARRAGÁN</a:t>
            </a:r>
            <a:endParaRPr lang="es-MX" b="1" dirty="0"/>
          </a:p>
        </p:txBody>
      </p:sp>
      <p:sp>
        <p:nvSpPr>
          <p:cNvPr id="9" name="8 Rectángulo"/>
          <p:cNvSpPr/>
          <p:nvPr/>
        </p:nvSpPr>
        <p:spPr>
          <a:xfrm>
            <a:off x="1403648" y="260648"/>
            <a:ext cx="6768752" cy="954107"/>
          </a:xfrm>
          <a:prstGeom prst="rect">
            <a:avLst/>
          </a:prstGeom>
        </p:spPr>
        <p:txBody>
          <a:bodyPr wrap="square">
            <a:spAutoFit/>
          </a:bodyPr>
          <a:lstStyle/>
          <a:p>
            <a:pPr algn="ctr"/>
            <a:r>
              <a:rPr lang="es-MX" sz="2800" b="1" dirty="0" smtClean="0"/>
              <a:t>MULTIVERSIDAD LATINOAMERICANA CAMPUS DURANGO </a:t>
            </a:r>
            <a:endParaRPr lang="es-MX" sz="2800" b="1" dirty="0"/>
          </a:p>
        </p:txBody>
      </p:sp>
      <p:sp>
        <p:nvSpPr>
          <p:cNvPr id="10" name="9 Rectángulo"/>
          <p:cNvSpPr/>
          <p:nvPr/>
        </p:nvSpPr>
        <p:spPr>
          <a:xfrm>
            <a:off x="3745611" y="1196752"/>
            <a:ext cx="4505529" cy="769441"/>
          </a:xfrm>
          <a:prstGeom prst="rect">
            <a:avLst/>
          </a:prstGeom>
        </p:spPr>
        <p:txBody>
          <a:bodyPr wrap="none">
            <a:spAutoFit/>
          </a:bodyPr>
          <a:lstStyle/>
          <a:p>
            <a:pPr algn="ctr"/>
            <a:r>
              <a:rPr lang="es-MX" sz="4400" b="1" dirty="0" smtClean="0">
                <a:solidFill>
                  <a:schemeClr val="accent1"/>
                </a:solidFill>
              </a:rPr>
              <a:t>     LITERATURA </a:t>
            </a:r>
            <a:r>
              <a:rPr lang="es-MX" sz="4400" b="1" dirty="0" smtClean="0">
                <a:solidFill>
                  <a:schemeClr val="accent1"/>
                </a:solidFill>
              </a:rPr>
              <a:t>II   </a:t>
            </a:r>
          </a:p>
        </p:txBody>
      </p:sp>
      <p:sp>
        <p:nvSpPr>
          <p:cNvPr id="11" name="10 Rectángulo"/>
          <p:cNvSpPr/>
          <p:nvPr/>
        </p:nvSpPr>
        <p:spPr>
          <a:xfrm>
            <a:off x="4499992" y="1988840"/>
            <a:ext cx="3420888" cy="646331"/>
          </a:xfrm>
          <a:prstGeom prst="rect">
            <a:avLst/>
          </a:prstGeom>
        </p:spPr>
        <p:txBody>
          <a:bodyPr wrap="square">
            <a:spAutoFit/>
          </a:bodyPr>
          <a:lstStyle/>
          <a:p>
            <a:pPr algn="ctr"/>
            <a:r>
              <a:rPr lang="es-MX" b="1" dirty="0" smtClean="0">
                <a:latin typeface="Andalus" pitchFamily="18" charset="-78"/>
                <a:cs typeface="Andalus" pitchFamily="18" charset="-78"/>
              </a:rPr>
              <a:t>BLOQUE </a:t>
            </a:r>
            <a:r>
              <a:rPr lang="es-MX" b="1" dirty="0" smtClean="0">
                <a:latin typeface="Andalus" pitchFamily="18" charset="-78"/>
                <a:cs typeface="Andalus" pitchFamily="18" charset="-78"/>
              </a:rPr>
              <a:t>1. RECONOCES </a:t>
            </a:r>
            <a:r>
              <a:rPr lang="es-MX" b="1" dirty="0" smtClean="0">
                <a:latin typeface="Andalus" pitchFamily="18" charset="-78"/>
                <a:cs typeface="Andalus" pitchFamily="18" charset="-78"/>
              </a:rPr>
              <a:t>EL </a:t>
            </a:r>
            <a:endParaRPr lang="es-MX" b="1" dirty="0" smtClean="0">
              <a:latin typeface="Andalus" pitchFamily="18" charset="-78"/>
              <a:cs typeface="Andalus" pitchFamily="18" charset="-78"/>
            </a:endParaRPr>
          </a:p>
          <a:p>
            <a:pPr algn="ctr"/>
            <a:r>
              <a:rPr lang="es-MX" b="1" dirty="0" smtClean="0">
                <a:latin typeface="Andalus" pitchFamily="18" charset="-78"/>
                <a:cs typeface="Andalus" pitchFamily="18" charset="-78"/>
              </a:rPr>
              <a:t>GÉNERO LÍRICO</a:t>
            </a:r>
            <a:endParaRPr lang="es-ES" dirty="0"/>
          </a:p>
        </p:txBody>
      </p:sp>
      <p:sp>
        <p:nvSpPr>
          <p:cNvPr id="13" name="12 Rectángulo"/>
          <p:cNvSpPr/>
          <p:nvPr/>
        </p:nvSpPr>
        <p:spPr>
          <a:xfrm>
            <a:off x="3707904" y="2775699"/>
            <a:ext cx="4752528" cy="1877437"/>
          </a:xfrm>
          <a:prstGeom prst="rect">
            <a:avLst/>
          </a:prstGeom>
        </p:spPr>
        <p:txBody>
          <a:bodyPr wrap="square">
            <a:spAutoFit/>
          </a:bodyPr>
          <a:lstStyle/>
          <a:p>
            <a:pPr algn="just"/>
            <a:r>
              <a:rPr lang="es-MX" sz="2000" b="1" dirty="0" smtClean="0">
                <a:latin typeface="Andalus" pitchFamily="18" charset="-78"/>
                <a:cs typeface="Andalus" pitchFamily="18" charset="-78"/>
              </a:rPr>
              <a:t>Objetivo de aprendizaje. Conocer en forma general </a:t>
            </a:r>
            <a:r>
              <a:rPr lang="es-MX" sz="2000" b="1" dirty="0" smtClean="0">
                <a:latin typeface="Andalus" pitchFamily="18" charset="-78"/>
                <a:cs typeface="Andalus" pitchFamily="18" charset="-78"/>
              </a:rPr>
              <a:t>qué </a:t>
            </a:r>
            <a:r>
              <a:rPr lang="es-MX" sz="2000" b="1" dirty="0" smtClean="0">
                <a:latin typeface="Andalus" pitchFamily="18" charset="-78"/>
                <a:cs typeface="Andalus" pitchFamily="18" charset="-78"/>
              </a:rPr>
              <a:t>es  </a:t>
            </a:r>
            <a:r>
              <a:rPr lang="es-MX" sz="2000" b="1" dirty="0" smtClean="0">
                <a:latin typeface="Andalus" pitchFamily="18" charset="-78"/>
                <a:cs typeface="Andalus" pitchFamily="18" charset="-78"/>
              </a:rPr>
              <a:t>género </a:t>
            </a:r>
            <a:r>
              <a:rPr lang="es-MX" sz="2000" b="1" dirty="0" smtClean="0">
                <a:latin typeface="Andalus" pitchFamily="18" charset="-78"/>
                <a:cs typeface="Andalus" pitchFamily="18" charset="-78"/>
              </a:rPr>
              <a:t>literario y </a:t>
            </a:r>
            <a:r>
              <a:rPr lang="es-MX" sz="2000" b="1" dirty="0" smtClean="0">
                <a:latin typeface="Andalus" pitchFamily="18" charset="-78"/>
                <a:cs typeface="Andalus" pitchFamily="18" charset="-78"/>
              </a:rPr>
              <a:t>sus principales expresiones</a:t>
            </a:r>
            <a:r>
              <a:rPr lang="es-MX" sz="2000" b="1" dirty="0" smtClean="0">
                <a:latin typeface="Andalus" pitchFamily="18" charset="-78"/>
                <a:cs typeface="Andalus" pitchFamily="18" charset="-78"/>
              </a:rPr>
              <a:t>, mediante la lectura algunos fragmentos </a:t>
            </a:r>
            <a:r>
              <a:rPr lang="es-MX" sz="2000" b="1" dirty="0" smtClean="0">
                <a:latin typeface="Andalus" pitchFamily="18" charset="-78"/>
                <a:cs typeface="Andalus" pitchFamily="18" charset="-78"/>
              </a:rPr>
              <a:t>literarios.</a:t>
            </a:r>
          </a:p>
          <a:p>
            <a:pPr algn="just"/>
            <a:r>
              <a:rPr lang="es-MX" b="1" dirty="0" smtClean="0">
                <a:latin typeface="Andalus" pitchFamily="18" charset="-78"/>
                <a:cs typeface="Andalus" pitchFamily="18" charset="-78"/>
              </a:rPr>
              <a:t/>
            </a:r>
            <a:br>
              <a:rPr lang="es-MX" b="1" dirty="0" smtClean="0">
                <a:latin typeface="Andalus" pitchFamily="18" charset="-78"/>
                <a:cs typeface="Andalus" pitchFamily="18" charset="-78"/>
              </a:rPr>
            </a:br>
            <a:endParaRPr lang="es-ES" dirty="0"/>
          </a:p>
        </p:txBody>
      </p:sp>
    </p:spTree>
    <p:extLst>
      <p:ext uri="{BB962C8B-B14F-4D97-AF65-F5344CB8AC3E}">
        <p14:creationId xmlns:p14="http://schemas.microsoft.com/office/powerpoint/2010/main" xmlns="" val="28562367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a:t>Concepto de género literario</a:t>
            </a:r>
          </a:p>
        </p:txBody>
      </p:sp>
      <p:sp>
        <p:nvSpPr>
          <p:cNvPr id="3" name="2 Marcador de contenido"/>
          <p:cNvSpPr>
            <a:spLocks noGrp="1"/>
          </p:cNvSpPr>
          <p:nvPr>
            <p:ph idx="1"/>
          </p:nvPr>
        </p:nvSpPr>
        <p:spPr>
          <a:xfrm>
            <a:off x="251520" y="1600200"/>
            <a:ext cx="7825680" cy="2980928"/>
          </a:xfrm>
        </p:spPr>
        <p:txBody>
          <a:bodyPr/>
          <a:lstStyle/>
          <a:p>
            <a:pPr algn="just">
              <a:buNone/>
            </a:pPr>
            <a:r>
              <a:rPr lang="es-MX" sz="2400" dirty="0">
                <a:latin typeface="Andalus" pitchFamily="18" charset="-78"/>
                <a:cs typeface="Andalus" pitchFamily="18" charset="-78"/>
              </a:rPr>
              <a:t>Clasificar y agrupar la vasta producción de obras literarias en distintos géneros, obedece a la necesidad que tiene el hombre de organizar, en categorías, elementos independientes pero de características semejantes, para diferenciarlos de otros con particularidades distintas. De hecho, ¿sabías que la palabra género, derivada del latín </a:t>
            </a:r>
            <a:r>
              <a:rPr lang="es-MX" sz="2400" dirty="0" err="1">
                <a:latin typeface="Andalus" pitchFamily="18" charset="-78"/>
                <a:cs typeface="Andalus" pitchFamily="18" charset="-78"/>
              </a:rPr>
              <a:t>genus</a:t>
            </a:r>
            <a:r>
              <a:rPr lang="es-MX" sz="2400" dirty="0">
                <a:latin typeface="Andalus" pitchFamily="18" charset="-78"/>
                <a:cs typeface="Andalus" pitchFamily="18" charset="-78"/>
              </a:rPr>
              <a:t> (-</a:t>
            </a:r>
            <a:r>
              <a:rPr lang="es-MX" sz="2400" dirty="0" err="1">
                <a:latin typeface="Andalus" pitchFamily="18" charset="-78"/>
                <a:cs typeface="Andalus" pitchFamily="18" charset="-78"/>
              </a:rPr>
              <a:t>eris</a:t>
            </a:r>
            <a:r>
              <a:rPr lang="es-MX" sz="2400" dirty="0">
                <a:latin typeface="Andalus" pitchFamily="18" charset="-78"/>
                <a:cs typeface="Andalus" pitchFamily="18" charset="-78"/>
              </a:rPr>
              <a:t>), significa origen de familia, linaje, estirpe? </a:t>
            </a:r>
          </a:p>
          <a:p>
            <a:endParaRPr lang="es-MX" dirty="0"/>
          </a:p>
        </p:txBody>
      </p:sp>
    </p:spTree>
    <p:extLst>
      <p:ext uri="{BB962C8B-B14F-4D97-AF65-F5344CB8AC3E}">
        <p14:creationId xmlns:p14="http://schemas.microsoft.com/office/powerpoint/2010/main" xmlns="" val="24647632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7620000" cy="5996136"/>
          </a:xfrm>
        </p:spPr>
        <p:txBody>
          <a:bodyPr>
            <a:normAutofit/>
          </a:bodyPr>
          <a:lstStyle/>
          <a:p>
            <a:pPr algn="just">
              <a:buNone/>
            </a:pPr>
            <a:r>
              <a:rPr lang="es-MX" sz="2400" b="1" dirty="0">
                <a:latin typeface="Andalus" pitchFamily="18" charset="-78"/>
                <a:cs typeface="Andalus" pitchFamily="18" charset="-78"/>
              </a:rPr>
              <a:t>Así es que, acercándonos a una definición del concepto de género literario, podríamos decir que éste es la “Expresión con la que se denomina un modelo estructural que sirve como criterio de clasificación y agrupación de textos (atendiendo a las semejanzas de construcción, temática y modalidad de discurso literario) y como marco de referencia y expectativas para escritores y </a:t>
            </a:r>
            <a:r>
              <a:rPr lang="es-MX" sz="2400" b="1" dirty="0" smtClean="0">
                <a:latin typeface="Andalus" pitchFamily="18" charset="-78"/>
                <a:cs typeface="Andalus" pitchFamily="18" charset="-78"/>
              </a:rPr>
              <a:t>públicos” .</a:t>
            </a:r>
            <a:endParaRPr lang="es-MX" sz="2400" b="1" dirty="0">
              <a:latin typeface="Andalus" pitchFamily="18" charset="-78"/>
              <a:cs typeface="Andalus" pitchFamily="18" charset="-78"/>
            </a:endParaRPr>
          </a:p>
        </p:txBody>
      </p:sp>
      <p:pic>
        <p:nvPicPr>
          <p:cNvPr id="2050" name="Picture 2"/>
          <p:cNvPicPr>
            <a:picLocks noChangeAspect="1" noChangeArrowheads="1"/>
          </p:cNvPicPr>
          <p:nvPr/>
        </p:nvPicPr>
        <p:blipFill>
          <a:blip r:embed="rId2" cstate="print"/>
          <a:srcRect/>
          <a:stretch>
            <a:fillRect/>
          </a:stretch>
        </p:blipFill>
        <p:spPr bwMode="auto">
          <a:xfrm>
            <a:off x="3995937" y="3460008"/>
            <a:ext cx="3744416" cy="3102716"/>
          </a:xfrm>
          <a:prstGeom prst="rect">
            <a:avLst/>
          </a:prstGeom>
          <a:noFill/>
          <a:ln w="9525">
            <a:noFill/>
            <a:miter lim="800000"/>
            <a:headEnd/>
            <a:tailEnd/>
          </a:ln>
          <a:effectLst/>
        </p:spPr>
      </p:pic>
    </p:spTree>
    <p:extLst>
      <p:ext uri="{BB962C8B-B14F-4D97-AF65-F5344CB8AC3E}">
        <p14:creationId xmlns:p14="http://schemas.microsoft.com/office/powerpoint/2010/main" xmlns="" val="11146159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7897688" cy="6212160"/>
          </a:xfrm>
        </p:spPr>
        <p:txBody>
          <a:bodyPr/>
          <a:lstStyle/>
          <a:p>
            <a:pPr algn="just">
              <a:buNone/>
            </a:pPr>
            <a:r>
              <a:rPr lang="es-MX" sz="2400" dirty="0">
                <a:latin typeface="Andalus" pitchFamily="18" charset="-78"/>
                <a:cs typeface="Andalus" pitchFamily="18" charset="-78"/>
              </a:rPr>
              <a:t>Las formas narrativas, o subgéneros, abarcan un gran espectro de obras literarias tales como la saga, la leyenda, el cantar de gesta, la fábula, el romance, etc., pero entre ellas destacan por su importancia representativa y </a:t>
            </a:r>
            <a:r>
              <a:rPr lang="es-MX" sz="2400" dirty="0" smtClean="0">
                <a:latin typeface="Andalus" pitchFamily="18" charset="-78"/>
                <a:cs typeface="Andalus" pitchFamily="18" charset="-78"/>
              </a:rPr>
              <a:t>tradicional : épica, novela, </a:t>
            </a:r>
            <a:r>
              <a:rPr lang="es-MX" sz="2400" dirty="0" smtClean="0">
                <a:latin typeface="Andalus" pitchFamily="18" charset="-78"/>
                <a:cs typeface="Andalus" pitchFamily="18" charset="-78"/>
              </a:rPr>
              <a:t>cuento.</a:t>
            </a:r>
            <a:endParaRPr lang="es-MX" sz="2400" dirty="0" smtClean="0">
              <a:latin typeface="Andalus" pitchFamily="18" charset="-78"/>
              <a:cs typeface="Andalus" pitchFamily="18" charset="-78"/>
            </a:endParaRPr>
          </a:p>
          <a:p>
            <a:endParaRPr lang="es-MX" dirty="0"/>
          </a:p>
        </p:txBody>
      </p:sp>
      <p:pic>
        <p:nvPicPr>
          <p:cNvPr id="3074" name="Picture 2"/>
          <p:cNvPicPr>
            <a:picLocks noChangeAspect="1" noChangeArrowheads="1"/>
          </p:cNvPicPr>
          <p:nvPr/>
        </p:nvPicPr>
        <p:blipFill>
          <a:blip r:embed="rId2" cstate="print"/>
          <a:srcRect/>
          <a:stretch>
            <a:fillRect/>
          </a:stretch>
        </p:blipFill>
        <p:spPr bwMode="auto">
          <a:xfrm>
            <a:off x="642910" y="2595588"/>
            <a:ext cx="1630363" cy="2430463"/>
          </a:xfrm>
          <a:prstGeom prst="rect">
            <a:avLst/>
          </a:prstGeom>
          <a:noFill/>
          <a:ln w="9525">
            <a:noFill/>
            <a:miter lim="800000"/>
            <a:headEnd/>
            <a:tailEnd/>
          </a:ln>
          <a:effectLst/>
        </p:spPr>
      </p:pic>
      <p:pic>
        <p:nvPicPr>
          <p:cNvPr id="3075" name="Picture 3"/>
          <p:cNvPicPr>
            <a:picLocks noChangeAspect="1" noChangeArrowheads="1"/>
          </p:cNvPicPr>
          <p:nvPr/>
        </p:nvPicPr>
        <p:blipFill>
          <a:blip r:embed="rId3" cstate="print"/>
          <a:srcRect/>
          <a:stretch>
            <a:fillRect/>
          </a:stretch>
        </p:blipFill>
        <p:spPr bwMode="auto">
          <a:xfrm>
            <a:off x="3286116" y="3190904"/>
            <a:ext cx="1562100" cy="2263775"/>
          </a:xfrm>
          <a:prstGeom prst="rect">
            <a:avLst/>
          </a:prstGeom>
          <a:noFill/>
          <a:ln w="9525">
            <a:noFill/>
            <a:miter lim="800000"/>
            <a:headEnd/>
            <a:tailEnd/>
          </a:ln>
          <a:effectLst/>
        </p:spPr>
      </p:pic>
      <p:pic>
        <p:nvPicPr>
          <p:cNvPr id="3076" name="Picture 4"/>
          <p:cNvPicPr>
            <a:picLocks noChangeAspect="1" noChangeArrowheads="1"/>
          </p:cNvPicPr>
          <p:nvPr/>
        </p:nvPicPr>
        <p:blipFill>
          <a:blip r:embed="rId4" cstate="print"/>
          <a:srcRect/>
          <a:stretch>
            <a:fillRect/>
          </a:stretch>
        </p:blipFill>
        <p:spPr bwMode="auto">
          <a:xfrm>
            <a:off x="5857884" y="4168795"/>
            <a:ext cx="1698625" cy="2117725"/>
          </a:xfrm>
          <a:prstGeom prst="rect">
            <a:avLst/>
          </a:prstGeom>
          <a:noFill/>
          <a:ln w="9525">
            <a:noFill/>
            <a:miter lim="800000"/>
            <a:headEnd/>
            <a:tailEnd/>
          </a:ln>
          <a:effectLst/>
        </p:spPr>
      </p:pic>
    </p:spTree>
    <p:extLst>
      <p:ext uri="{BB962C8B-B14F-4D97-AF65-F5344CB8AC3E}">
        <p14:creationId xmlns:p14="http://schemas.microsoft.com/office/powerpoint/2010/main" xmlns="" val="35820370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5868144" y="4221088"/>
            <a:ext cx="2438400" cy="2416175"/>
          </a:xfrm>
          <a:prstGeom prst="rect">
            <a:avLst/>
          </a:prstGeom>
          <a:noFill/>
          <a:ln w="9525">
            <a:noFill/>
            <a:miter lim="800000"/>
            <a:headEnd/>
            <a:tailEnd/>
          </a:ln>
          <a:effectLst/>
        </p:spPr>
      </p:pic>
      <p:sp>
        <p:nvSpPr>
          <p:cNvPr id="2" name="1 Título"/>
          <p:cNvSpPr>
            <a:spLocks noGrp="1"/>
          </p:cNvSpPr>
          <p:nvPr>
            <p:ph type="title"/>
          </p:nvPr>
        </p:nvSpPr>
        <p:spPr>
          <a:xfrm>
            <a:off x="457200" y="274638"/>
            <a:ext cx="7620000" cy="634082"/>
          </a:xfrm>
        </p:spPr>
        <p:txBody>
          <a:bodyPr/>
          <a:lstStyle/>
          <a:p>
            <a:pPr algn="r"/>
            <a:r>
              <a:rPr lang="es-MX" dirty="0" smtClean="0"/>
              <a:t>É</a:t>
            </a:r>
            <a:r>
              <a:rPr lang="es-MX" dirty="0" smtClean="0"/>
              <a:t>PICA</a:t>
            </a:r>
            <a:endParaRPr lang="es-MX" dirty="0"/>
          </a:p>
        </p:txBody>
      </p:sp>
      <p:sp>
        <p:nvSpPr>
          <p:cNvPr id="3" name="2 Marcador de contenido"/>
          <p:cNvSpPr>
            <a:spLocks noGrp="1"/>
          </p:cNvSpPr>
          <p:nvPr>
            <p:ph idx="1"/>
          </p:nvPr>
        </p:nvSpPr>
        <p:spPr>
          <a:xfrm>
            <a:off x="323528" y="980728"/>
            <a:ext cx="7920880" cy="5420072"/>
          </a:xfrm>
        </p:spPr>
        <p:txBody>
          <a:bodyPr>
            <a:normAutofit/>
          </a:bodyPr>
          <a:lstStyle/>
          <a:p>
            <a:pPr algn="just">
              <a:buNone/>
            </a:pPr>
            <a:r>
              <a:rPr lang="es-MX" sz="2400" dirty="0">
                <a:latin typeface="Andalus" pitchFamily="18" charset="-78"/>
                <a:cs typeface="Andalus" pitchFamily="18" charset="-78"/>
              </a:rPr>
              <a:t>La épica es una narración en prosa o en verso que cuenta hechos o hazañas de héroes o guerreros populares, quienes  representan los ideales de una época y sociedad concreta</a:t>
            </a:r>
            <a:r>
              <a:rPr lang="es-MX" sz="2400" dirty="0" smtClean="0">
                <a:latin typeface="Andalus" pitchFamily="18" charset="-78"/>
                <a:cs typeface="Andalus" pitchFamily="18" charset="-78"/>
              </a:rPr>
              <a:t>.</a:t>
            </a:r>
          </a:p>
          <a:p>
            <a:pPr algn="just">
              <a:buNone/>
            </a:pPr>
            <a:endParaRPr lang="es-MX" sz="2400" dirty="0">
              <a:latin typeface="Andalus" pitchFamily="18" charset="-78"/>
              <a:cs typeface="Andalus" pitchFamily="18" charset="-78"/>
            </a:endParaRPr>
          </a:p>
          <a:p>
            <a:pPr algn="just">
              <a:buNone/>
            </a:pPr>
            <a:r>
              <a:rPr lang="es-MX" sz="2400" dirty="0">
                <a:latin typeface="Andalus" pitchFamily="18" charset="-78"/>
                <a:cs typeface="Andalus" pitchFamily="18" charset="-78"/>
              </a:rPr>
              <a:t>¿Has visto o leído El señor de los anillos, del escritor británico </a:t>
            </a:r>
            <a:r>
              <a:rPr lang="es-MX" sz="2400" dirty="0" err="1">
                <a:latin typeface="Andalus" pitchFamily="18" charset="-78"/>
                <a:cs typeface="Andalus" pitchFamily="18" charset="-78"/>
              </a:rPr>
              <a:t>Tolkien</a:t>
            </a:r>
            <a:r>
              <a:rPr lang="es-MX" sz="2400" dirty="0">
                <a:latin typeface="Andalus" pitchFamily="18" charset="-78"/>
                <a:cs typeface="Andalus" pitchFamily="18" charset="-78"/>
              </a:rPr>
              <a:t>? Esta saga es un ejemplo contemporáneo de un relato épico. Pero la más tradicional e influyente narración heroica fue escrita en la antigüedad por Homero en los poemas épicos La Ilíada y La Odisea. </a:t>
            </a:r>
          </a:p>
          <a:p>
            <a:pPr algn="just"/>
            <a:endParaRPr lang="es-MX" sz="2400" dirty="0">
              <a:latin typeface="Andalus" pitchFamily="18" charset="-78"/>
              <a:cs typeface="Andalus" pitchFamily="18" charset="-78"/>
            </a:endParaRPr>
          </a:p>
        </p:txBody>
      </p:sp>
    </p:spTree>
    <p:extLst>
      <p:ext uri="{BB962C8B-B14F-4D97-AF65-F5344CB8AC3E}">
        <p14:creationId xmlns:p14="http://schemas.microsoft.com/office/powerpoint/2010/main" xmlns="" val="25635146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716016" y="274638"/>
            <a:ext cx="3361184" cy="778098"/>
          </a:xfrm>
        </p:spPr>
        <p:txBody>
          <a:bodyPr/>
          <a:lstStyle/>
          <a:p>
            <a:r>
              <a:rPr lang="es-MX" dirty="0" smtClean="0"/>
              <a:t>Novela</a:t>
            </a:r>
            <a:endParaRPr lang="es-MX" dirty="0"/>
          </a:p>
        </p:txBody>
      </p:sp>
      <p:sp>
        <p:nvSpPr>
          <p:cNvPr id="3" name="2 Marcador de contenido"/>
          <p:cNvSpPr>
            <a:spLocks noGrp="1"/>
          </p:cNvSpPr>
          <p:nvPr>
            <p:ph idx="1"/>
          </p:nvPr>
        </p:nvSpPr>
        <p:spPr>
          <a:xfrm>
            <a:off x="323528" y="980728"/>
            <a:ext cx="7753672" cy="5420072"/>
          </a:xfrm>
        </p:spPr>
        <p:txBody>
          <a:bodyPr/>
          <a:lstStyle/>
          <a:p>
            <a:pPr algn="just">
              <a:buNone/>
            </a:pPr>
            <a:r>
              <a:rPr lang="es-MX" sz="2800" dirty="0">
                <a:latin typeface="Andalus" pitchFamily="18" charset="-78"/>
                <a:cs typeface="Andalus" pitchFamily="18" charset="-78"/>
              </a:rPr>
              <a:t>Un ejemplo de novela contemporánea, nos lo entrega el escritor de origen chileno Roberto Bolaño en su novela </a:t>
            </a:r>
            <a:r>
              <a:rPr lang="es-MX" sz="2800" dirty="0" smtClean="0">
                <a:latin typeface="Andalus" pitchFamily="18" charset="-78"/>
                <a:cs typeface="Andalus" pitchFamily="18" charset="-78"/>
              </a:rPr>
              <a:t>“Los </a:t>
            </a:r>
            <a:r>
              <a:rPr lang="es-MX" sz="2800" dirty="0">
                <a:latin typeface="Andalus" pitchFamily="18" charset="-78"/>
                <a:cs typeface="Andalus" pitchFamily="18" charset="-78"/>
              </a:rPr>
              <a:t>detectives </a:t>
            </a:r>
            <a:r>
              <a:rPr lang="es-MX" sz="2800" dirty="0" smtClean="0">
                <a:latin typeface="Andalus" pitchFamily="18" charset="-78"/>
                <a:cs typeface="Andalus" pitchFamily="18" charset="-78"/>
              </a:rPr>
              <a:t>salvajes”.</a:t>
            </a:r>
            <a:endParaRPr lang="es-MX" sz="2800" dirty="0" smtClean="0">
              <a:latin typeface="Andalus" pitchFamily="18" charset="-78"/>
              <a:cs typeface="Andalus" pitchFamily="18" charset="-78"/>
            </a:endParaRPr>
          </a:p>
          <a:p>
            <a:pPr algn="just">
              <a:buNone/>
            </a:pPr>
            <a:r>
              <a:rPr lang="es-MX" sz="2800" dirty="0" smtClean="0">
                <a:latin typeface="Andalus" pitchFamily="18" charset="-78"/>
                <a:cs typeface="Andalus" pitchFamily="18" charset="-78"/>
              </a:rPr>
              <a:t>En </a:t>
            </a:r>
            <a:r>
              <a:rPr lang="es-MX" sz="2800" dirty="0">
                <a:latin typeface="Andalus" pitchFamily="18" charset="-78"/>
                <a:cs typeface="Andalus" pitchFamily="18" charset="-78"/>
              </a:rPr>
              <a:t>ella, se presenta una estructura zigzagueante del relato reflejada en el tratamiento del tiempo y el espacio en que ocurren los hechos de la historia, y en el sinfín de voces narradoras que nos cuentan lo que saben sobre dos jóvenes poetas latinoamericanos desaparecidos. Esta desafiante novela comienza así</a:t>
            </a:r>
            <a:r>
              <a:rPr lang="es-MX" sz="2800" dirty="0" smtClean="0">
                <a:latin typeface="Andalus" pitchFamily="18" charset="-78"/>
                <a:cs typeface="Andalus" pitchFamily="18" charset="-78"/>
              </a:rPr>
              <a:t>:</a:t>
            </a:r>
          </a:p>
          <a:p>
            <a:pPr algn="just"/>
            <a:endParaRPr lang="es-MX" sz="2400" dirty="0" smtClean="0">
              <a:latin typeface="Andalus" pitchFamily="18" charset="-78"/>
              <a:cs typeface="Andalus" pitchFamily="18" charset="-78"/>
            </a:endParaRPr>
          </a:p>
          <a:p>
            <a:pPr algn="just"/>
            <a:endParaRPr lang="es-MX" sz="2400" dirty="0">
              <a:latin typeface="Andalus" pitchFamily="18" charset="-78"/>
              <a:cs typeface="Andalus" pitchFamily="18" charset="-78"/>
            </a:endParaRPr>
          </a:p>
          <a:p>
            <a:pPr algn="just"/>
            <a:endParaRPr lang="es-MX" dirty="0"/>
          </a:p>
        </p:txBody>
      </p:sp>
    </p:spTree>
    <p:extLst>
      <p:ext uri="{BB962C8B-B14F-4D97-AF65-F5344CB8AC3E}">
        <p14:creationId xmlns:p14="http://schemas.microsoft.com/office/powerpoint/2010/main" xmlns="" val="541637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7620000" cy="6140152"/>
          </a:xfrm>
        </p:spPr>
        <p:txBody>
          <a:bodyPr/>
          <a:lstStyle/>
          <a:p>
            <a:pPr algn="just">
              <a:buNone/>
            </a:pPr>
            <a:r>
              <a:rPr lang="es-MX" sz="2800" dirty="0">
                <a:latin typeface="Andalus" pitchFamily="18" charset="-78"/>
                <a:cs typeface="Andalus" pitchFamily="18" charset="-78"/>
              </a:rPr>
              <a:t>2 de </a:t>
            </a:r>
            <a:r>
              <a:rPr lang="es-MX" sz="2800" dirty="0" smtClean="0">
                <a:latin typeface="Andalus" pitchFamily="18" charset="-78"/>
                <a:cs typeface="Andalus" pitchFamily="18" charset="-78"/>
              </a:rPr>
              <a:t>noviembre</a:t>
            </a:r>
            <a:endParaRPr lang="es-MX" sz="2800" dirty="0">
              <a:latin typeface="Andalus" pitchFamily="18" charset="-78"/>
              <a:cs typeface="Andalus" pitchFamily="18" charset="-78"/>
            </a:endParaRPr>
          </a:p>
          <a:p>
            <a:pPr algn="just">
              <a:buNone/>
            </a:pPr>
            <a:r>
              <a:rPr lang="es-MX" sz="2800" dirty="0">
                <a:latin typeface="Andalus" pitchFamily="18" charset="-78"/>
                <a:cs typeface="Andalus" pitchFamily="18" charset="-78"/>
              </a:rPr>
              <a:t>He sido cordialmente invitado a formar parte del realismo visceral. Por supuesto, he aceptado. No hubo ceremonias de iniciación. Mejor así</a:t>
            </a:r>
            <a:r>
              <a:rPr lang="es-MX" sz="2800" dirty="0" smtClean="0">
                <a:latin typeface="Andalus" pitchFamily="18" charset="-78"/>
                <a:cs typeface="Andalus" pitchFamily="18" charset="-78"/>
              </a:rPr>
              <a:t>.</a:t>
            </a:r>
          </a:p>
          <a:p>
            <a:pPr algn="just"/>
            <a:endParaRPr lang="es-MX" sz="2800" dirty="0" smtClean="0">
              <a:latin typeface="Andalus" pitchFamily="18" charset="-78"/>
              <a:cs typeface="Andalus" pitchFamily="18" charset="-78"/>
            </a:endParaRPr>
          </a:p>
          <a:p>
            <a:pPr algn="just">
              <a:buNone/>
            </a:pPr>
            <a:r>
              <a:rPr lang="es-MX" sz="2800" dirty="0">
                <a:latin typeface="Andalus" pitchFamily="18" charset="-78"/>
                <a:cs typeface="Andalus" pitchFamily="18" charset="-78"/>
              </a:rPr>
              <a:t>3 de noviembre</a:t>
            </a:r>
          </a:p>
          <a:p>
            <a:pPr algn="just">
              <a:buNone/>
            </a:pPr>
            <a:r>
              <a:rPr lang="es-MX" sz="2800" dirty="0">
                <a:latin typeface="Andalus" pitchFamily="18" charset="-78"/>
                <a:cs typeface="Andalus" pitchFamily="18" charset="-78"/>
              </a:rPr>
              <a:t>No sé muy bien en qué consiste el realismo visceral. Tengo diecisiete años, me llamo Juan García Madero, estoy en el primer semestre de la carrera de Derecho. Yo no quería estudiar Derecho sino Letras, pero mi tío insistió y al final acabé transigiendo</a:t>
            </a:r>
          </a:p>
          <a:p>
            <a:endParaRPr lang="es-MX" dirty="0"/>
          </a:p>
        </p:txBody>
      </p:sp>
    </p:spTree>
    <p:extLst>
      <p:ext uri="{BB962C8B-B14F-4D97-AF65-F5344CB8AC3E}">
        <p14:creationId xmlns:p14="http://schemas.microsoft.com/office/powerpoint/2010/main" xmlns="" val="3997827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19" y="260648"/>
            <a:ext cx="8136905" cy="6140152"/>
          </a:xfrm>
        </p:spPr>
        <p:txBody>
          <a:bodyPr>
            <a:noAutofit/>
          </a:bodyPr>
          <a:lstStyle/>
          <a:p>
            <a:pPr>
              <a:buNone/>
            </a:pPr>
            <a:r>
              <a:rPr lang="es-MX" sz="2400" dirty="0" smtClean="0">
                <a:latin typeface="Andalus" pitchFamily="18" charset="-78"/>
                <a:cs typeface="Andalus" pitchFamily="18" charset="-78"/>
              </a:rPr>
              <a:t>3 </a:t>
            </a:r>
            <a:r>
              <a:rPr lang="es-MX" sz="2400" dirty="0">
                <a:latin typeface="Andalus" pitchFamily="18" charset="-78"/>
                <a:cs typeface="Andalus" pitchFamily="18" charset="-78"/>
              </a:rPr>
              <a:t>de noviembre</a:t>
            </a:r>
          </a:p>
          <a:p>
            <a:pPr algn="just">
              <a:buNone/>
            </a:pPr>
            <a:r>
              <a:rPr lang="es-MX" sz="2400" dirty="0" smtClean="0">
                <a:latin typeface="Andalus" pitchFamily="18" charset="-78"/>
                <a:cs typeface="Andalus" pitchFamily="18" charset="-78"/>
              </a:rPr>
              <a:t>Soy </a:t>
            </a:r>
            <a:r>
              <a:rPr lang="es-MX" sz="2400" dirty="0">
                <a:latin typeface="Andalus" pitchFamily="18" charset="-78"/>
                <a:cs typeface="Andalus" pitchFamily="18" charset="-78"/>
              </a:rPr>
              <a:t>huérfano. Seré abogado. Eso le dije a mi tío... Después, con aparente resignación entré en la gloriosa Facultad de Derecho, pero al cabo de un mes me inscribí en el taller de poesía de Julio César </a:t>
            </a:r>
            <a:r>
              <a:rPr lang="es-MX" sz="2400" dirty="0" smtClean="0">
                <a:latin typeface="Andalus" pitchFamily="18" charset="-78"/>
                <a:cs typeface="Andalus" pitchFamily="18" charset="-78"/>
              </a:rPr>
              <a:t>Álamo, </a:t>
            </a:r>
            <a:r>
              <a:rPr lang="es-MX" sz="2400" dirty="0">
                <a:latin typeface="Andalus" pitchFamily="18" charset="-78"/>
                <a:cs typeface="Andalus" pitchFamily="18" charset="-78"/>
              </a:rPr>
              <a:t>en la Facultad de Filosofía y Letras, y de esa manera conocí a los real </a:t>
            </a:r>
            <a:r>
              <a:rPr lang="es-MX" sz="2400" dirty="0" err="1">
                <a:latin typeface="Andalus" pitchFamily="18" charset="-78"/>
                <a:cs typeface="Andalus" pitchFamily="18" charset="-78"/>
              </a:rPr>
              <a:t>visceralistas</a:t>
            </a:r>
            <a:r>
              <a:rPr lang="es-MX" sz="2400" dirty="0">
                <a:latin typeface="Andalus" pitchFamily="18" charset="-78"/>
                <a:cs typeface="Andalus" pitchFamily="18" charset="-78"/>
              </a:rPr>
              <a:t> o </a:t>
            </a:r>
            <a:r>
              <a:rPr lang="es-MX" sz="2400" dirty="0" err="1">
                <a:latin typeface="Andalus" pitchFamily="18" charset="-78"/>
                <a:cs typeface="Andalus" pitchFamily="18" charset="-78"/>
              </a:rPr>
              <a:t>viscerrealistas</a:t>
            </a:r>
            <a:r>
              <a:rPr lang="es-MX" sz="2400" dirty="0">
                <a:latin typeface="Andalus" pitchFamily="18" charset="-78"/>
                <a:cs typeface="Andalus" pitchFamily="18" charset="-78"/>
              </a:rPr>
              <a:t> o incluso vicerrealistas como a veces gustan llamarse.</a:t>
            </a:r>
          </a:p>
          <a:p>
            <a:pPr algn="just"/>
            <a:endParaRPr lang="es-MX" sz="2400" dirty="0">
              <a:latin typeface="Andalus" pitchFamily="18" charset="-78"/>
              <a:cs typeface="Andalus" pitchFamily="18" charset="-78"/>
            </a:endParaRPr>
          </a:p>
        </p:txBody>
      </p:sp>
    </p:spTree>
    <p:extLst>
      <p:ext uri="{BB962C8B-B14F-4D97-AF65-F5344CB8AC3E}">
        <p14:creationId xmlns:p14="http://schemas.microsoft.com/office/powerpoint/2010/main" xmlns="" val="2173218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64088" y="274638"/>
            <a:ext cx="2713112" cy="634082"/>
          </a:xfrm>
        </p:spPr>
        <p:txBody>
          <a:bodyPr/>
          <a:lstStyle/>
          <a:p>
            <a:pPr algn="r"/>
            <a:r>
              <a:rPr lang="es-MX" dirty="0" smtClean="0"/>
              <a:t>Cuento</a:t>
            </a:r>
            <a:endParaRPr lang="es-MX" dirty="0"/>
          </a:p>
        </p:txBody>
      </p:sp>
      <p:sp>
        <p:nvSpPr>
          <p:cNvPr id="3" name="2 Marcador de contenido"/>
          <p:cNvSpPr>
            <a:spLocks noGrp="1"/>
          </p:cNvSpPr>
          <p:nvPr>
            <p:ph idx="1"/>
          </p:nvPr>
        </p:nvSpPr>
        <p:spPr>
          <a:xfrm>
            <a:off x="179512" y="908720"/>
            <a:ext cx="7897688" cy="5492080"/>
          </a:xfrm>
        </p:spPr>
        <p:txBody>
          <a:bodyPr/>
          <a:lstStyle/>
          <a:p>
            <a:pPr algn="just">
              <a:buNone/>
            </a:pPr>
            <a:r>
              <a:rPr lang="es-MX" sz="2400" dirty="0">
                <a:latin typeface="Andalus" pitchFamily="18" charset="-78"/>
                <a:cs typeface="Andalus" pitchFamily="18" charset="-78"/>
              </a:rPr>
              <a:t>Latinoamérica ha sido cuna de destacados escritores de cuentos. Uno de ellos es el argentino Julio Cortázar quien, en 1962, publicó una colección de cuentos fantásticos que llamó Historia de </a:t>
            </a:r>
            <a:r>
              <a:rPr lang="es-MX" sz="2400" dirty="0" err="1">
                <a:latin typeface="Andalus" pitchFamily="18" charset="-78"/>
                <a:cs typeface="Andalus" pitchFamily="18" charset="-78"/>
              </a:rPr>
              <a:t>cronopios</a:t>
            </a:r>
            <a:r>
              <a:rPr lang="es-MX" sz="2400" dirty="0">
                <a:latin typeface="Andalus" pitchFamily="18" charset="-78"/>
                <a:cs typeface="Andalus" pitchFamily="18" charset="-78"/>
              </a:rPr>
              <a:t> y de famas</a:t>
            </a:r>
            <a:r>
              <a:rPr lang="es-MX" sz="2400" dirty="0" smtClean="0">
                <a:latin typeface="Andalus" pitchFamily="18" charset="-78"/>
                <a:cs typeface="Andalus" pitchFamily="18" charset="-78"/>
              </a:rPr>
              <a:t>.</a:t>
            </a:r>
          </a:p>
          <a:p>
            <a:pPr algn="just">
              <a:buNone/>
            </a:pPr>
            <a:r>
              <a:rPr lang="es-MX" sz="2400" dirty="0" smtClean="0">
                <a:latin typeface="Andalus" pitchFamily="18" charset="-78"/>
                <a:cs typeface="Andalus" pitchFamily="18" charset="-78"/>
              </a:rPr>
              <a:t>Se </a:t>
            </a:r>
            <a:r>
              <a:rPr lang="es-MX" sz="2400" dirty="0">
                <a:latin typeface="Andalus" pitchFamily="18" charset="-78"/>
                <a:cs typeface="Andalus" pitchFamily="18" charset="-78"/>
              </a:rPr>
              <a:t>trata de una serie de relatos cortos que cuentan las vidas y sorprendentes ocurrencias de seres imaginados, los </a:t>
            </a:r>
            <a:r>
              <a:rPr lang="es-MX" sz="2400" dirty="0" err="1">
                <a:latin typeface="Andalus" pitchFamily="18" charset="-78"/>
                <a:cs typeface="Andalus" pitchFamily="18" charset="-78"/>
              </a:rPr>
              <a:t>cronopios</a:t>
            </a:r>
            <a:r>
              <a:rPr lang="es-MX" sz="2400" dirty="0">
                <a:latin typeface="Andalus" pitchFamily="18" charset="-78"/>
                <a:cs typeface="Andalus" pitchFamily="18" charset="-78"/>
              </a:rPr>
              <a:t>, los famas y las esperanzas, pero de actitudes y conductas irónicamente similares a las humanas</a:t>
            </a:r>
            <a:r>
              <a:rPr lang="es-MX" sz="2400" dirty="0" smtClean="0">
                <a:latin typeface="Andalus" pitchFamily="18" charset="-78"/>
                <a:cs typeface="Andalus" pitchFamily="18" charset="-78"/>
              </a:rPr>
              <a:t>.</a:t>
            </a:r>
          </a:p>
          <a:p>
            <a:pPr algn="just">
              <a:buNone/>
            </a:pPr>
            <a:r>
              <a:rPr lang="es-MX" sz="2400" dirty="0" smtClean="0">
                <a:latin typeface="Andalus" pitchFamily="18" charset="-78"/>
                <a:cs typeface="Andalus" pitchFamily="18" charset="-78"/>
              </a:rPr>
              <a:t>El </a:t>
            </a:r>
            <a:r>
              <a:rPr lang="es-MX" sz="2400" dirty="0">
                <a:latin typeface="Andalus" pitchFamily="18" charset="-78"/>
                <a:cs typeface="Andalus" pitchFamily="18" charset="-78"/>
              </a:rPr>
              <a:t>siguiente es uno de esos relatos y se titula “Tortugas y </a:t>
            </a:r>
            <a:r>
              <a:rPr lang="es-MX" sz="2400" dirty="0" err="1">
                <a:latin typeface="Andalus" pitchFamily="18" charset="-78"/>
                <a:cs typeface="Andalus" pitchFamily="18" charset="-78"/>
              </a:rPr>
              <a:t>cronopios</a:t>
            </a:r>
            <a:r>
              <a:rPr lang="es-MX" sz="2400" dirty="0">
                <a:latin typeface="Andalus" pitchFamily="18" charset="-78"/>
                <a:cs typeface="Andalus" pitchFamily="18" charset="-78"/>
              </a:rPr>
              <a:t>”: </a:t>
            </a:r>
          </a:p>
          <a:p>
            <a:pPr algn="just"/>
            <a:endParaRPr lang="es-MX" dirty="0"/>
          </a:p>
        </p:txBody>
      </p:sp>
    </p:spTree>
    <p:extLst>
      <p:ext uri="{BB962C8B-B14F-4D97-AF65-F5344CB8AC3E}">
        <p14:creationId xmlns:p14="http://schemas.microsoft.com/office/powerpoint/2010/main" xmlns="" val="1440398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3786182" y="4643446"/>
            <a:ext cx="3641725" cy="2103437"/>
          </a:xfrm>
          <a:prstGeom prst="rect">
            <a:avLst/>
          </a:prstGeom>
          <a:noFill/>
          <a:ln w="9525">
            <a:noFill/>
            <a:miter lim="800000"/>
            <a:headEnd/>
            <a:tailEnd/>
          </a:ln>
          <a:effectLst/>
        </p:spPr>
      </p:pic>
      <p:sp>
        <p:nvSpPr>
          <p:cNvPr id="3" name="2 Marcador de contenido"/>
          <p:cNvSpPr>
            <a:spLocks noGrp="1"/>
          </p:cNvSpPr>
          <p:nvPr>
            <p:ph idx="1"/>
          </p:nvPr>
        </p:nvSpPr>
        <p:spPr>
          <a:xfrm>
            <a:off x="457200" y="260648"/>
            <a:ext cx="7620000" cy="6140152"/>
          </a:xfrm>
        </p:spPr>
        <p:txBody>
          <a:bodyPr/>
          <a:lstStyle/>
          <a:p>
            <a:pPr algn="just"/>
            <a:r>
              <a:rPr lang="es-MX" dirty="0"/>
              <a:t>“</a:t>
            </a:r>
            <a:r>
              <a:rPr lang="es-MX" sz="2400" dirty="0">
                <a:latin typeface="Andalus" pitchFamily="18" charset="-78"/>
                <a:cs typeface="Andalus" pitchFamily="18" charset="-78"/>
              </a:rPr>
              <a:t>Ahora pasa que las tortugas son grandes admiradoras de la velocidad, como es natural.</a:t>
            </a:r>
          </a:p>
          <a:p>
            <a:pPr algn="just"/>
            <a:r>
              <a:rPr lang="es-MX" sz="2400" dirty="0">
                <a:latin typeface="Andalus" pitchFamily="18" charset="-78"/>
                <a:cs typeface="Andalus" pitchFamily="18" charset="-78"/>
              </a:rPr>
              <a:t>Las esperanzas lo saben, y no se preocupan.</a:t>
            </a:r>
          </a:p>
          <a:p>
            <a:pPr algn="just"/>
            <a:r>
              <a:rPr lang="es-MX" sz="2400" dirty="0">
                <a:latin typeface="Andalus" pitchFamily="18" charset="-78"/>
                <a:cs typeface="Andalus" pitchFamily="18" charset="-78"/>
              </a:rPr>
              <a:t>Los famas lo saben, y se burlan. </a:t>
            </a:r>
          </a:p>
          <a:p>
            <a:pPr algn="just"/>
            <a:r>
              <a:rPr lang="es-MX" sz="2400" dirty="0">
                <a:latin typeface="Andalus" pitchFamily="18" charset="-78"/>
                <a:cs typeface="Andalus" pitchFamily="18" charset="-78"/>
              </a:rPr>
              <a:t>Los </a:t>
            </a:r>
            <a:r>
              <a:rPr lang="es-MX" sz="2400" dirty="0" err="1">
                <a:latin typeface="Andalus" pitchFamily="18" charset="-78"/>
                <a:cs typeface="Andalus" pitchFamily="18" charset="-78"/>
              </a:rPr>
              <a:t>cronopios</a:t>
            </a:r>
            <a:r>
              <a:rPr lang="es-MX" sz="2400" dirty="0">
                <a:latin typeface="Andalus" pitchFamily="18" charset="-78"/>
                <a:cs typeface="Andalus" pitchFamily="18" charset="-78"/>
              </a:rPr>
              <a:t> lo saben, y cada vez que encuentran una tortuga, sacan cajas de tizas de colores y sobre la redonda pizarra de la tortuga dibujan una golondrina”.</a:t>
            </a:r>
          </a:p>
          <a:p>
            <a:pPr algn="just"/>
            <a:endParaRPr lang="es-MX" sz="2400" dirty="0">
              <a:latin typeface="Andalus" pitchFamily="18" charset="-78"/>
              <a:cs typeface="Andalus" pitchFamily="18" charset="-78"/>
            </a:endParaRPr>
          </a:p>
        </p:txBody>
      </p:sp>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355976" y="4149080"/>
            <a:ext cx="1181100" cy="10953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1521470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16632"/>
            <a:ext cx="8388424" cy="64807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6543007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228600" y="166688"/>
            <a:ext cx="8686800" cy="6523037"/>
          </a:xfrm>
          <a:prstGeom prst="rect">
            <a:avLst/>
          </a:prstGeom>
          <a:noFill/>
          <a:ln w="9525">
            <a:noFill/>
            <a:miter lim="800000"/>
            <a:headEnd/>
            <a:tailEnd/>
          </a:ln>
          <a:effectLst/>
        </p:spPr>
      </p:pic>
    </p:spTree>
    <p:extLst>
      <p:ext uri="{BB962C8B-B14F-4D97-AF65-F5344CB8AC3E}">
        <p14:creationId xmlns:p14="http://schemas.microsoft.com/office/powerpoint/2010/main" xmlns="" val="2739386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7200" y="2348881"/>
            <a:ext cx="8229600" cy="110075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flipV="1">
            <a:off x="457200" y="1844824"/>
            <a:ext cx="8229600" cy="26642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cstate="print"/>
          <a:srcRect/>
          <a:stretch>
            <a:fillRect/>
          </a:stretch>
        </p:blipFill>
        <p:spPr bwMode="auto">
          <a:xfrm>
            <a:off x="427038" y="255588"/>
            <a:ext cx="8289925" cy="6346825"/>
          </a:xfrm>
          <a:prstGeom prst="rect">
            <a:avLst/>
          </a:prstGeom>
          <a:noFill/>
          <a:ln w="9525">
            <a:noFill/>
            <a:miter lim="800000"/>
            <a:headEnd/>
            <a:tailEnd/>
          </a:ln>
          <a:effectLst/>
        </p:spPr>
      </p:pic>
    </p:spTree>
    <p:extLst>
      <p:ext uri="{BB962C8B-B14F-4D97-AF65-F5344CB8AC3E}">
        <p14:creationId xmlns:p14="http://schemas.microsoft.com/office/powerpoint/2010/main" xmlns="" val="1606181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7620000" cy="5996136"/>
          </a:xfrm>
        </p:spPr>
        <p:txBody>
          <a:bodyPr/>
          <a:lstStyle/>
          <a:p>
            <a:pPr marL="114300" indent="0" algn="just">
              <a:buNone/>
            </a:pPr>
            <a:r>
              <a:rPr lang="es-MX" sz="2400" dirty="0">
                <a:latin typeface="Andalus" pitchFamily="18" charset="-78"/>
                <a:cs typeface="Andalus" pitchFamily="18" charset="-78"/>
              </a:rPr>
              <a:t>S</a:t>
            </a:r>
            <a:r>
              <a:rPr lang="es-MX" sz="2400" dirty="0" smtClean="0">
                <a:latin typeface="Andalus" pitchFamily="18" charset="-78"/>
                <a:cs typeface="Andalus" pitchFamily="18" charset="-78"/>
              </a:rPr>
              <a:t>e </a:t>
            </a:r>
            <a:r>
              <a:rPr lang="es-MX" sz="2400" dirty="0">
                <a:latin typeface="Andalus" pitchFamily="18" charset="-78"/>
                <a:cs typeface="Andalus" pitchFamily="18" charset="-78"/>
              </a:rPr>
              <a:t>caracteriza por ser cauce de expresión de la subjetividad del hombre, sus sentimientos y emociones al observarse a sí mismo y al contemplar el mundo en el que está inmerso?</a:t>
            </a:r>
          </a:p>
          <a:p>
            <a:endParaRPr lang="es-MX" dirty="0"/>
          </a:p>
        </p:txBody>
      </p:sp>
      <p:pic>
        <p:nvPicPr>
          <p:cNvPr id="2" name="Picture 2"/>
          <p:cNvPicPr>
            <a:picLocks noChangeAspect="1" noChangeArrowheads="1"/>
          </p:cNvPicPr>
          <p:nvPr/>
        </p:nvPicPr>
        <p:blipFill>
          <a:blip r:embed="rId2" cstate="print"/>
          <a:srcRect/>
          <a:stretch>
            <a:fillRect/>
          </a:stretch>
        </p:blipFill>
        <p:spPr bwMode="auto">
          <a:xfrm>
            <a:off x="2125675" y="2285992"/>
            <a:ext cx="4160837" cy="3611563"/>
          </a:xfrm>
          <a:prstGeom prst="rect">
            <a:avLst/>
          </a:prstGeom>
          <a:noFill/>
          <a:ln w="9525">
            <a:noFill/>
            <a:miter lim="800000"/>
            <a:headEnd/>
            <a:tailEnd/>
          </a:ln>
          <a:effectLst/>
        </p:spPr>
      </p:pic>
    </p:spTree>
    <p:extLst>
      <p:ext uri="{BB962C8B-B14F-4D97-AF65-F5344CB8AC3E}">
        <p14:creationId xmlns:p14="http://schemas.microsoft.com/office/powerpoint/2010/main" xmlns="" val="32987547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88640"/>
            <a:ext cx="8579296" cy="6192688"/>
          </a:xfrm>
        </p:spPr>
        <p:txBody>
          <a:bodyPr>
            <a:normAutofit/>
          </a:bodyPr>
          <a:lstStyle/>
          <a:p>
            <a:pPr>
              <a:buNone/>
            </a:pPr>
            <a:r>
              <a:rPr lang="es-MX" sz="2400" dirty="0">
                <a:latin typeface="Andalus" pitchFamily="18" charset="-78"/>
                <a:cs typeface="Andalus" pitchFamily="18" charset="-78"/>
              </a:rPr>
              <a:t>N</a:t>
            </a:r>
            <a:r>
              <a:rPr lang="es-MX" sz="2400" dirty="0" smtClean="0">
                <a:latin typeface="Andalus" pitchFamily="18" charset="-78"/>
                <a:cs typeface="Andalus" pitchFamily="18" charset="-78"/>
              </a:rPr>
              <a:t>adie </a:t>
            </a:r>
            <a:r>
              <a:rPr lang="es-MX" sz="2400" dirty="0">
                <a:latin typeface="Andalus" pitchFamily="18" charset="-78"/>
                <a:cs typeface="Andalus" pitchFamily="18" charset="-78"/>
              </a:rPr>
              <a:t>nunca te reemplaza</a:t>
            </a:r>
          </a:p>
          <a:p>
            <a:pPr marL="0" indent="0">
              <a:buNone/>
            </a:pPr>
            <a:r>
              <a:rPr lang="es-MX" sz="2400" dirty="0">
                <a:latin typeface="Andalus" pitchFamily="18" charset="-78"/>
                <a:cs typeface="Andalus" pitchFamily="18" charset="-78"/>
              </a:rPr>
              <a:t>y las cosas más triviales</a:t>
            </a:r>
          </a:p>
          <a:p>
            <a:pPr marL="0" indent="0">
              <a:buNone/>
            </a:pPr>
            <a:r>
              <a:rPr lang="es-MX" sz="2400" dirty="0">
                <a:latin typeface="Andalus" pitchFamily="18" charset="-78"/>
                <a:cs typeface="Andalus" pitchFamily="18" charset="-78"/>
              </a:rPr>
              <a:t>se vuelven fundamentales</a:t>
            </a:r>
          </a:p>
          <a:p>
            <a:pPr marL="0" indent="0">
              <a:buNone/>
            </a:pPr>
            <a:r>
              <a:rPr lang="es-MX" sz="2400" dirty="0">
                <a:latin typeface="Andalus" pitchFamily="18" charset="-78"/>
                <a:cs typeface="Andalus" pitchFamily="18" charset="-78"/>
              </a:rPr>
              <a:t>porque estás llegando a </a:t>
            </a:r>
            <a:r>
              <a:rPr lang="es-MX" sz="2400" dirty="0" smtClean="0">
                <a:latin typeface="Andalus" pitchFamily="18" charset="-78"/>
                <a:cs typeface="Andalus" pitchFamily="18" charset="-78"/>
              </a:rPr>
              <a:t>casa</a:t>
            </a:r>
          </a:p>
          <a:p>
            <a:pPr>
              <a:buNone/>
            </a:pPr>
            <a:endParaRPr lang="es-MX" sz="2400" dirty="0" smtClean="0">
              <a:latin typeface="Andalus" pitchFamily="18" charset="-78"/>
              <a:cs typeface="Andalus" pitchFamily="18" charset="-78"/>
            </a:endParaRPr>
          </a:p>
          <a:p>
            <a:pPr>
              <a:buNone/>
            </a:pPr>
            <a:r>
              <a:rPr lang="es-MX" sz="2400" dirty="0" smtClean="0">
                <a:latin typeface="Andalus" pitchFamily="18" charset="-78"/>
                <a:cs typeface="Andalus" pitchFamily="18" charset="-78"/>
              </a:rPr>
              <a:t>Sin </a:t>
            </a:r>
            <a:r>
              <a:rPr lang="es-MX" sz="2400" dirty="0">
                <a:latin typeface="Andalus" pitchFamily="18" charset="-78"/>
                <a:cs typeface="Andalus" pitchFamily="18" charset="-78"/>
              </a:rPr>
              <a:t>embargo todavía</a:t>
            </a:r>
          </a:p>
          <a:p>
            <a:pPr marL="0" indent="0">
              <a:buNone/>
            </a:pPr>
            <a:r>
              <a:rPr lang="es-MX" sz="2400" dirty="0">
                <a:latin typeface="Andalus" pitchFamily="18" charset="-78"/>
                <a:cs typeface="Andalus" pitchFamily="18" charset="-78"/>
              </a:rPr>
              <a:t>dudo de esta buena suerte</a:t>
            </a:r>
          </a:p>
          <a:p>
            <a:pPr marL="0" indent="0">
              <a:buNone/>
            </a:pPr>
            <a:r>
              <a:rPr lang="es-MX" sz="2400" dirty="0">
                <a:latin typeface="Andalus" pitchFamily="18" charset="-78"/>
                <a:cs typeface="Andalus" pitchFamily="18" charset="-78"/>
              </a:rPr>
              <a:t>porque el cielo de tenerte</a:t>
            </a:r>
          </a:p>
          <a:p>
            <a:pPr marL="0" indent="0">
              <a:buNone/>
            </a:pPr>
            <a:r>
              <a:rPr lang="es-MX" sz="2400" dirty="0">
                <a:latin typeface="Andalus" pitchFamily="18" charset="-78"/>
                <a:cs typeface="Andalus" pitchFamily="18" charset="-78"/>
              </a:rPr>
              <a:t>me parece </a:t>
            </a:r>
            <a:r>
              <a:rPr lang="es-MX" sz="2400" dirty="0" smtClean="0">
                <a:latin typeface="Andalus" pitchFamily="18" charset="-78"/>
                <a:cs typeface="Andalus" pitchFamily="18" charset="-78"/>
              </a:rPr>
              <a:t>fantasía</a:t>
            </a:r>
          </a:p>
          <a:p>
            <a:pPr marL="0" indent="0">
              <a:buNone/>
            </a:pPr>
            <a:endParaRPr lang="es-MX" sz="2400" dirty="0" smtClean="0">
              <a:latin typeface="Andalus" pitchFamily="18" charset="-78"/>
              <a:cs typeface="Andalus" pitchFamily="18" charset="-78"/>
            </a:endParaRPr>
          </a:p>
          <a:p>
            <a:pPr marL="0" indent="0">
              <a:buNone/>
            </a:pPr>
            <a:r>
              <a:rPr lang="es-MX" sz="1800" dirty="0" smtClean="0"/>
              <a:t>Mario Benedetti Todavía</a:t>
            </a:r>
            <a:endParaRPr lang="es-MX" sz="1800" dirty="0"/>
          </a:p>
        </p:txBody>
      </p:sp>
      <p:pic>
        <p:nvPicPr>
          <p:cNvPr id="9218" name="Picture 2"/>
          <p:cNvPicPr>
            <a:picLocks noChangeAspect="1" noChangeArrowheads="1"/>
          </p:cNvPicPr>
          <p:nvPr/>
        </p:nvPicPr>
        <p:blipFill>
          <a:blip r:embed="rId2" cstate="print"/>
          <a:srcRect/>
          <a:stretch>
            <a:fillRect/>
          </a:stretch>
        </p:blipFill>
        <p:spPr bwMode="auto">
          <a:xfrm>
            <a:off x="4071934" y="1455751"/>
            <a:ext cx="4122737" cy="3902075"/>
          </a:xfrm>
          <a:prstGeom prst="rect">
            <a:avLst/>
          </a:prstGeom>
          <a:noFill/>
          <a:ln w="9525">
            <a:noFill/>
            <a:miter lim="800000"/>
            <a:headEnd/>
            <a:tailEnd/>
          </a:ln>
          <a:effectLst/>
        </p:spPr>
      </p:pic>
    </p:spTree>
    <p:extLst>
      <p:ext uri="{BB962C8B-B14F-4D97-AF65-F5344CB8AC3E}">
        <p14:creationId xmlns:p14="http://schemas.microsoft.com/office/powerpoint/2010/main" xmlns="" val="5446336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7620000" cy="6068144"/>
          </a:xfrm>
        </p:spPr>
        <p:txBody>
          <a:bodyPr>
            <a:normAutofit/>
          </a:bodyPr>
          <a:lstStyle/>
          <a:p>
            <a:pPr>
              <a:buNone/>
            </a:pPr>
            <a:r>
              <a:rPr lang="es-MX" dirty="0" smtClean="0"/>
              <a:t>NO TE RINDAS</a:t>
            </a:r>
          </a:p>
          <a:p>
            <a:pPr>
              <a:buNone/>
            </a:pPr>
            <a:r>
              <a:rPr lang="es-MX" dirty="0" smtClean="0"/>
              <a:t>No </a:t>
            </a:r>
            <a:r>
              <a:rPr lang="es-MX" dirty="0"/>
              <a:t>te rindas, aún estás a tiempo</a:t>
            </a:r>
          </a:p>
          <a:p>
            <a:pPr>
              <a:buNone/>
            </a:pPr>
            <a:r>
              <a:rPr lang="es-MX" dirty="0"/>
              <a:t>De alcanzar y comenzar de nuevo,</a:t>
            </a:r>
          </a:p>
          <a:p>
            <a:pPr>
              <a:buNone/>
            </a:pPr>
            <a:r>
              <a:rPr lang="es-MX" dirty="0"/>
              <a:t>Aceptar tus sombras,</a:t>
            </a:r>
          </a:p>
          <a:p>
            <a:pPr>
              <a:buNone/>
            </a:pPr>
            <a:r>
              <a:rPr lang="es-MX" dirty="0"/>
              <a:t>Enterrar tus miedos,</a:t>
            </a:r>
          </a:p>
          <a:p>
            <a:pPr>
              <a:buNone/>
            </a:pPr>
            <a:r>
              <a:rPr lang="es-MX" dirty="0"/>
              <a:t>Liberar el lastre,</a:t>
            </a:r>
          </a:p>
          <a:p>
            <a:pPr>
              <a:buNone/>
            </a:pPr>
            <a:r>
              <a:rPr lang="es-MX" dirty="0"/>
              <a:t>Retomar el vuelo.</a:t>
            </a:r>
          </a:p>
          <a:p>
            <a:pPr>
              <a:buNone/>
            </a:pPr>
            <a:r>
              <a:rPr lang="es-MX" dirty="0"/>
              <a:t>No te rindas que la vida es eso,</a:t>
            </a:r>
          </a:p>
          <a:p>
            <a:pPr>
              <a:buNone/>
            </a:pPr>
            <a:r>
              <a:rPr lang="es-MX" dirty="0"/>
              <a:t>Continuar el viaje,</a:t>
            </a:r>
          </a:p>
          <a:p>
            <a:pPr>
              <a:buNone/>
            </a:pPr>
            <a:r>
              <a:rPr lang="es-MX" dirty="0"/>
              <a:t>Perseguir tus sueños,</a:t>
            </a:r>
          </a:p>
          <a:p>
            <a:pPr>
              <a:buNone/>
            </a:pPr>
            <a:r>
              <a:rPr lang="es-MX" dirty="0"/>
              <a:t>Destrabar el tiempo,</a:t>
            </a:r>
          </a:p>
          <a:p>
            <a:pPr>
              <a:buNone/>
            </a:pPr>
            <a:r>
              <a:rPr lang="es-MX" dirty="0"/>
              <a:t>Correr los escombros,</a:t>
            </a:r>
          </a:p>
          <a:p>
            <a:pPr>
              <a:buNone/>
            </a:pPr>
            <a:r>
              <a:rPr lang="es-MX" dirty="0"/>
              <a:t>Y destapar el cielo.</a:t>
            </a:r>
          </a:p>
          <a:p>
            <a:endParaRPr lang="es-MX" dirty="0"/>
          </a:p>
        </p:txBody>
      </p:sp>
    </p:spTree>
    <p:extLst>
      <p:ext uri="{BB962C8B-B14F-4D97-AF65-F5344CB8AC3E}">
        <p14:creationId xmlns:p14="http://schemas.microsoft.com/office/powerpoint/2010/main" xmlns="" val="13414139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403648" y="692696"/>
            <a:ext cx="5915000" cy="4824536"/>
          </a:xfrm>
        </p:spPr>
        <p:txBody>
          <a:bodyPr>
            <a:normAutofit/>
          </a:bodyPr>
          <a:lstStyle/>
          <a:p>
            <a:pPr>
              <a:buNone/>
            </a:pPr>
            <a:r>
              <a:rPr lang="es-MX" dirty="0"/>
              <a:t>No te rindas, por favor no cedas,</a:t>
            </a:r>
          </a:p>
          <a:p>
            <a:pPr>
              <a:buNone/>
            </a:pPr>
            <a:r>
              <a:rPr lang="es-MX" dirty="0"/>
              <a:t>Aunque el frío queme,</a:t>
            </a:r>
          </a:p>
          <a:p>
            <a:pPr>
              <a:buNone/>
            </a:pPr>
            <a:r>
              <a:rPr lang="es-MX" dirty="0"/>
              <a:t>Aunque el miedo muerda,</a:t>
            </a:r>
          </a:p>
          <a:p>
            <a:pPr>
              <a:buNone/>
            </a:pPr>
            <a:r>
              <a:rPr lang="es-MX" dirty="0"/>
              <a:t>Aunque el sol se esconda,</a:t>
            </a:r>
          </a:p>
          <a:p>
            <a:pPr>
              <a:buNone/>
            </a:pPr>
            <a:r>
              <a:rPr lang="es-MX" dirty="0"/>
              <a:t>Y se calle el viento,</a:t>
            </a:r>
          </a:p>
          <a:p>
            <a:pPr>
              <a:buNone/>
            </a:pPr>
            <a:r>
              <a:rPr lang="es-MX" dirty="0"/>
              <a:t>Aún hay fuego en tu alma</a:t>
            </a:r>
          </a:p>
          <a:p>
            <a:pPr>
              <a:buNone/>
            </a:pPr>
            <a:r>
              <a:rPr lang="es-MX" dirty="0"/>
              <a:t>Aún hay vida en tus sueños.</a:t>
            </a:r>
          </a:p>
          <a:p>
            <a:pPr>
              <a:buNone/>
            </a:pPr>
            <a:r>
              <a:rPr lang="es-MX" dirty="0"/>
              <a:t>Porque la vida es tuya y tuyo también el deseo</a:t>
            </a:r>
          </a:p>
          <a:p>
            <a:pPr>
              <a:buNone/>
            </a:pPr>
            <a:r>
              <a:rPr lang="es-MX" dirty="0"/>
              <a:t>Porque lo has querido y porque te quiero</a:t>
            </a:r>
          </a:p>
          <a:p>
            <a:pPr>
              <a:buNone/>
            </a:pPr>
            <a:r>
              <a:rPr lang="es-MX" dirty="0"/>
              <a:t>Porque existe el vino y el amor, es cierto.</a:t>
            </a:r>
          </a:p>
          <a:p>
            <a:pPr>
              <a:buNone/>
            </a:pPr>
            <a:r>
              <a:rPr lang="es-MX" dirty="0"/>
              <a:t>Porque no hay heridas que no cure el tiempo.</a:t>
            </a:r>
          </a:p>
          <a:p>
            <a:endParaRPr lang="es-MX" dirty="0" smtClean="0"/>
          </a:p>
          <a:p>
            <a:pPr>
              <a:buNone/>
            </a:pPr>
            <a:endParaRPr lang="es-MX" dirty="0"/>
          </a:p>
          <a:p>
            <a:endParaRPr lang="es-MX" dirty="0"/>
          </a:p>
        </p:txBody>
      </p:sp>
    </p:spTree>
    <p:extLst>
      <p:ext uri="{BB962C8B-B14F-4D97-AF65-F5344CB8AC3E}">
        <p14:creationId xmlns:p14="http://schemas.microsoft.com/office/powerpoint/2010/main" xmlns="" val="16070163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7620000" cy="6140152"/>
          </a:xfrm>
        </p:spPr>
        <p:txBody>
          <a:bodyPr/>
          <a:lstStyle/>
          <a:p>
            <a:pPr>
              <a:buNone/>
            </a:pPr>
            <a:r>
              <a:rPr lang="es-MX" dirty="0"/>
              <a:t>Abrir las puertas,</a:t>
            </a:r>
          </a:p>
          <a:p>
            <a:pPr>
              <a:buNone/>
            </a:pPr>
            <a:r>
              <a:rPr lang="es-MX" dirty="0"/>
              <a:t>Quitar los cerrojos,</a:t>
            </a:r>
          </a:p>
          <a:p>
            <a:pPr>
              <a:buNone/>
            </a:pPr>
            <a:r>
              <a:rPr lang="es-MX" dirty="0"/>
              <a:t>Abandonar las murallas que te protegieron,</a:t>
            </a:r>
          </a:p>
          <a:p>
            <a:pPr>
              <a:buNone/>
            </a:pPr>
            <a:r>
              <a:rPr lang="es-MX" dirty="0"/>
              <a:t>Vivir la vida y aceptar el reto,</a:t>
            </a:r>
          </a:p>
          <a:p>
            <a:pPr>
              <a:buNone/>
            </a:pPr>
            <a:r>
              <a:rPr lang="es-MX" dirty="0"/>
              <a:t>Recuperar la risa,</a:t>
            </a:r>
          </a:p>
          <a:p>
            <a:pPr>
              <a:buNone/>
            </a:pPr>
            <a:r>
              <a:rPr lang="es-MX" dirty="0"/>
              <a:t>Ensayar un canto,</a:t>
            </a:r>
          </a:p>
          <a:p>
            <a:pPr>
              <a:buNone/>
            </a:pPr>
            <a:r>
              <a:rPr lang="es-MX" dirty="0"/>
              <a:t>Bajar la guardia y extender las manos</a:t>
            </a:r>
          </a:p>
          <a:p>
            <a:pPr>
              <a:buNone/>
            </a:pPr>
            <a:r>
              <a:rPr lang="es-MX" dirty="0"/>
              <a:t>Desplegar las alas</a:t>
            </a:r>
          </a:p>
          <a:p>
            <a:pPr>
              <a:buNone/>
            </a:pPr>
            <a:r>
              <a:rPr lang="es-MX" dirty="0"/>
              <a:t>E intentar de nuevo,</a:t>
            </a:r>
          </a:p>
          <a:p>
            <a:endParaRPr lang="es-MX" dirty="0"/>
          </a:p>
          <a:p>
            <a:endParaRPr lang="es-MX" dirty="0"/>
          </a:p>
        </p:txBody>
      </p:sp>
    </p:spTree>
    <p:extLst>
      <p:ext uri="{BB962C8B-B14F-4D97-AF65-F5344CB8AC3E}">
        <p14:creationId xmlns:p14="http://schemas.microsoft.com/office/powerpoint/2010/main" xmlns="" val="21510235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052736"/>
            <a:ext cx="7620000" cy="6212160"/>
          </a:xfrm>
        </p:spPr>
        <p:txBody>
          <a:bodyPr>
            <a:normAutofit/>
          </a:bodyPr>
          <a:lstStyle/>
          <a:p>
            <a:pPr>
              <a:buNone/>
            </a:pPr>
            <a:r>
              <a:rPr lang="es-MX" dirty="0"/>
              <a:t>Celebrar la vida y retomar los cielos.</a:t>
            </a:r>
          </a:p>
          <a:p>
            <a:pPr>
              <a:buNone/>
            </a:pPr>
            <a:r>
              <a:rPr lang="es-MX" dirty="0"/>
              <a:t>No te rindas, por favor no cedas,</a:t>
            </a:r>
          </a:p>
          <a:p>
            <a:pPr>
              <a:buNone/>
            </a:pPr>
            <a:r>
              <a:rPr lang="es-MX" dirty="0"/>
              <a:t>Aunque el frío queme,</a:t>
            </a:r>
          </a:p>
          <a:p>
            <a:pPr>
              <a:buNone/>
            </a:pPr>
            <a:r>
              <a:rPr lang="es-MX" dirty="0"/>
              <a:t>Aunque el miedo muerda,</a:t>
            </a:r>
          </a:p>
          <a:p>
            <a:pPr>
              <a:buNone/>
            </a:pPr>
            <a:r>
              <a:rPr lang="es-MX" dirty="0"/>
              <a:t>Aunque el sol se ponga y se calle el viento,</a:t>
            </a:r>
          </a:p>
          <a:p>
            <a:pPr>
              <a:buNone/>
            </a:pPr>
            <a:r>
              <a:rPr lang="es-MX" dirty="0"/>
              <a:t>Aún hay fuego en tu alma,</a:t>
            </a:r>
          </a:p>
          <a:p>
            <a:pPr>
              <a:buNone/>
            </a:pPr>
            <a:r>
              <a:rPr lang="es-MX" dirty="0"/>
              <a:t>Aún hay vida en tus sueños</a:t>
            </a:r>
          </a:p>
          <a:p>
            <a:pPr>
              <a:buNone/>
            </a:pPr>
            <a:r>
              <a:rPr lang="es-MX" dirty="0"/>
              <a:t>Porque cada día es un comienzo nuevo,</a:t>
            </a:r>
          </a:p>
          <a:p>
            <a:pPr>
              <a:buNone/>
            </a:pPr>
            <a:r>
              <a:rPr lang="es-MX" dirty="0"/>
              <a:t>Porque esta es la hora y el mejor momento.</a:t>
            </a:r>
          </a:p>
          <a:p>
            <a:pPr>
              <a:buNone/>
            </a:pPr>
            <a:r>
              <a:rPr lang="es-MX" dirty="0"/>
              <a:t>Porque no estás solo, porque yo te quiero.</a:t>
            </a:r>
          </a:p>
          <a:p>
            <a:pPr marL="114300" indent="0" algn="r">
              <a:buNone/>
            </a:pPr>
            <a:r>
              <a:rPr lang="es-MX" dirty="0"/>
              <a:t>Mario </a:t>
            </a:r>
            <a:r>
              <a:rPr lang="es-MX" dirty="0" smtClean="0"/>
              <a:t>Benedetti</a:t>
            </a:r>
            <a:endParaRPr lang="es-MX" dirty="0"/>
          </a:p>
        </p:txBody>
      </p:sp>
    </p:spTree>
    <p:extLst>
      <p:ext uri="{BB962C8B-B14F-4D97-AF65-F5344CB8AC3E}">
        <p14:creationId xmlns:p14="http://schemas.microsoft.com/office/powerpoint/2010/main" xmlns="" val="34871723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396552" y="-315416"/>
            <a:ext cx="9865096" cy="7776864"/>
          </a:xfrm>
          <a:prstGeom prst="rect">
            <a:avLst/>
          </a:prstGeom>
          <a:noFill/>
          <a:ln w="9525">
            <a:noFill/>
            <a:miter lim="800000"/>
            <a:headEnd/>
            <a:tailEnd/>
          </a:ln>
          <a:effectLst/>
        </p:spPr>
      </p:pic>
    </p:spTree>
    <p:extLst>
      <p:ext uri="{BB962C8B-B14F-4D97-AF65-F5344CB8AC3E}">
        <p14:creationId xmlns:p14="http://schemas.microsoft.com/office/powerpoint/2010/main" xmlns="" val="35799133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692696"/>
            <a:ext cx="7897688" cy="5328592"/>
          </a:xfrm>
        </p:spPr>
        <p:txBody>
          <a:bodyPr>
            <a:normAutofit/>
          </a:bodyPr>
          <a:lstStyle/>
          <a:p>
            <a:pPr algn="just">
              <a:buNone/>
            </a:pPr>
            <a:r>
              <a:rPr lang="es-MX" sz="2400" dirty="0" smtClean="0">
                <a:latin typeface="Andalus" pitchFamily="18" charset="-78"/>
                <a:cs typeface="Andalus" pitchFamily="18" charset="-78"/>
              </a:rPr>
              <a:t>Sobre </a:t>
            </a:r>
            <a:r>
              <a:rPr lang="es-MX" sz="2400" dirty="0">
                <a:latin typeface="Andalus" pitchFamily="18" charset="-78"/>
                <a:cs typeface="Andalus" pitchFamily="18" charset="-78"/>
              </a:rPr>
              <a:t>la poesía Jorge Luis </a:t>
            </a:r>
            <a:r>
              <a:rPr lang="es-MX" sz="2400" dirty="0" smtClean="0">
                <a:latin typeface="Andalus" pitchFamily="18" charset="-78"/>
                <a:cs typeface="Andalus" pitchFamily="18" charset="-78"/>
              </a:rPr>
              <a:t>Borges </a:t>
            </a:r>
            <a:r>
              <a:rPr lang="es-MX" sz="2400" dirty="0" smtClean="0">
                <a:latin typeface="Andalus" pitchFamily="18" charset="-78"/>
                <a:cs typeface="Andalus" pitchFamily="18" charset="-78"/>
              </a:rPr>
              <a:t>decía:</a:t>
            </a:r>
          </a:p>
          <a:p>
            <a:pPr algn="just">
              <a:buNone/>
            </a:pPr>
            <a:endParaRPr lang="es-MX" sz="2400" dirty="0" smtClean="0">
              <a:latin typeface="Andalus" pitchFamily="18" charset="-78"/>
              <a:cs typeface="Andalus" pitchFamily="18" charset="-78"/>
            </a:endParaRPr>
          </a:p>
          <a:p>
            <a:pPr algn="just">
              <a:buNone/>
            </a:pPr>
            <a:r>
              <a:rPr lang="es-MX" sz="2400" dirty="0" smtClean="0">
                <a:latin typeface="Andalus" pitchFamily="18" charset="-78"/>
                <a:cs typeface="Andalus" pitchFamily="18" charset="-78"/>
              </a:rPr>
              <a:t>Es </a:t>
            </a:r>
            <a:r>
              <a:rPr lang="es-MX" sz="2400" dirty="0">
                <a:latin typeface="Andalus" pitchFamily="18" charset="-78"/>
                <a:cs typeface="Andalus" pitchFamily="18" charset="-78"/>
              </a:rPr>
              <a:t>algo tan íntimo, algo tan esencial, que no puede ser definido sin diluirse. Sería como tratar de definir el color amarillo, el amor o la caída de las hojas en el otoño. Yo no sé cómo podemos definir las cosas esenciales. Se me ocurre que la única definición posible sería la de Platón, precisamente porque no es una definición, sino porque es un hecho estético. Cuando Platón habla de poesía, dice: “Esa cosa liviana, alada y sagrada”. Quizás eso puede definir en cierta forma a la poesía, ya que no la define de un modo rígido, sino que ofrece a la imaginación esa imagen de un ángel o de un pájaro”.	</a:t>
            </a:r>
          </a:p>
          <a:p>
            <a:endParaRPr lang="es-MX" dirty="0"/>
          </a:p>
        </p:txBody>
      </p:sp>
    </p:spTree>
    <p:extLst>
      <p:ext uri="{BB962C8B-B14F-4D97-AF65-F5344CB8AC3E}">
        <p14:creationId xmlns:p14="http://schemas.microsoft.com/office/powerpoint/2010/main" xmlns="" val="2365939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82481" y="1484784"/>
            <a:ext cx="6629879" cy="522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2 Marcador de contenido"/>
          <p:cNvSpPr>
            <a:spLocks noGrp="1"/>
          </p:cNvSpPr>
          <p:nvPr>
            <p:ph idx="1"/>
          </p:nvPr>
        </p:nvSpPr>
        <p:spPr>
          <a:xfrm>
            <a:off x="457200" y="260648"/>
            <a:ext cx="7620000" cy="6140152"/>
          </a:xfrm>
        </p:spPr>
        <p:txBody>
          <a:bodyPr/>
          <a:lstStyle/>
          <a:p>
            <a:pPr>
              <a:buNone/>
            </a:pPr>
            <a:r>
              <a:rPr lang="es-MX" sz="2400" dirty="0">
                <a:latin typeface="Andalus" pitchFamily="18" charset="-78"/>
                <a:cs typeface="Andalus" pitchFamily="18" charset="-78"/>
              </a:rPr>
              <a:t>¿Qué crees tú? ¿Es la poesía algo que pueda encerrarse en un concepto rígido? ¿Se excluyen ambos acercamientos a lo esencial de la poesía?</a:t>
            </a:r>
          </a:p>
          <a:p>
            <a:endParaRPr lang="es-MX" dirty="0"/>
          </a:p>
        </p:txBody>
      </p:sp>
    </p:spTree>
    <p:extLst>
      <p:ext uri="{BB962C8B-B14F-4D97-AF65-F5344CB8AC3E}">
        <p14:creationId xmlns:p14="http://schemas.microsoft.com/office/powerpoint/2010/main" xmlns="" val="36465789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endParaRPr lang="es-ES"/>
          </a:p>
        </p:txBody>
      </p:sp>
      <p:pic>
        <p:nvPicPr>
          <p:cNvPr id="11266" name="Picture 2"/>
          <p:cNvPicPr>
            <a:picLocks noChangeAspect="1" noChangeArrowheads="1"/>
          </p:cNvPicPr>
          <p:nvPr/>
        </p:nvPicPr>
        <p:blipFill>
          <a:blip r:embed="rId2" cstate="print"/>
          <a:srcRect/>
          <a:stretch>
            <a:fillRect/>
          </a:stretch>
        </p:blipFill>
        <p:spPr bwMode="auto">
          <a:xfrm>
            <a:off x="636615" y="604838"/>
            <a:ext cx="7864475" cy="5646737"/>
          </a:xfrm>
          <a:prstGeom prst="rect">
            <a:avLst/>
          </a:prstGeom>
          <a:noFill/>
          <a:ln w="9525">
            <a:noFill/>
            <a:miter lim="800000"/>
            <a:headEnd/>
            <a:tailEnd/>
          </a:ln>
          <a:effectLst/>
        </p:spPr>
      </p:pic>
    </p:spTree>
    <p:extLst>
      <p:ext uri="{BB962C8B-B14F-4D97-AF65-F5344CB8AC3E}">
        <p14:creationId xmlns:p14="http://schemas.microsoft.com/office/powerpoint/2010/main" xmlns="" val="31928400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1206" y="274638"/>
            <a:ext cx="3505994" cy="850106"/>
          </a:xfrm>
        </p:spPr>
        <p:txBody>
          <a:bodyPr/>
          <a:lstStyle/>
          <a:p>
            <a:pPr algn="r"/>
            <a:r>
              <a:rPr lang="es-MX" dirty="0" smtClean="0"/>
              <a:t>Poema visual</a:t>
            </a:r>
            <a:endParaRPr lang="es-MX" dirty="0"/>
          </a:p>
        </p:txBody>
      </p:sp>
      <p:sp>
        <p:nvSpPr>
          <p:cNvPr id="3" name="2 Marcador de contenido"/>
          <p:cNvSpPr>
            <a:spLocks noGrp="1"/>
          </p:cNvSpPr>
          <p:nvPr>
            <p:ph idx="1"/>
          </p:nvPr>
        </p:nvSpPr>
        <p:spPr>
          <a:xfrm>
            <a:off x="251520" y="1484784"/>
            <a:ext cx="7969696" cy="3744416"/>
          </a:xfrm>
        </p:spPr>
        <p:txBody>
          <a:bodyPr>
            <a:normAutofit/>
          </a:bodyPr>
          <a:lstStyle/>
          <a:p>
            <a:pPr algn="just">
              <a:buNone/>
            </a:pPr>
            <a:r>
              <a:rPr lang="es-MX" sz="2400" dirty="0">
                <a:latin typeface="Andalus" pitchFamily="18" charset="-78"/>
                <a:cs typeface="Andalus" pitchFamily="18" charset="-78"/>
              </a:rPr>
              <a:t>Una de las formas más usadas y conocidas del poema visual es el caligrama, texto escrito en el cual la disposición tipográfica procura representar el contenido del </a:t>
            </a:r>
            <a:r>
              <a:rPr lang="es-MX" sz="2400" dirty="0" smtClean="0">
                <a:latin typeface="Andalus" pitchFamily="18" charset="-78"/>
                <a:cs typeface="Andalus" pitchFamily="18" charset="-78"/>
              </a:rPr>
              <a:t>poema</a:t>
            </a:r>
          </a:p>
          <a:p>
            <a:pPr algn="just"/>
            <a:endParaRPr lang="es-MX" sz="2400" dirty="0">
              <a:latin typeface="Andalus" pitchFamily="18" charset="-78"/>
              <a:cs typeface="Andalus" pitchFamily="18" charset="-78"/>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7544" y="3212976"/>
            <a:ext cx="7992888" cy="18722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5583602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3568" y="116632"/>
            <a:ext cx="6552728" cy="67413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5555976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rot="1580750">
            <a:off x="4846354" y="4169746"/>
            <a:ext cx="3168131" cy="24267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2 Marcador de contenido"/>
          <p:cNvSpPr>
            <a:spLocks noGrp="1"/>
          </p:cNvSpPr>
          <p:nvPr>
            <p:ph idx="1"/>
          </p:nvPr>
        </p:nvSpPr>
        <p:spPr>
          <a:xfrm>
            <a:off x="395536" y="476672"/>
            <a:ext cx="7681664" cy="5924128"/>
          </a:xfrm>
        </p:spPr>
        <p:txBody>
          <a:bodyPr>
            <a:normAutofit/>
          </a:bodyPr>
          <a:lstStyle/>
          <a:p>
            <a:pPr algn="just">
              <a:buNone/>
            </a:pPr>
            <a:r>
              <a:rPr lang="es-MX" sz="2400" dirty="0" smtClean="0">
                <a:latin typeface="Andalus" pitchFamily="18" charset="-78"/>
                <a:cs typeface="Andalus" pitchFamily="18" charset="-78"/>
              </a:rPr>
              <a:t>DRAMÁTICA</a:t>
            </a:r>
          </a:p>
          <a:p>
            <a:pPr algn="just">
              <a:buNone/>
            </a:pPr>
            <a:endParaRPr lang="es-MX" sz="2400" dirty="0" smtClean="0">
              <a:latin typeface="Andalus" pitchFamily="18" charset="-78"/>
              <a:cs typeface="Andalus" pitchFamily="18" charset="-78"/>
            </a:endParaRPr>
          </a:p>
          <a:p>
            <a:pPr algn="just">
              <a:buNone/>
            </a:pPr>
            <a:r>
              <a:rPr lang="es-MX" sz="2400" dirty="0" smtClean="0">
                <a:latin typeface="Andalus" pitchFamily="18" charset="-78"/>
                <a:cs typeface="Andalus" pitchFamily="18" charset="-78"/>
              </a:rPr>
              <a:t>Toda </a:t>
            </a:r>
            <a:r>
              <a:rPr lang="es-MX" sz="2400" dirty="0">
                <a:latin typeface="Andalus" pitchFamily="18" charset="-78"/>
                <a:cs typeface="Andalus" pitchFamily="18" charset="-78"/>
              </a:rPr>
              <a:t>obra dramática se sustenta en el diálogo y en la acción de los personajes. </a:t>
            </a:r>
            <a:endParaRPr lang="es-MX" sz="2400" dirty="0" smtClean="0">
              <a:latin typeface="Andalus" pitchFamily="18" charset="-78"/>
              <a:cs typeface="Andalus" pitchFamily="18" charset="-78"/>
            </a:endParaRPr>
          </a:p>
          <a:p>
            <a:pPr algn="just">
              <a:buNone/>
            </a:pPr>
            <a:r>
              <a:rPr lang="es-MX" sz="2400" dirty="0" smtClean="0">
                <a:latin typeface="Andalus" pitchFamily="18" charset="-78"/>
                <a:cs typeface="Andalus" pitchFamily="18" charset="-78"/>
              </a:rPr>
              <a:t>Ambos elementos se desarrollan alrededor de un conflicto que pone en juego dos fuerzas que luchan por alcanzar un objetivo.</a:t>
            </a:r>
          </a:p>
          <a:p>
            <a:pPr algn="just">
              <a:buNone/>
            </a:pPr>
            <a:r>
              <a:rPr lang="es-MX" sz="2400" dirty="0" smtClean="0">
                <a:latin typeface="Andalus" pitchFamily="18" charset="-78"/>
                <a:cs typeface="Andalus" pitchFamily="18" charset="-78"/>
              </a:rPr>
              <a:t>Un </a:t>
            </a:r>
            <a:r>
              <a:rPr lang="es-MX" sz="2400" dirty="0">
                <a:latin typeface="Andalus" pitchFamily="18" charset="-78"/>
                <a:cs typeface="Andalus" pitchFamily="18" charset="-78"/>
              </a:rPr>
              <a:t>conflicto clásico es el del amor en  medio de la adversidad, como Romeo y Julieta, de Shakespeare, o Bodas de Sangre, de García Lorca.</a:t>
            </a:r>
          </a:p>
          <a:p>
            <a:pPr algn="just"/>
            <a:endParaRPr lang="es-MX" sz="2400" dirty="0">
              <a:latin typeface="Andalus" pitchFamily="18" charset="-78"/>
              <a:cs typeface="Andalus" pitchFamily="18" charset="-78"/>
            </a:endParaRPr>
          </a:p>
        </p:txBody>
      </p:sp>
    </p:spTree>
    <p:extLst>
      <p:ext uri="{BB962C8B-B14F-4D97-AF65-F5344CB8AC3E}">
        <p14:creationId xmlns:p14="http://schemas.microsoft.com/office/powerpoint/2010/main" xmlns="" val="27227740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476672"/>
            <a:ext cx="7969696" cy="5924128"/>
          </a:xfrm>
        </p:spPr>
        <p:txBody>
          <a:bodyPr/>
          <a:lstStyle/>
          <a:p>
            <a:pPr algn="just">
              <a:buNone/>
            </a:pPr>
            <a:r>
              <a:rPr lang="es-MX" sz="2400" dirty="0">
                <a:latin typeface="Andalus" pitchFamily="18" charset="-78"/>
                <a:cs typeface="Andalus" pitchFamily="18" charset="-78"/>
              </a:rPr>
              <a:t>Quienes encarnan la lucha impuesta por el conflicto son los personajes de la obra. Tradicionalmente se denomina </a:t>
            </a:r>
            <a:r>
              <a:rPr lang="es-MX" sz="2400" dirty="0" smtClean="0">
                <a:latin typeface="Andalus" pitchFamily="18" charset="-78"/>
                <a:cs typeface="Andalus" pitchFamily="18" charset="-78"/>
              </a:rPr>
              <a:t>p</a:t>
            </a:r>
            <a:r>
              <a:rPr lang="es-MX" sz="2400" dirty="0" smtClean="0">
                <a:latin typeface="Andalus" pitchFamily="18" charset="-78"/>
                <a:cs typeface="Andalus" pitchFamily="18" charset="-78"/>
              </a:rPr>
              <a:t>rotagonista </a:t>
            </a:r>
            <a:r>
              <a:rPr lang="es-MX" sz="2400" dirty="0">
                <a:latin typeface="Andalus" pitchFamily="18" charset="-78"/>
                <a:cs typeface="Andalus" pitchFamily="18" charset="-78"/>
              </a:rPr>
              <a:t>a quien busca alcanzar la solución del conflicto y </a:t>
            </a:r>
            <a:r>
              <a:rPr lang="es-MX" sz="2400" dirty="0" smtClean="0">
                <a:latin typeface="Andalus" pitchFamily="18" charset="-78"/>
                <a:cs typeface="Andalus" pitchFamily="18" charset="-78"/>
              </a:rPr>
              <a:t>antagonista </a:t>
            </a:r>
            <a:r>
              <a:rPr lang="es-MX" sz="2400" dirty="0">
                <a:latin typeface="Andalus" pitchFamily="18" charset="-78"/>
                <a:cs typeface="Andalus" pitchFamily="18" charset="-78"/>
              </a:rPr>
              <a:t>a quien se opone al logro de ese </a:t>
            </a:r>
            <a:r>
              <a:rPr lang="es-MX" sz="2400" dirty="0" smtClean="0">
                <a:latin typeface="Andalus" pitchFamily="18" charset="-78"/>
                <a:cs typeface="Andalus" pitchFamily="18" charset="-78"/>
              </a:rPr>
              <a:t>objetivo.</a:t>
            </a:r>
          </a:p>
          <a:p>
            <a:pPr algn="just">
              <a:buNone/>
            </a:pPr>
            <a:endParaRPr lang="es-MX" sz="2400" dirty="0" smtClean="0">
              <a:latin typeface="Andalus" pitchFamily="18" charset="-78"/>
              <a:cs typeface="Andalus" pitchFamily="18" charset="-78"/>
            </a:endParaRPr>
          </a:p>
          <a:p>
            <a:pPr algn="just">
              <a:buNone/>
            </a:pPr>
            <a:r>
              <a:rPr lang="es-MX" sz="2400" dirty="0" smtClean="0">
                <a:latin typeface="Andalus" pitchFamily="18" charset="-78"/>
                <a:cs typeface="Andalus" pitchFamily="18" charset="-78"/>
              </a:rPr>
              <a:t>Según </a:t>
            </a:r>
            <a:r>
              <a:rPr lang="es-MX" sz="2400" dirty="0">
                <a:latin typeface="Andalus" pitchFamily="18" charset="-78"/>
                <a:cs typeface="Andalus" pitchFamily="18" charset="-78"/>
              </a:rPr>
              <a:t>la naturaleza del conflicto, las obras dramáticas se clasifican en: Tragedia, Comedia y Drama.</a:t>
            </a:r>
          </a:p>
          <a:p>
            <a:endParaRPr lang="es-MX" dirty="0" smtClean="0"/>
          </a:p>
          <a:p>
            <a:endParaRPr lang="es-MX" dirty="0"/>
          </a:p>
        </p:txBody>
      </p:sp>
      <p:pic>
        <p:nvPicPr>
          <p:cNvPr id="2" name="Picture 2"/>
          <p:cNvPicPr>
            <a:picLocks noChangeAspect="1" noChangeArrowheads="1"/>
          </p:cNvPicPr>
          <p:nvPr/>
        </p:nvPicPr>
        <p:blipFill>
          <a:blip r:embed="rId3" cstate="print"/>
          <a:srcRect/>
          <a:stretch>
            <a:fillRect/>
          </a:stretch>
        </p:blipFill>
        <p:spPr bwMode="auto">
          <a:xfrm>
            <a:off x="2987824" y="3645024"/>
            <a:ext cx="3040063" cy="2896615"/>
          </a:xfrm>
          <a:prstGeom prst="rect">
            <a:avLst/>
          </a:prstGeom>
          <a:noFill/>
          <a:ln w="9525">
            <a:noFill/>
            <a:miter lim="800000"/>
            <a:headEnd/>
            <a:tailEnd/>
          </a:ln>
          <a:effectLst/>
        </p:spPr>
      </p:pic>
    </p:spTree>
    <p:extLst>
      <p:ext uri="{BB962C8B-B14F-4D97-AF65-F5344CB8AC3E}">
        <p14:creationId xmlns:p14="http://schemas.microsoft.com/office/powerpoint/2010/main" xmlns="" val="197101972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620000" cy="634082"/>
          </a:xfrm>
        </p:spPr>
        <p:txBody>
          <a:bodyPr/>
          <a:lstStyle/>
          <a:p>
            <a:pPr algn="r"/>
            <a:r>
              <a:rPr lang="es-MX" sz="3600" b="1" dirty="0" smtClean="0">
                <a:latin typeface="Andalus" pitchFamily="18" charset="-78"/>
                <a:cs typeface="Andalus" pitchFamily="18" charset="-78"/>
              </a:rPr>
              <a:t>TRAGEDIA</a:t>
            </a:r>
            <a:endParaRPr lang="es-MX" sz="3600" b="1" dirty="0">
              <a:latin typeface="Andalus" pitchFamily="18" charset="-78"/>
              <a:cs typeface="Andalus" pitchFamily="18" charset="-78"/>
            </a:endParaRPr>
          </a:p>
        </p:txBody>
      </p:sp>
      <p:sp>
        <p:nvSpPr>
          <p:cNvPr id="3" name="2 Marcador de contenido"/>
          <p:cNvSpPr>
            <a:spLocks noGrp="1"/>
          </p:cNvSpPr>
          <p:nvPr>
            <p:ph idx="1"/>
          </p:nvPr>
        </p:nvSpPr>
        <p:spPr>
          <a:xfrm>
            <a:off x="179512" y="980728"/>
            <a:ext cx="7897688" cy="5420072"/>
          </a:xfrm>
        </p:spPr>
        <p:txBody>
          <a:bodyPr>
            <a:normAutofit/>
          </a:bodyPr>
          <a:lstStyle/>
          <a:p>
            <a:pPr algn="just">
              <a:buNone/>
            </a:pPr>
            <a:r>
              <a:rPr lang="es-MX" sz="2400" dirty="0" smtClean="0">
                <a:latin typeface="Andalus" pitchFamily="18" charset="-78"/>
                <a:cs typeface="Andalus" pitchFamily="18" charset="-78"/>
              </a:rPr>
              <a:t>Se </a:t>
            </a:r>
            <a:r>
              <a:rPr lang="es-MX" sz="2400" dirty="0">
                <a:latin typeface="Andalus" pitchFamily="18" charset="-78"/>
                <a:cs typeface="Andalus" pitchFamily="18" charset="-78"/>
              </a:rPr>
              <a:t>refiere a un episodio fatal de la vida, en que el personaje principal, un ser noble y heroico, se enfrenta a un destino adverso que termina por vencerlo. Así, el tipo de emociones que surgen en una tragedia son el temor y la compasión. Ejemplos de tragedia son Antígona, de Sófocles y Macbeth, de Shakespeare</a:t>
            </a:r>
          </a:p>
        </p:txBody>
      </p:sp>
      <p:pic>
        <p:nvPicPr>
          <p:cNvPr id="4" name="Picture 2"/>
          <p:cNvPicPr>
            <a:picLocks noChangeAspect="1" noChangeArrowheads="1"/>
          </p:cNvPicPr>
          <p:nvPr/>
        </p:nvPicPr>
        <p:blipFill>
          <a:blip r:embed="rId2" cstate="print"/>
          <a:srcRect/>
          <a:stretch>
            <a:fillRect/>
          </a:stretch>
        </p:blipFill>
        <p:spPr bwMode="auto">
          <a:xfrm>
            <a:off x="2714612" y="3462358"/>
            <a:ext cx="3162300" cy="2895600"/>
          </a:xfrm>
          <a:prstGeom prst="rect">
            <a:avLst/>
          </a:prstGeom>
          <a:noFill/>
          <a:ln w="9525">
            <a:noFill/>
            <a:miter lim="800000"/>
            <a:headEnd/>
            <a:tailEnd/>
          </a:ln>
          <a:effectLst/>
        </p:spPr>
      </p:pic>
    </p:spTree>
    <p:extLst>
      <p:ext uri="{BB962C8B-B14F-4D97-AF65-F5344CB8AC3E}">
        <p14:creationId xmlns:p14="http://schemas.microsoft.com/office/powerpoint/2010/main" xmlns="" val="17520245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7620000" cy="706090"/>
          </a:xfrm>
        </p:spPr>
        <p:txBody>
          <a:bodyPr/>
          <a:lstStyle/>
          <a:p>
            <a:pPr algn="r"/>
            <a:r>
              <a:rPr lang="es-MX" sz="3600" b="1" dirty="0" smtClean="0">
                <a:latin typeface="Andalus" pitchFamily="18" charset="-78"/>
                <a:cs typeface="Andalus" pitchFamily="18" charset="-78"/>
              </a:rPr>
              <a:t>COMEDIA</a:t>
            </a:r>
            <a:endParaRPr lang="es-MX" sz="3600" b="1" dirty="0">
              <a:latin typeface="Andalus" pitchFamily="18" charset="-78"/>
              <a:cs typeface="Andalus" pitchFamily="18" charset="-78"/>
            </a:endParaRPr>
          </a:p>
        </p:txBody>
      </p:sp>
      <p:sp>
        <p:nvSpPr>
          <p:cNvPr id="3" name="2 Marcador de contenido"/>
          <p:cNvSpPr>
            <a:spLocks noGrp="1"/>
          </p:cNvSpPr>
          <p:nvPr>
            <p:ph idx="1"/>
          </p:nvPr>
        </p:nvSpPr>
        <p:spPr>
          <a:xfrm>
            <a:off x="323528" y="673224"/>
            <a:ext cx="7620000" cy="5564088"/>
          </a:xfrm>
        </p:spPr>
        <p:txBody>
          <a:bodyPr/>
          <a:lstStyle/>
          <a:p>
            <a:pPr marL="114300" indent="0" algn="just">
              <a:buNone/>
            </a:pPr>
            <a:r>
              <a:rPr lang="es-MX" sz="2400" dirty="0" smtClean="0">
                <a:latin typeface="Andalus" pitchFamily="18" charset="-78"/>
                <a:cs typeface="Andalus" pitchFamily="18" charset="-78"/>
              </a:rPr>
              <a:t>Expone </a:t>
            </a:r>
            <a:r>
              <a:rPr lang="es-MX" sz="2400" dirty="0">
                <a:latin typeface="Andalus" pitchFamily="18" charset="-78"/>
                <a:cs typeface="Andalus" pitchFamily="18" charset="-78"/>
              </a:rPr>
              <a:t>los aspectos cómicos y optimistas de la vida. Muestra de forma agradable los defectos de las personas a través de la presentación de aparentes conflictos que concluyen en un final feliz. Si bien tiene como uno de sus objetivos promover la risa en el espectador, ésta debe a su vez inducir a la reflexión del tema planteado en la obra. Ejemplos de comedia son </a:t>
            </a:r>
            <a:r>
              <a:rPr lang="es-MX" sz="2400" dirty="0" smtClean="0">
                <a:latin typeface="Andalus" pitchFamily="18" charset="-78"/>
                <a:cs typeface="Andalus" pitchFamily="18" charset="-78"/>
              </a:rPr>
              <a:t>“El </a:t>
            </a:r>
            <a:r>
              <a:rPr lang="es-MX" sz="2400" dirty="0">
                <a:latin typeface="Andalus" pitchFamily="18" charset="-78"/>
                <a:cs typeface="Andalus" pitchFamily="18" charset="-78"/>
              </a:rPr>
              <a:t>enfermo </a:t>
            </a:r>
            <a:r>
              <a:rPr lang="es-MX" sz="2400" dirty="0" smtClean="0">
                <a:latin typeface="Andalus" pitchFamily="18" charset="-78"/>
                <a:cs typeface="Andalus" pitchFamily="18" charset="-78"/>
              </a:rPr>
              <a:t>imaginario”, </a:t>
            </a:r>
            <a:r>
              <a:rPr lang="es-MX" sz="2400" dirty="0">
                <a:latin typeface="Andalus" pitchFamily="18" charset="-78"/>
                <a:cs typeface="Andalus" pitchFamily="18" charset="-78"/>
              </a:rPr>
              <a:t>de </a:t>
            </a:r>
            <a:r>
              <a:rPr lang="es-MX" sz="2400" dirty="0" err="1">
                <a:latin typeface="Andalus" pitchFamily="18" charset="-78"/>
                <a:cs typeface="Andalus" pitchFamily="18" charset="-78"/>
              </a:rPr>
              <a:t>Molière</a:t>
            </a:r>
            <a:r>
              <a:rPr lang="es-MX" sz="2400" dirty="0">
                <a:latin typeface="Andalus" pitchFamily="18" charset="-78"/>
                <a:cs typeface="Andalus" pitchFamily="18" charset="-78"/>
              </a:rPr>
              <a:t> y </a:t>
            </a:r>
            <a:r>
              <a:rPr lang="es-MX" sz="2400" dirty="0" smtClean="0">
                <a:latin typeface="Andalus" pitchFamily="18" charset="-78"/>
                <a:cs typeface="Andalus" pitchFamily="18" charset="-78"/>
              </a:rPr>
              <a:t>“El </a:t>
            </a:r>
            <a:r>
              <a:rPr lang="es-MX" sz="2400" dirty="0">
                <a:latin typeface="Andalus" pitchFamily="18" charset="-78"/>
                <a:cs typeface="Andalus" pitchFamily="18" charset="-78"/>
              </a:rPr>
              <a:t>burlador de </a:t>
            </a:r>
            <a:r>
              <a:rPr lang="es-MX" sz="2400" dirty="0" smtClean="0">
                <a:latin typeface="Andalus" pitchFamily="18" charset="-78"/>
                <a:cs typeface="Andalus" pitchFamily="18" charset="-78"/>
              </a:rPr>
              <a:t>Sevilla” </a:t>
            </a:r>
            <a:r>
              <a:rPr lang="es-MX" sz="2400" dirty="0">
                <a:latin typeface="Andalus" pitchFamily="18" charset="-78"/>
                <a:cs typeface="Andalus" pitchFamily="18" charset="-78"/>
              </a:rPr>
              <a:t>y </a:t>
            </a:r>
            <a:r>
              <a:rPr lang="es-MX" sz="2400" dirty="0" smtClean="0">
                <a:latin typeface="Andalus" pitchFamily="18" charset="-78"/>
                <a:cs typeface="Andalus" pitchFamily="18" charset="-78"/>
              </a:rPr>
              <a:t>“El </a:t>
            </a:r>
            <a:r>
              <a:rPr lang="es-MX" sz="2400" dirty="0">
                <a:latin typeface="Andalus" pitchFamily="18" charset="-78"/>
                <a:cs typeface="Andalus" pitchFamily="18" charset="-78"/>
              </a:rPr>
              <a:t>convidado de </a:t>
            </a:r>
            <a:r>
              <a:rPr lang="es-MX" sz="2400" dirty="0" smtClean="0">
                <a:latin typeface="Andalus" pitchFamily="18" charset="-78"/>
                <a:cs typeface="Andalus" pitchFamily="18" charset="-78"/>
              </a:rPr>
              <a:t>piedra”, </a:t>
            </a:r>
            <a:r>
              <a:rPr lang="es-MX" sz="2400" dirty="0">
                <a:latin typeface="Andalus" pitchFamily="18" charset="-78"/>
                <a:cs typeface="Andalus" pitchFamily="18" charset="-78"/>
              </a:rPr>
              <a:t>de Tirso de Molina.</a:t>
            </a:r>
          </a:p>
          <a:p>
            <a:endParaRPr lang="es-MX" dirty="0"/>
          </a:p>
        </p:txBody>
      </p:sp>
      <p:pic>
        <p:nvPicPr>
          <p:cNvPr id="4" name="Picture 2"/>
          <p:cNvPicPr>
            <a:picLocks noChangeAspect="1" noChangeArrowheads="1"/>
          </p:cNvPicPr>
          <p:nvPr/>
        </p:nvPicPr>
        <p:blipFill>
          <a:blip r:embed="rId2" cstate="print"/>
          <a:srcRect/>
          <a:stretch>
            <a:fillRect/>
          </a:stretch>
        </p:blipFill>
        <p:spPr bwMode="auto">
          <a:xfrm>
            <a:off x="5004048" y="3861048"/>
            <a:ext cx="2098799" cy="2751799"/>
          </a:xfrm>
          <a:prstGeom prst="rect">
            <a:avLst/>
          </a:prstGeom>
          <a:noFill/>
          <a:ln w="9525">
            <a:noFill/>
            <a:miter lim="800000"/>
            <a:headEnd/>
            <a:tailEnd/>
          </a:ln>
          <a:effectLst/>
        </p:spPr>
      </p:pic>
    </p:spTree>
    <p:extLst>
      <p:ext uri="{BB962C8B-B14F-4D97-AF65-F5344CB8AC3E}">
        <p14:creationId xmlns:p14="http://schemas.microsoft.com/office/powerpoint/2010/main" xmlns="" val="2202827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6632"/>
            <a:ext cx="7620000" cy="706090"/>
          </a:xfrm>
        </p:spPr>
        <p:txBody>
          <a:bodyPr/>
          <a:lstStyle/>
          <a:p>
            <a:pPr algn="r"/>
            <a:r>
              <a:rPr lang="es-MX" sz="3600" b="1" dirty="0" smtClean="0">
                <a:latin typeface="Andalus" pitchFamily="18" charset="-78"/>
                <a:cs typeface="Andalus" pitchFamily="18" charset="-78"/>
              </a:rPr>
              <a:t>DRAMA</a:t>
            </a:r>
            <a:endParaRPr lang="es-MX" sz="3600" b="1" dirty="0">
              <a:latin typeface="Andalus" pitchFamily="18" charset="-78"/>
              <a:cs typeface="Andalus" pitchFamily="18" charset="-78"/>
            </a:endParaRPr>
          </a:p>
        </p:txBody>
      </p:sp>
      <p:sp>
        <p:nvSpPr>
          <p:cNvPr id="3" name="2 Marcador de contenido"/>
          <p:cNvSpPr>
            <a:spLocks noGrp="1"/>
          </p:cNvSpPr>
          <p:nvPr>
            <p:ph idx="1"/>
          </p:nvPr>
        </p:nvSpPr>
        <p:spPr>
          <a:xfrm>
            <a:off x="457200" y="764704"/>
            <a:ext cx="7620000" cy="5636096"/>
          </a:xfrm>
        </p:spPr>
        <p:txBody>
          <a:bodyPr>
            <a:normAutofit/>
          </a:bodyPr>
          <a:lstStyle/>
          <a:p>
            <a:pPr algn="just">
              <a:buNone/>
            </a:pPr>
            <a:r>
              <a:rPr lang="es-MX" sz="2400" dirty="0">
                <a:latin typeface="Andalus" pitchFamily="18" charset="-78"/>
                <a:cs typeface="Andalus" pitchFamily="18" charset="-78"/>
              </a:rPr>
              <a:t>El </a:t>
            </a:r>
            <a:r>
              <a:rPr lang="es-MX" sz="2400" b="1" dirty="0" smtClean="0">
                <a:latin typeface="Andalus" pitchFamily="18" charset="-78"/>
                <a:cs typeface="Andalus" pitchFamily="18" charset="-78"/>
              </a:rPr>
              <a:t>drama</a:t>
            </a:r>
            <a:r>
              <a:rPr lang="es-MX" sz="2400" dirty="0" smtClean="0">
                <a:latin typeface="Andalus" pitchFamily="18" charset="-78"/>
                <a:cs typeface="Andalus" pitchFamily="18" charset="-78"/>
              </a:rPr>
              <a:t> </a:t>
            </a:r>
            <a:r>
              <a:rPr lang="es-MX" sz="2400" dirty="0">
                <a:latin typeface="Andalus" pitchFamily="18" charset="-78"/>
                <a:cs typeface="Andalus" pitchFamily="18" charset="-78"/>
              </a:rPr>
              <a:t>es la forma que constituye el perfecto equilibrio entre los dos tipos dramáticos anteriores, ya que procura representar la vida de las personas de la manera más realista posible, en obediencia a que en la existencia de cada hombre y mujer hay tanto momentos trágicos como cómicos. Ejemplos de drama son </a:t>
            </a:r>
            <a:r>
              <a:rPr lang="es-MX" sz="2400" dirty="0" smtClean="0">
                <a:latin typeface="Andalus" pitchFamily="18" charset="-78"/>
                <a:cs typeface="Andalus" pitchFamily="18" charset="-78"/>
              </a:rPr>
              <a:t>“Casa </a:t>
            </a:r>
            <a:r>
              <a:rPr lang="es-MX" sz="2400" dirty="0">
                <a:latin typeface="Andalus" pitchFamily="18" charset="-78"/>
                <a:cs typeface="Andalus" pitchFamily="18" charset="-78"/>
              </a:rPr>
              <a:t>de </a:t>
            </a:r>
            <a:r>
              <a:rPr lang="es-MX" sz="2400" dirty="0" smtClean="0">
                <a:latin typeface="Andalus" pitchFamily="18" charset="-78"/>
                <a:cs typeface="Andalus" pitchFamily="18" charset="-78"/>
              </a:rPr>
              <a:t>muñecas”, </a:t>
            </a:r>
            <a:r>
              <a:rPr lang="es-MX" sz="2400" dirty="0">
                <a:latin typeface="Andalus" pitchFamily="18" charset="-78"/>
                <a:cs typeface="Andalus" pitchFamily="18" charset="-78"/>
              </a:rPr>
              <a:t>de </a:t>
            </a:r>
            <a:r>
              <a:rPr lang="es-MX" sz="2400" dirty="0" err="1">
                <a:latin typeface="Andalus" pitchFamily="18" charset="-78"/>
                <a:cs typeface="Andalus" pitchFamily="18" charset="-78"/>
              </a:rPr>
              <a:t>Henrik</a:t>
            </a:r>
            <a:r>
              <a:rPr lang="es-MX" sz="2400" dirty="0">
                <a:latin typeface="Andalus" pitchFamily="18" charset="-78"/>
                <a:cs typeface="Andalus" pitchFamily="18" charset="-78"/>
              </a:rPr>
              <a:t> </a:t>
            </a:r>
            <a:r>
              <a:rPr lang="es-MX" sz="2400" dirty="0" err="1">
                <a:latin typeface="Andalus" pitchFamily="18" charset="-78"/>
                <a:cs typeface="Andalus" pitchFamily="18" charset="-78"/>
              </a:rPr>
              <a:t>Ibsen</a:t>
            </a:r>
            <a:r>
              <a:rPr lang="es-MX" sz="2400" dirty="0">
                <a:latin typeface="Andalus" pitchFamily="18" charset="-78"/>
                <a:cs typeface="Andalus" pitchFamily="18" charset="-78"/>
              </a:rPr>
              <a:t> y </a:t>
            </a:r>
            <a:r>
              <a:rPr lang="es-MX" sz="2400" dirty="0" smtClean="0">
                <a:latin typeface="Andalus" pitchFamily="18" charset="-78"/>
                <a:cs typeface="Andalus" pitchFamily="18" charset="-78"/>
              </a:rPr>
              <a:t>“La </a:t>
            </a:r>
            <a:r>
              <a:rPr lang="es-MX" sz="2400" dirty="0">
                <a:latin typeface="Andalus" pitchFamily="18" charset="-78"/>
                <a:cs typeface="Andalus" pitchFamily="18" charset="-78"/>
              </a:rPr>
              <a:t>niña en la </a:t>
            </a:r>
            <a:r>
              <a:rPr lang="es-MX" sz="2400" dirty="0" smtClean="0">
                <a:latin typeface="Andalus" pitchFamily="18" charset="-78"/>
                <a:cs typeface="Andalus" pitchFamily="18" charset="-78"/>
              </a:rPr>
              <a:t>palomera”, </a:t>
            </a:r>
            <a:r>
              <a:rPr lang="es-MX" sz="2400" dirty="0">
                <a:latin typeface="Andalus" pitchFamily="18" charset="-78"/>
                <a:cs typeface="Andalus" pitchFamily="18" charset="-78"/>
              </a:rPr>
              <a:t>de Fernando Cuadra.</a:t>
            </a:r>
          </a:p>
          <a:p>
            <a:pPr algn="just"/>
            <a:endParaRPr lang="es-MX" sz="2400" dirty="0">
              <a:latin typeface="Andalus" pitchFamily="18" charset="-78"/>
              <a:cs typeface="Andalus" pitchFamily="18" charset="-78"/>
            </a:endParaRPr>
          </a:p>
        </p:txBody>
      </p:sp>
      <p:pic>
        <p:nvPicPr>
          <p:cNvPr id="4" name="Picture 2"/>
          <p:cNvPicPr>
            <a:picLocks noChangeAspect="1" noChangeArrowheads="1"/>
          </p:cNvPicPr>
          <p:nvPr/>
        </p:nvPicPr>
        <p:blipFill>
          <a:blip r:embed="rId2" cstate="print"/>
          <a:srcRect/>
          <a:stretch>
            <a:fillRect/>
          </a:stretch>
        </p:blipFill>
        <p:spPr bwMode="auto">
          <a:xfrm>
            <a:off x="2294607" y="3884693"/>
            <a:ext cx="4653657" cy="2712660"/>
          </a:xfrm>
          <a:prstGeom prst="rect">
            <a:avLst/>
          </a:prstGeom>
          <a:noFill/>
          <a:ln w="9525">
            <a:noFill/>
            <a:miter lim="800000"/>
            <a:headEnd/>
            <a:tailEnd/>
          </a:ln>
          <a:effectLst/>
        </p:spPr>
      </p:pic>
    </p:spTree>
    <p:extLst>
      <p:ext uri="{BB962C8B-B14F-4D97-AF65-F5344CB8AC3E}">
        <p14:creationId xmlns:p14="http://schemas.microsoft.com/office/powerpoint/2010/main" xmlns="" val="11506269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yacencia">
  <a:themeElements>
    <a:clrScheme name="Adyace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yace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515</TotalTime>
  <Words>1668</Words>
  <Application>Microsoft Office PowerPoint</Application>
  <PresentationFormat>Presentación en pantalla (4:3)</PresentationFormat>
  <Paragraphs>119</Paragraphs>
  <Slides>30</Slides>
  <Notes>1</Notes>
  <HiddenSlides>0</HiddenSlides>
  <MMClips>0</MMClips>
  <ScaleCrop>false</ScaleCrop>
  <HeadingPairs>
    <vt:vector size="4" baseType="variant">
      <vt:variant>
        <vt:lpstr>Tema</vt:lpstr>
      </vt:variant>
      <vt:variant>
        <vt:i4>1</vt:i4>
      </vt:variant>
      <vt:variant>
        <vt:lpstr>Títulos de diapositiva</vt:lpstr>
      </vt:variant>
      <vt:variant>
        <vt:i4>30</vt:i4>
      </vt:variant>
    </vt:vector>
  </HeadingPairs>
  <TitlesOfParts>
    <vt:vector size="31" baseType="lpstr">
      <vt:lpstr>Adyacencia</vt:lpstr>
      <vt:lpstr>Diapositiva 1</vt:lpstr>
      <vt:lpstr>Concepto de género literario</vt:lpstr>
      <vt:lpstr>Diapositiva 3</vt:lpstr>
      <vt:lpstr>Diapositiva 4</vt:lpstr>
      <vt:lpstr>ÉPICA</vt:lpstr>
      <vt:lpstr>Novela</vt:lpstr>
      <vt:lpstr>Diapositiva 7</vt:lpstr>
      <vt:lpstr>Diapositiva 8</vt:lpstr>
      <vt:lpstr>Cuento</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Poema visual</vt:lpstr>
      <vt:lpstr>Diapositiva 25</vt:lpstr>
      <vt:lpstr>Diapositiva 26</vt:lpstr>
      <vt:lpstr>Diapositiva 27</vt:lpstr>
      <vt:lpstr>TRAGEDIA</vt:lpstr>
      <vt:lpstr>COMEDIA</vt:lpstr>
      <vt:lpstr>DRAMA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LITERATURA II BLOQUE 1 RECONOCES EL GENERO LIRICO</dc:title>
  <dc:creator>Juan A Barragan</dc:creator>
  <cp:lastModifiedBy>usuario</cp:lastModifiedBy>
  <cp:revision>40</cp:revision>
  <dcterms:created xsi:type="dcterms:W3CDTF">2015-01-16T00:48:53Z</dcterms:created>
  <dcterms:modified xsi:type="dcterms:W3CDTF">2015-06-26T18:24:42Z</dcterms:modified>
</cp:coreProperties>
</file>