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38" d="100"/>
          <a:sy n="38" d="100"/>
        </p:scale>
        <p:origin x="48" y="6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wmf"/><Relationship Id="rId1" Type="http://schemas.openxmlformats.org/officeDocument/2006/relationships/image" Target="../media/image13.jpeg"/><Relationship Id="rId6" Type="http://schemas.openxmlformats.org/officeDocument/2006/relationships/image" Target="../media/image18.wmf"/><Relationship Id="rId5" Type="http://schemas.openxmlformats.org/officeDocument/2006/relationships/image" Target="../media/image17.jpeg"/><Relationship Id="rId4" Type="http://schemas.openxmlformats.org/officeDocument/2006/relationships/image" Target="../media/image1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jpeg"/><Relationship Id="rId1" Type="http://schemas.openxmlformats.org/officeDocument/2006/relationships/image" Target="../media/image2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wmf"/><Relationship Id="rId1" Type="http://schemas.openxmlformats.org/officeDocument/2006/relationships/image" Target="../media/image29.jpeg"/><Relationship Id="rId5" Type="http://schemas.openxmlformats.org/officeDocument/2006/relationships/image" Target="../media/image33.wmf"/><Relationship Id="rId4" Type="http://schemas.openxmlformats.org/officeDocument/2006/relationships/image" Target="../media/image32.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3.wmf"/><Relationship Id="rId1" Type="http://schemas.openxmlformats.org/officeDocument/2006/relationships/image" Target="../media/image31.jpeg"/><Relationship Id="rId6" Type="http://schemas.openxmlformats.org/officeDocument/2006/relationships/image" Target="../media/image35.wmf"/><Relationship Id="rId5" Type="http://schemas.openxmlformats.org/officeDocument/2006/relationships/image" Target="../media/image15.jpeg"/><Relationship Id="rId4" Type="http://schemas.openxmlformats.org/officeDocument/2006/relationships/image" Target="../media/image34.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image" Target="../media/image36.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40.wmf"/><Relationship Id="rId1" Type="http://schemas.openxmlformats.org/officeDocument/2006/relationships/image" Target="../media/image39.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image" Target="../media/image43.wmf"/></Relationships>
</file>

<file path=ppt/drawings/_rels/vmlDrawing9.vml.rels><?xml version="1.0" encoding="UTF-8" standalone="yes"?>
<Relationships xmlns="http://schemas.openxmlformats.org/package/2006/relationships"><Relationship Id="rId8" Type="http://schemas.openxmlformats.org/officeDocument/2006/relationships/image" Target="../media/image52.wmf"/><Relationship Id="rId3" Type="http://schemas.openxmlformats.org/officeDocument/2006/relationships/image" Target="../media/image49.wmf"/><Relationship Id="rId7" Type="http://schemas.openxmlformats.org/officeDocument/2006/relationships/image" Target="../media/image29.jpeg"/><Relationship Id="rId2" Type="http://schemas.openxmlformats.org/officeDocument/2006/relationships/image" Target="../media/image48.wmf"/><Relationship Id="rId1" Type="http://schemas.openxmlformats.org/officeDocument/2006/relationships/image" Target="../media/image47.wmf"/><Relationship Id="rId6" Type="http://schemas.openxmlformats.org/officeDocument/2006/relationships/image" Target="../media/image51.wmf"/><Relationship Id="rId5" Type="http://schemas.openxmlformats.org/officeDocument/2006/relationships/image" Target="../media/image15.jpeg"/><Relationship Id="rId4" Type="http://schemas.openxmlformats.org/officeDocument/2006/relationships/image" Target="../media/image50.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image" Target="../media/image54.wmf"/><Relationship Id="rId1" Type="http://schemas.openxmlformats.org/officeDocument/2006/relationships/image" Target="../media/image53.wmf"/><Relationship Id="rId5" Type="http://schemas.openxmlformats.org/officeDocument/2006/relationships/image" Target="../media/image57.wmf"/><Relationship Id="rId4" Type="http://schemas.openxmlformats.org/officeDocument/2006/relationships/image" Target="../media/image56.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image" Target="../media/image60.wmf"/><Relationship Id="rId1" Type="http://schemas.openxmlformats.org/officeDocument/2006/relationships/image" Target="../media/image59.wmf"/><Relationship Id="rId5" Type="http://schemas.openxmlformats.org/officeDocument/2006/relationships/image" Target="../media/image62.wmf"/><Relationship Id="rId4" Type="http://schemas.openxmlformats.org/officeDocument/2006/relationships/image" Target="../media/image4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103A40-72ED-4597-A72E-408AE0F44A19}" type="datetimeFigureOut">
              <a:rPr lang="es-MX" smtClean="0"/>
              <a:t>11/03/2015</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233F55-B3FD-446E-87AC-1D20331F6854}" type="slidenum">
              <a:rPr lang="es-MX" smtClean="0"/>
              <a:t>‹Nº›</a:t>
            </a:fld>
            <a:endParaRPr lang="es-MX"/>
          </a:p>
        </p:txBody>
      </p:sp>
    </p:spTree>
    <p:extLst>
      <p:ext uri="{BB962C8B-B14F-4D97-AF65-F5344CB8AC3E}">
        <p14:creationId xmlns:p14="http://schemas.microsoft.com/office/powerpoint/2010/main" val="2764634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p:txBody>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fld id="{BD1F3548-558B-4753-9BD6-FE601BFF6997}" type="slidenum">
              <a:rPr lang="en-US" sz="1200"/>
              <a:pPr/>
              <a:t>1</a:t>
            </a:fld>
            <a:endParaRPr lang="en-US" sz="120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MX" smtClean="0"/>
          </a:p>
        </p:txBody>
      </p:sp>
    </p:spTree>
    <p:extLst>
      <p:ext uri="{BB962C8B-B14F-4D97-AF65-F5344CB8AC3E}">
        <p14:creationId xmlns:p14="http://schemas.microsoft.com/office/powerpoint/2010/main" val="29699047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p:txBody>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fld id="{328E658C-9023-4514-9F14-B9FE6004B34A}" type="slidenum">
              <a:rPr lang="es-ES" sz="1200"/>
              <a:pPr/>
              <a:t>10</a:t>
            </a:fld>
            <a:endParaRPr lang="es-ES" sz="1200"/>
          </a:p>
        </p:txBody>
      </p:sp>
      <p:sp>
        <p:nvSpPr>
          <p:cNvPr id="48131" name="Rectangle 2"/>
          <p:cNvSpPr>
            <a:spLocks noGrp="1" noRot="1" noChangeAspect="1" noChangeArrowheads="1" noTextEdit="1"/>
          </p:cNvSpPr>
          <p:nvPr>
            <p:ph type="sldImg"/>
          </p:nvPr>
        </p:nvSpPr>
        <p:spPr>
          <a:xfrm>
            <a:off x="384175" y="687388"/>
            <a:ext cx="6091238" cy="3427412"/>
          </a:xfrm>
          <a:ln/>
        </p:spPr>
      </p:sp>
      <p:sp>
        <p:nvSpPr>
          <p:cNvPr id="48132" name="Rectangle 3"/>
          <p:cNvSpPr>
            <a:spLocks noGrp="1" noChangeArrowheads="1"/>
          </p:cNvSpPr>
          <p:nvPr>
            <p:ph type="body" idx="1"/>
          </p:nvPr>
        </p:nvSpPr>
        <p:spPr>
          <a:xfrm>
            <a:off x="914400" y="4344988"/>
            <a:ext cx="5029200" cy="41132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Tree>
    <p:extLst>
      <p:ext uri="{BB962C8B-B14F-4D97-AF65-F5344CB8AC3E}">
        <p14:creationId xmlns:p14="http://schemas.microsoft.com/office/powerpoint/2010/main" val="1794142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4023652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3238966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717963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FEC54CFC-F7EB-40B7-BC7C-4E0462992CBF}" type="datetimeFigureOut">
              <a:rPr lang="es-MX" smtClean="0"/>
              <a:t>11/03/2015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411998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FEC54CFC-F7EB-40B7-BC7C-4E0462992CBF}" type="datetimeFigureOut">
              <a:rPr lang="es-MX" smtClean="0"/>
              <a:t>11/03/2015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1720224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7" name="Date Placeholder 2"/>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3"/>
          <p:cNvSpPr>
            <a:spLocks noGrp="1"/>
          </p:cNvSpPr>
          <p:nvPr>
            <p:ph type="ftr" sz="quarter" idx="11"/>
          </p:nvPr>
        </p:nvSpPr>
        <p:spPr/>
        <p:txBody>
          <a:bodyPr/>
          <a:lstStyle/>
          <a:p>
            <a:endParaRPr lang="es-MX"/>
          </a:p>
        </p:txBody>
      </p:sp>
      <p:sp>
        <p:nvSpPr>
          <p:cNvPr id="6" name="Slide Number Placeholder 4"/>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1021395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2"/>
          <p:cNvSpPr>
            <a:spLocks noGrp="1"/>
          </p:cNvSpPr>
          <p:nvPr>
            <p:ph type="ftr" sz="quarter" idx="11"/>
          </p:nvPr>
        </p:nvSpPr>
        <p:spPr/>
        <p:txBody>
          <a:bodyPr/>
          <a:lstStyle/>
          <a:p>
            <a:endParaRPr lang="es-MX"/>
          </a:p>
        </p:txBody>
      </p:sp>
      <p:sp>
        <p:nvSpPr>
          <p:cNvPr id="6" name="Slide Number Placeholder 3"/>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3182044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7" name="Date Placeholder 4"/>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5"/>
          <p:cNvSpPr>
            <a:spLocks noGrp="1"/>
          </p:cNvSpPr>
          <p:nvPr>
            <p:ph type="ftr" sz="quarter" idx="11"/>
          </p:nvPr>
        </p:nvSpPr>
        <p:spPr/>
        <p:txBody>
          <a:bodyPr/>
          <a:lstStyle/>
          <a:p>
            <a:endParaRPr lang="es-MX"/>
          </a:p>
        </p:txBody>
      </p:sp>
      <p:sp>
        <p:nvSpPr>
          <p:cNvPr id="6" name="Slide Number Placeholder 6"/>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244238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FEC54CFC-F7EB-40B7-BC7C-4E0462992CBF}" type="datetimeFigureOut">
              <a:rPr lang="es-MX" smtClean="0"/>
              <a:t>11/03/2015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4260468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FEC54CFC-F7EB-40B7-BC7C-4E0462992CBF}" type="datetimeFigureOut">
              <a:rPr lang="es-MX" smtClean="0"/>
              <a:t>11/03/2015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489322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smtClean="0"/>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29278672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smtClean="0"/>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smtClean="0"/>
              <a:t>Haga clic para modificar el estilo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872771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30403009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29520419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2454588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32009333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FEC54CFC-F7EB-40B7-BC7C-4E0462992CBF}"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E3A01AB-B8E8-4B51-AEB3-B46E7999B1D9}" type="slidenum">
              <a:rPr lang="es-MX" smtClean="0"/>
              <a:t>‹Nº›</a:t>
            </a:fld>
            <a:endParaRPr lang="es-MX"/>
          </a:p>
        </p:txBody>
      </p:sp>
    </p:spTree>
    <p:extLst>
      <p:ext uri="{BB962C8B-B14F-4D97-AF65-F5344CB8AC3E}">
        <p14:creationId xmlns:p14="http://schemas.microsoft.com/office/powerpoint/2010/main" val="1400615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TwoObj">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826684" y="301625"/>
            <a:ext cx="9751483" cy="1143000"/>
          </a:xfrm>
        </p:spPr>
        <p:txBody>
          <a:bodyPr/>
          <a:lstStyle/>
          <a:p>
            <a:r>
              <a:rPr lang="es-ES" smtClean="0"/>
              <a:t>Haga clic para modificar el estilo de título del patrón</a:t>
            </a:r>
            <a:endParaRPr lang="es-MX"/>
          </a:p>
        </p:txBody>
      </p:sp>
      <p:sp>
        <p:nvSpPr>
          <p:cNvPr id="3" name="2 Marcador de texto"/>
          <p:cNvSpPr>
            <a:spLocks noGrp="1"/>
          </p:cNvSpPr>
          <p:nvPr>
            <p:ph type="body" sz="half" idx="1"/>
          </p:nvPr>
        </p:nvSpPr>
        <p:spPr>
          <a:xfrm>
            <a:off x="1826684" y="1827213"/>
            <a:ext cx="4773083"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quarter" idx="2"/>
          </p:nvPr>
        </p:nvSpPr>
        <p:spPr>
          <a:xfrm>
            <a:off x="6802967" y="1827213"/>
            <a:ext cx="4775200" cy="1981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contenido"/>
          <p:cNvSpPr>
            <a:spLocks noGrp="1"/>
          </p:cNvSpPr>
          <p:nvPr>
            <p:ph sz="quarter" idx="3"/>
          </p:nvPr>
        </p:nvSpPr>
        <p:spPr>
          <a:xfrm>
            <a:off x="6802967" y="3960813"/>
            <a:ext cx="4775200" cy="1981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fecha"/>
          <p:cNvSpPr>
            <a:spLocks noGrp="1"/>
          </p:cNvSpPr>
          <p:nvPr>
            <p:ph type="dt" sz="half" idx="10"/>
          </p:nvPr>
        </p:nvSpPr>
        <p:spPr>
          <a:xfrm>
            <a:off x="609600" y="6248400"/>
            <a:ext cx="2844800" cy="457200"/>
          </a:xfrm>
          <a:prstGeom prst="rect">
            <a:avLst/>
          </a:prstGeom>
        </p:spPr>
        <p:txBody>
          <a:bodyPr/>
          <a:lstStyle>
            <a:lvl1pPr algn="ctr">
              <a:spcBef>
                <a:spcPct val="20000"/>
              </a:spcBef>
              <a:defRPr>
                <a:cs typeface="+mn-cs"/>
              </a:defRPr>
            </a:lvl1pPr>
          </a:lstStyle>
          <a:p>
            <a:pPr>
              <a:defRPr/>
            </a:pPr>
            <a:endParaRPr lang="es-ES"/>
          </a:p>
        </p:txBody>
      </p:sp>
      <p:sp>
        <p:nvSpPr>
          <p:cNvPr id="7" name="6 Marcador de pie de página"/>
          <p:cNvSpPr>
            <a:spLocks noGrp="1"/>
          </p:cNvSpPr>
          <p:nvPr>
            <p:ph type="ftr" sz="quarter" idx="11"/>
          </p:nvPr>
        </p:nvSpPr>
        <p:spPr>
          <a:xfrm>
            <a:off x="4165600" y="6248400"/>
            <a:ext cx="3860800" cy="457200"/>
          </a:xfrm>
          <a:prstGeom prst="rect">
            <a:avLst/>
          </a:prstGeom>
        </p:spPr>
        <p:txBody>
          <a:bodyPr/>
          <a:lstStyle>
            <a:lvl1pPr algn="ctr">
              <a:spcBef>
                <a:spcPct val="20000"/>
              </a:spcBef>
              <a:defRPr>
                <a:cs typeface="+mn-cs"/>
              </a:defRPr>
            </a:lvl1pPr>
          </a:lstStyle>
          <a:p>
            <a:pPr>
              <a:defRPr/>
            </a:pPr>
            <a:endParaRPr lang="es-ES"/>
          </a:p>
        </p:txBody>
      </p:sp>
      <p:sp>
        <p:nvSpPr>
          <p:cNvPr id="8" name="7 Marcador de número de diapositiva"/>
          <p:cNvSpPr>
            <a:spLocks noGrp="1"/>
          </p:cNvSpPr>
          <p:nvPr>
            <p:ph type="sldNum" sz="quarter" idx="12"/>
          </p:nvPr>
        </p:nvSpPr>
        <p:spPr>
          <a:xfrm>
            <a:off x="8737600" y="6248400"/>
            <a:ext cx="2844800" cy="457200"/>
          </a:xfrm>
          <a:prstGeom prst="rect">
            <a:avLst/>
          </a:prstGeom>
        </p:spPr>
        <p:txBody>
          <a:bodyPr vert="horz" wrap="square" lIns="91440" tIns="45720" rIns="91440" bIns="45720" numCol="1" anchor="t" anchorCtr="0" compatLnSpc="1">
            <a:prstTxWarp prst="textNoShape">
              <a:avLst/>
            </a:prstTxWarp>
          </a:bodyPr>
          <a:lstStyle>
            <a:lvl1pPr algn="ctr">
              <a:spcBef>
                <a:spcPct val="20000"/>
              </a:spcBef>
              <a:defRPr/>
            </a:lvl1pPr>
          </a:lstStyle>
          <a:p>
            <a:fld id="{9B58D385-470E-4F45-8B9E-594844F49322}" type="slidenum">
              <a:rPr lang="es-ES"/>
              <a:pPr/>
              <a:t>‹Nº›</a:t>
            </a:fld>
            <a:endParaRPr lang="es-ES"/>
          </a:p>
        </p:txBody>
      </p:sp>
    </p:spTree>
    <p:extLst>
      <p:ext uri="{BB962C8B-B14F-4D97-AF65-F5344CB8AC3E}">
        <p14:creationId xmlns:p14="http://schemas.microsoft.com/office/powerpoint/2010/main" val="784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EC54CFC-F7EB-40B7-BC7C-4E0462992CBF}" type="datetimeFigureOut">
              <a:rPr lang="es-MX" smtClean="0"/>
              <a:t>11/03/2015</a:t>
            </a:fld>
            <a:endParaRPr lang="es-MX"/>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MX"/>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E3A01AB-B8E8-4B51-AEB3-B46E7999B1D9}" type="slidenum">
              <a:rPr lang="es-MX" smtClean="0"/>
              <a:t>‹Nº›</a:t>
            </a:fld>
            <a:endParaRPr lang="es-MX"/>
          </a:p>
        </p:txBody>
      </p:sp>
    </p:spTree>
    <p:extLst>
      <p:ext uri="{BB962C8B-B14F-4D97-AF65-F5344CB8AC3E}">
        <p14:creationId xmlns:p14="http://schemas.microsoft.com/office/powerpoint/2010/main" val="3158087526"/>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6.wmf"/><Relationship Id="rId13" Type="http://schemas.openxmlformats.org/officeDocument/2006/relationships/oleObject" Target="../embeddings/oleObject4.bin"/><Relationship Id="rId3" Type="http://schemas.openxmlformats.org/officeDocument/2006/relationships/image" Target="../media/image21.jpeg"/><Relationship Id="rId7" Type="http://schemas.openxmlformats.org/officeDocument/2006/relationships/oleObject" Target="../embeddings/oleObject2.bin"/><Relationship Id="rId12" Type="http://schemas.openxmlformats.org/officeDocument/2006/relationships/image" Target="../media/image17.jpeg"/><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13.jpeg"/><Relationship Id="rId11" Type="http://schemas.openxmlformats.org/officeDocument/2006/relationships/image" Target="../media/image18.wmf"/><Relationship Id="rId5" Type="http://schemas.openxmlformats.org/officeDocument/2006/relationships/image" Target="../media/image14.wmf"/><Relationship Id="rId15" Type="http://schemas.openxmlformats.org/officeDocument/2006/relationships/image" Target="../media/image19.jpeg"/><Relationship Id="rId10" Type="http://schemas.openxmlformats.org/officeDocument/2006/relationships/oleObject" Target="../embeddings/oleObject3.bin"/><Relationship Id="rId4" Type="http://schemas.openxmlformats.org/officeDocument/2006/relationships/oleObject" Target="../embeddings/oleObject1.bin"/><Relationship Id="rId9" Type="http://schemas.openxmlformats.org/officeDocument/2006/relationships/image" Target="../media/image15.jpeg"/><Relationship Id="rId14" Type="http://schemas.openxmlformats.org/officeDocument/2006/relationships/image" Target="../media/image20.wmf"/></Relationships>
</file>

<file path=ppt/slides/_rels/slide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oleObject" Target="../embeddings/oleObject5.bin"/><Relationship Id="rId7" Type="http://schemas.openxmlformats.org/officeDocument/2006/relationships/image" Target="../media/image24.wmf"/><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oleObject" Target="../embeddings/oleObject6.bin"/><Relationship Id="rId5" Type="http://schemas.openxmlformats.org/officeDocument/2006/relationships/image" Target="../media/image25.jpeg"/><Relationship Id="rId4" Type="http://schemas.openxmlformats.org/officeDocument/2006/relationships/image" Target="../media/image22.wmf"/></Relationships>
</file>

<file path=ppt/slides/_rels/slide10.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notesSlide" Target="../notesSlides/notesSlide2.xml"/><Relationship Id="rId7" Type="http://schemas.openxmlformats.org/officeDocument/2006/relationships/image" Target="../media/image27.wmf"/><Relationship Id="rId2" Type="http://schemas.openxmlformats.org/officeDocument/2006/relationships/slideLayout" Target="../slideLayouts/slideLayout18.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image" Target="../media/image26.wmf"/><Relationship Id="rId4" Type="http://schemas.openxmlformats.org/officeDocument/2006/relationships/oleObject" Target="../embeddings/oleObject7.bin"/></Relationships>
</file>

<file path=ppt/slides/_rels/slide11.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oleObject" Target="../embeddings/oleObject9.bin"/><Relationship Id="rId7" Type="http://schemas.openxmlformats.org/officeDocument/2006/relationships/image" Target="../media/image32.wmf"/><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10.bin"/><Relationship Id="rId5" Type="http://schemas.openxmlformats.org/officeDocument/2006/relationships/image" Target="../media/image29.jpeg"/><Relationship Id="rId10" Type="http://schemas.openxmlformats.org/officeDocument/2006/relationships/image" Target="../media/image33.wmf"/><Relationship Id="rId4" Type="http://schemas.openxmlformats.org/officeDocument/2006/relationships/image" Target="../media/image30.wmf"/><Relationship Id="rId9" Type="http://schemas.openxmlformats.org/officeDocument/2006/relationships/oleObject" Target="../embeddings/oleObject11.bin"/></Relationships>
</file>

<file path=ppt/slides/_rels/slide1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oleObject" Target="../embeddings/oleObject12.bin"/><Relationship Id="rId7" Type="http://schemas.openxmlformats.org/officeDocument/2006/relationships/image" Target="../media/image34.w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13.bin"/><Relationship Id="rId11" Type="http://schemas.openxmlformats.org/officeDocument/2006/relationships/image" Target="../media/image15.jpeg"/><Relationship Id="rId5" Type="http://schemas.openxmlformats.org/officeDocument/2006/relationships/image" Target="../media/image31.jpeg"/><Relationship Id="rId10" Type="http://schemas.openxmlformats.org/officeDocument/2006/relationships/image" Target="../media/image35.wmf"/><Relationship Id="rId4" Type="http://schemas.openxmlformats.org/officeDocument/2006/relationships/image" Target="../media/image33.wmf"/><Relationship Id="rId9" Type="http://schemas.openxmlformats.org/officeDocument/2006/relationships/oleObject" Target="../embeddings/oleObject14.bin"/></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5.bin"/><Relationship Id="rId7" Type="http://schemas.openxmlformats.org/officeDocument/2006/relationships/image" Target="../media/image38.png"/><Relationship Id="rId2" Type="http://schemas.openxmlformats.org/officeDocument/2006/relationships/slideLayout" Target="../slideLayouts/slideLayout4.xml"/><Relationship Id="rId1" Type="http://schemas.openxmlformats.org/officeDocument/2006/relationships/vmlDrawing" Target="../drawings/vmlDrawing6.vml"/><Relationship Id="rId6" Type="http://schemas.openxmlformats.org/officeDocument/2006/relationships/image" Target="../media/image37.wmf"/><Relationship Id="rId5" Type="http://schemas.openxmlformats.org/officeDocument/2006/relationships/oleObject" Target="../embeddings/oleObject16.bin"/><Relationship Id="rId4" Type="http://schemas.openxmlformats.org/officeDocument/2006/relationships/image" Target="../media/image36.wmf"/></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oleObject" Target="../embeddings/oleObject17.bin"/><Relationship Id="rId7" Type="http://schemas.openxmlformats.org/officeDocument/2006/relationships/image" Target="../media/image40.wmf"/><Relationship Id="rId2" Type="http://schemas.openxmlformats.org/officeDocument/2006/relationships/slideLayout" Target="../slideLayouts/slideLayout4.xml"/><Relationship Id="rId1" Type="http://schemas.openxmlformats.org/officeDocument/2006/relationships/vmlDrawing" Target="../drawings/vmlDrawing7.vml"/><Relationship Id="rId6" Type="http://schemas.openxmlformats.org/officeDocument/2006/relationships/oleObject" Target="../embeddings/oleObject18.bin"/><Relationship Id="rId5" Type="http://schemas.openxmlformats.org/officeDocument/2006/relationships/image" Target="../media/image42.png"/><Relationship Id="rId4" Type="http://schemas.openxmlformats.org/officeDocument/2006/relationships/image" Target="../media/image39.wmf"/><Relationship Id="rId9" Type="http://schemas.openxmlformats.org/officeDocument/2006/relationships/image" Target="../media/image41.wmf"/></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4.wmf"/><Relationship Id="rId2" Type="http://schemas.openxmlformats.org/officeDocument/2006/relationships/slideLayout" Target="../slideLayouts/slideLayout4.xml"/><Relationship Id="rId1" Type="http://schemas.openxmlformats.org/officeDocument/2006/relationships/vmlDrawing" Target="../drawings/vmlDrawing8.vml"/><Relationship Id="rId6" Type="http://schemas.openxmlformats.org/officeDocument/2006/relationships/oleObject" Target="../embeddings/oleObject21.bin"/><Relationship Id="rId5" Type="http://schemas.openxmlformats.org/officeDocument/2006/relationships/image" Target="../media/image43.wmf"/><Relationship Id="rId4" Type="http://schemas.openxmlformats.org/officeDocument/2006/relationships/oleObject" Target="../embeddings/oleObject20.bin"/></Relationships>
</file>

<file path=ppt/slides/_rels/slide1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49.wmf"/><Relationship Id="rId13" Type="http://schemas.openxmlformats.org/officeDocument/2006/relationships/image" Target="../media/image15.jpeg"/><Relationship Id="rId3" Type="http://schemas.openxmlformats.org/officeDocument/2006/relationships/oleObject" Target="../embeddings/oleObject22.bin"/><Relationship Id="rId7" Type="http://schemas.openxmlformats.org/officeDocument/2006/relationships/oleObject" Target="../embeddings/oleObject24.bin"/><Relationship Id="rId12" Type="http://schemas.openxmlformats.org/officeDocument/2006/relationships/image" Target="../media/image51.wmf"/><Relationship Id="rId2" Type="http://schemas.openxmlformats.org/officeDocument/2006/relationships/slideLayout" Target="../slideLayouts/slideLayout4.xml"/><Relationship Id="rId16" Type="http://schemas.openxmlformats.org/officeDocument/2006/relationships/image" Target="../media/image29.jpeg"/><Relationship Id="rId1" Type="http://schemas.openxmlformats.org/officeDocument/2006/relationships/vmlDrawing" Target="../drawings/vmlDrawing9.vml"/><Relationship Id="rId6" Type="http://schemas.openxmlformats.org/officeDocument/2006/relationships/image" Target="../media/image48.wmf"/><Relationship Id="rId11" Type="http://schemas.openxmlformats.org/officeDocument/2006/relationships/oleObject" Target="../embeddings/oleObject26.bin"/><Relationship Id="rId5" Type="http://schemas.openxmlformats.org/officeDocument/2006/relationships/oleObject" Target="../embeddings/oleObject23.bin"/><Relationship Id="rId15" Type="http://schemas.openxmlformats.org/officeDocument/2006/relationships/image" Target="../media/image52.wmf"/><Relationship Id="rId10" Type="http://schemas.openxmlformats.org/officeDocument/2006/relationships/image" Target="../media/image50.wmf"/><Relationship Id="rId4" Type="http://schemas.openxmlformats.org/officeDocument/2006/relationships/image" Target="../media/image47.wmf"/><Relationship Id="rId9" Type="http://schemas.openxmlformats.org/officeDocument/2006/relationships/oleObject" Target="../embeddings/oleObject25.bin"/><Relationship Id="rId14" Type="http://schemas.openxmlformats.org/officeDocument/2006/relationships/oleObject" Target="../embeddings/oleObject27.bin"/></Relationships>
</file>

<file path=ppt/slides/_rels/slide19.xml.rels><?xml version="1.0" encoding="UTF-8" standalone="yes"?>
<Relationships xmlns="http://schemas.openxmlformats.org/package/2006/relationships"><Relationship Id="rId8" Type="http://schemas.openxmlformats.org/officeDocument/2006/relationships/image" Target="../media/image55.wmf"/><Relationship Id="rId13" Type="http://schemas.openxmlformats.org/officeDocument/2006/relationships/image" Target="../media/image58.jpeg"/><Relationship Id="rId3" Type="http://schemas.openxmlformats.org/officeDocument/2006/relationships/oleObject" Target="../embeddings/oleObject28.bin"/><Relationship Id="rId7" Type="http://schemas.openxmlformats.org/officeDocument/2006/relationships/oleObject" Target="../embeddings/oleObject30.bin"/><Relationship Id="rId12" Type="http://schemas.openxmlformats.org/officeDocument/2006/relationships/image" Target="../media/image57.wmf"/><Relationship Id="rId2" Type="http://schemas.openxmlformats.org/officeDocument/2006/relationships/slideLayout" Target="../slideLayouts/slideLayout4.xml"/><Relationship Id="rId1" Type="http://schemas.openxmlformats.org/officeDocument/2006/relationships/vmlDrawing" Target="../drawings/vmlDrawing10.vml"/><Relationship Id="rId6" Type="http://schemas.openxmlformats.org/officeDocument/2006/relationships/image" Target="../media/image54.wmf"/><Relationship Id="rId11" Type="http://schemas.openxmlformats.org/officeDocument/2006/relationships/oleObject" Target="../embeddings/oleObject32.bin"/><Relationship Id="rId5" Type="http://schemas.openxmlformats.org/officeDocument/2006/relationships/oleObject" Target="../embeddings/oleObject29.bin"/><Relationship Id="rId10" Type="http://schemas.openxmlformats.org/officeDocument/2006/relationships/image" Target="../media/image56.wmf"/><Relationship Id="rId4" Type="http://schemas.openxmlformats.org/officeDocument/2006/relationships/image" Target="../media/image53.wmf"/><Relationship Id="rId9" Type="http://schemas.openxmlformats.org/officeDocument/2006/relationships/oleObject" Target="../embeddings/oleObject31.bin"/></Relationships>
</file>

<file path=ppt/slides/_rels/slide20.xml.rels><?xml version="1.0" encoding="UTF-8" standalone="yes"?>
<Relationships xmlns="http://schemas.openxmlformats.org/package/2006/relationships"><Relationship Id="rId8" Type="http://schemas.openxmlformats.org/officeDocument/2006/relationships/image" Target="../media/image61.wmf"/><Relationship Id="rId13" Type="http://schemas.openxmlformats.org/officeDocument/2006/relationships/image" Target="../media/image62.wmf"/><Relationship Id="rId3" Type="http://schemas.openxmlformats.org/officeDocument/2006/relationships/oleObject" Target="../embeddings/oleObject33.bin"/><Relationship Id="rId7" Type="http://schemas.openxmlformats.org/officeDocument/2006/relationships/oleObject" Target="../embeddings/oleObject35.bin"/><Relationship Id="rId12" Type="http://schemas.openxmlformats.org/officeDocument/2006/relationships/oleObject" Target="../embeddings/oleObject37.bin"/><Relationship Id="rId2" Type="http://schemas.openxmlformats.org/officeDocument/2006/relationships/slideLayout" Target="../slideLayouts/slideLayout4.xml"/><Relationship Id="rId1" Type="http://schemas.openxmlformats.org/officeDocument/2006/relationships/vmlDrawing" Target="../drawings/vmlDrawing11.vml"/><Relationship Id="rId6" Type="http://schemas.openxmlformats.org/officeDocument/2006/relationships/image" Target="../media/image60.wmf"/><Relationship Id="rId11" Type="http://schemas.openxmlformats.org/officeDocument/2006/relationships/image" Target="../media/image47.wmf"/><Relationship Id="rId5" Type="http://schemas.openxmlformats.org/officeDocument/2006/relationships/oleObject" Target="../embeddings/oleObject34.bin"/><Relationship Id="rId10" Type="http://schemas.openxmlformats.org/officeDocument/2006/relationships/oleObject" Target="../embeddings/oleObject36.bin"/><Relationship Id="rId4" Type="http://schemas.openxmlformats.org/officeDocument/2006/relationships/image" Target="../media/image59.wmf"/><Relationship Id="rId9" Type="http://schemas.openxmlformats.org/officeDocument/2006/relationships/image" Target="../media/image63.jpeg"/></Relationships>
</file>

<file path=ppt/slides/_rels/slide2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924050" y="3009900"/>
            <a:ext cx="7772400" cy="1143000"/>
          </a:xfrm>
        </p:spPr>
        <p:txBody>
          <a:bodyPr/>
          <a:lstStyle/>
          <a:p>
            <a:pPr algn="ctr"/>
            <a:r>
              <a:rPr lang="en-US" sz="6000" b="1" dirty="0" smtClean="0"/>
              <a:t>HIDRODINAMICA</a:t>
            </a:r>
          </a:p>
        </p:txBody>
      </p:sp>
      <p:sp>
        <p:nvSpPr>
          <p:cNvPr id="4" name="Subtítulo 2"/>
          <p:cNvSpPr>
            <a:spLocks noGrp="1"/>
          </p:cNvSpPr>
          <p:nvPr/>
        </p:nvSpPr>
        <p:spPr>
          <a:xfrm>
            <a:off x="1992406" y="4353180"/>
            <a:ext cx="8915399" cy="2338004"/>
          </a:xfrm>
          <a:prstGeom prst="rect">
            <a:avLst/>
          </a:prstGeom>
        </p:spPr>
        <p:txBody>
          <a:bodyPr vert="horz" lIns="91440" tIns="45720" rIns="91440" bIns="45720" rtlCol="0" anchor="ctr">
            <a:norm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r>
              <a:rPr lang="es-MX" b="1" dirty="0" smtClean="0"/>
              <a:t>PROFESORA: XÓCHITL ARIANDA RUIZ ARMENTA</a:t>
            </a:r>
          </a:p>
          <a:p>
            <a:r>
              <a:rPr lang="es-MX" b="1" dirty="0" smtClean="0"/>
              <a:t>FÍSICA 2</a:t>
            </a:r>
          </a:p>
          <a:p>
            <a:r>
              <a:rPr lang="es-MX" b="1" dirty="0" smtClean="0"/>
              <a:t>4TO SEMESTRE</a:t>
            </a:r>
          </a:p>
          <a:p>
            <a:r>
              <a:rPr lang="es-MX" b="1" dirty="0" smtClean="0"/>
              <a:t>ENERO 2015 </a:t>
            </a:r>
            <a:endParaRPr lang="es-MX" b="1" dirty="0"/>
          </a:p>
        </p:txBody>
      </p:sp>
      <p:sp>
        <p:nvSpPr>
          <p:cNvPr id="5" name="Título 1"/>
          <p:cNvSpPr txBox="1">
            <a:spLocks/>
          </p:cNvSpPr>
          <p:nvPr/>
        </p:nvSpPr>
        <p:spPr>
          <a:xfrm>
            <a:off x="1631951" y="642290"/>
            <a:ext cx="8915399" cy="1511647"/>
          </a:xfrm>
          <a:prstGeom prst="rect">
            <a:avLst/>
          </a:prstGeom>
        </p:spPr>
        <p:txBody>
          <a:bodyPr vert="horz" lIns="91440" tIns="45720" rIns="91440" bIns="45720" rtlCol="0" anchor="b">
            <a:normAutofit fontScale="97500"/>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MX" sz="4000" b="1" dirty="0" smtClean="0">
                <a:solidFill>
                  <a:schemeClr val="tx1"/>
                </a:solidFill>
              </a:rPr>
              <a:t>MULTIVERSIDAD LATINOAMERICANA UNIDAD NORTE</a:t>
            </a:r>
            <a:endParaRPr lang="es-MX" sz="4000" b="1" dirty="0">
              <a:solidFill>
                <a:schemeClr val="tx1"/>
              </a:solidFill>
            </a:endParaRPr>
          </a:p>
        </p:txBody>
      </p:sp>
    </p:spTree>
    <p:extLst>
      <p:ext uri="{BB962C8B-B14F-4D97-AF65-F5344CB8AC3E}">
        <p14:creationId xmlns:p14="http://schemas.microsoft.com/office/powerpoint/2010/main" val="2947346852"/>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1000"/>
                                  </p:stCondLst>
                                  <p:childTnLst>
                                    <p:set>
                                      <p:cBhvr>
                                        <p:cTn id="6" dur="1" fill="hold">
                                          <p:stCondLst>
                                            <p:cond delay="0"/>
                                          </p:stCondLst>
                                        </p:cTn>
                                        <p:tgtEl>
                                          <p:spTgt spid="3074">
                                            <p:txEl>
                                              <p:pRg st="0" end="0"/>
                                            </p:txEl>
                                          </p:spTgt>
                                        </p:tgtEl>
                                        <p:attrNameLst>
                                          <p:attrName>style.visibility</p:attrName>
                                        </p:attrNameLst>
                                      </p:cBhvr>
                                      <p:to>
                                        <p:strVal val="visible"/>
                                      </p:to>
                                    </p:set>
                                    <p:animEffect transition="in" filter="box(out)">
                                      <p:cBhvr>
                                        <p:cTn id="7" dur="500"/>
                                        <p:tgtEl>
                                          <p:spTgt spid="3074">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uild="p" autoUpdateAnimBg="0" advAuto="100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2135189" y="260351"/>
            <a:ext cx="8569325" cy="1439863"/>
          </a:xfrm>
        </p:spPr>
        <p:txBody>
          <a:bodyPr/>
          <a:lstStyle/>
          <a:p>
            <a:r>
              <a:rPr lang="es-MX" smtClean="0">
                <a:solidFill>
                  <a:srgbClr val="FFFF00"/>
                </a:solidFill>
              </a:rPr>
              <a:t>Después de estudiar este tema, deberá estar en condiciones de:</a:t>
            </a:r>
          </a:p>
        </p:txBody>
      </p:sp>
      <p:sp>
        <p:nvSpPr>
          <p:cNvPr id="106499" name="Rectangle 3"/>
          <p:cNvSpPr>
            <a:spLocks noGrp="1" noChangeArrowheads="1"/>
          </p:cNvSpPr>
          <p:nvPr>
            <p:ph idx="1"/>
          </p:nvPr>
        </p:nvSpPr>
        <p:spPr>
          <a:xfrm>
            <a:off x="2265105" y="2433969"/>
            <a:ext cx="7620000" cy="3962400"/>
          </a:xfrm>
          <a:noFill/>
        </p:spPr>
        <p:txBody>
          <a:bodyPr/>
          <a:lstStyle/>
          <a:p>
            <a:pPr algn="just">
              <a:lnSpc>
                <a:spcPct val="90000"/>
              </a:lnSpc>
            </a:pPr>
            <a:r>
              <a:rPr lang="es-MX" sz="2600" dirty="0">
                <a:sym typeface="Symbol" panose="05050102010706020507" pitchFamily="18" charset="2"/>
              </a:rPr>
              <a:t>Definir un </a:t>
            </a:r>
            <a:r>
              <a:rPr lang="es-MX" sz="2600" dirty="0">
                <a:solidFill>
                  <a:srgbClr val="FFFF00"/>
                </a:solidFill>
                <a:sym typeface="Symbol" panose="05050102010706020507" pitchFamily="18" charset="2"/>
              </a:rPr>
              <a:t>fluido ideal </a:t>
            </a:r>
            <a:r>
              <a:rPr lang="es-MX" sz="2600" dirty="0">
                <a:sym typeface="Symbol" panose="05050102010706020507" pitchFamily="18" charset="2"/>
              </a:rPr>
              <a:t>y diferenciarlo de un fluido real</a:t>
            </a:r>
          </a:p>
          <a:p>
            <a:pPr algn="just">
              <a:lnSpc>
                <a:spcPct val="90000"/>
              </a:lnSpc>
            </a:pPr>
            <a:r>
              <a:rPr lang="es-MX" sz="2600" dirty="0">
                <a:sym typeface="Symbol" panose="05050102010706020507" pitchFamily="18" charset="2"/>
              </a:rPr>
              <a:t>Aplicar la </a:t>
            </a:r>
            <a:r>
              <a:rPr lang="es-MX" sz="2600" dirty="0">
                <a:solidFill>
                  <a:srgbClr val="FFFF00"/>
                </a:solidFill>
                <a:sym typeface="Symbol" panose="05050102010706020507" pitchFamily="18" charset="2"/>
              </a:rPr>
              <a:t>ecuación de continuidad </a:t>
            </a:r>
            <a:r>
              <a:rPr lang="es-MX" sz="2600" dirty="0">
                <a:sym typeface="Symbol" panose="05050102010706020507" pitchFamily="18" charset="2"/>
              </a:rPr>
              <a:t>en la solución de problemas</a:t>
            </a:r>
          </a:p>
          <a:p>
            <a:pPr algn="just">
              <a:lnSpc>
                <a:spcPct val="90000"/>
              </a:lnSpc>
            </a:pPr>
            <a:r>
              <a:rPr lang="es-MX" sz="2600" dirty="0">
                <a:sym typeface="Symbol" panose="05050102010706020507" pitchFamily="18" charset="2"/>
              </a:rPr>
              <a:t>Formular y aplicar la </a:t>
            </a:r>
            <a:r>
              <a:rPr lang="es-MX" sz="2600" dirty="0">
                <a:solidFill>
                  <a:srgbClr val="FFFF00"/>
                </a:solidFill>
                <a:sym typeface="Symbol" panose="05050102010706020507" pitchFamily="18" charset="2"/>
              </a:rPr>
              <a:t>ecuación de Bernoulli </a:t>
            </a:r>
            <a:r>
              <a:rPr lang="es-MX" sz="2600" dirty="0">
                <a:sym typeface="Symbol" panose="05050102010706020507" pitchFamily="18" charset="2"/>
              </a:rPr>
              <a:t>en la solución de problemas.</a:t>
            </a:r>
          </a:p>
          <a:p>
            <a:pPr algn="just">
              <a:lnSpc>
                <a:spcPct val="90000"/>
              </a:lnSpc>
            </a:pPr>
            <a:r>
              <a:rPr lang="es-MX" sz="2600" dirty="0">
                <a:sym typeface="Symbol" panose="05050102010706020507" pitchFamily="18" charset="2"/>
              </a:rPr>
              <a:t>Aplicar el </a:t>
            </a:r>
            <a:r>
              <a:rPr lang="es-MX" sz="2600" dirty="0">
                <a:solidFill>
                  <a:srgbClr val="FFFF00"/>
                </a:solidFill>
                <a:sym typeface="Symbol" panose="05050102010706020507" pitchFamily="18" charset="2"/>
              </a:rPr>
              <a:t>Teorema de Torricelli </a:t>
            </a:r>
            <a:r>
              <a:rPr lang="es-MX" sz="2600" dirty="0">
                <a:sym typeface="Symbol" panose="05050102010706020507" pitchFamily="18" charset="2"/>
              </a:rPr>
              <a:t>a situaciones reales</a:t>
            </a:r>
          </a:p>
        </p:txBody>
      </p:sp>
    </p:spTree>
    <p:extLst>
      <p:ext uri="{BB962C8B-B14F-4D97-AF65-F5344CB8AC3E}">
        <p14:creationId xmlns:p14="http://schemas.microsoft.com/office/powerpoint/2010/main" val="4339169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additive="base">
                                        <p:cTn id="7" dur="500" fill="hold"/>
                                        <p:tgtEl>
                                          <p:spTgt spid="106498"/>
                                        </p:tgtEl>
                                        <p:attrNameLst>
                                          <p:attrName>ppt_x</p:attrName>
                                        </p:attrNameLst>
                                      </p:cBhvr>
                                      <p:tavLst>
                                        <p:tav tm="0">
                                          <p:val>
                                            <p:strVal val="#ppt_x"/>
                                          </p:val>
                                        </p:tav>
                                        <p:tav tm="100000">
                                          <p:val>
                                            <p:strVal val="#ppt_x"/>
                                          </p:val>
                                        </p:tav>
                                      </p:tavLst>
                                    </p:anim>
                                    <p:anim calcmode="lin" valueType="num">
                                      <p:cBhvr additive="base">
                                        <p:cTn id="8" dur="500" fill="hold"/>
                                        <p:tgtEl>
                                          <p:spTgt spid="10649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6499">
                                            <p:txEl>
                                              <p:pRg st="0" end="0"/>
                                            </p:txEl>
                                          </p:spTgt>
                                        </p:tgtEl>
                                        <p:attrNameLst>
                                          <p:attrName>style.visibility</p:attrName>
                                        </p:attrNameLst>
                                      </p:cBhvr>
                                      <p:to>
                                        <p:strVal val="visible"/>
                                      </p:to>
                                    </p:set>
                                    <p:anim calcmode="lin" valueType="num">
                                      <p:cBhvr additive="base">
                                        <p:cTn id="13" dur="500" fill="hold"/>
                                        <p:tgtEl>
                                          <p:spTgt spid="10649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64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06499">
                                            <p:txEl>
                                              <p:pRg st="1" end="1"/>
                                            </p:txEl>
                                          </p:spTgt>
                                        </p:tgtEl>
                                        <p:attrNameLst>
                                          <p:attrName>style.visibility</p:attrName>
                                        </p:attrNameLst>
                                      </p:cBhvr>
                                      <p:to>
                                        <p:strVal val="visible"/>
                                      </p:to>
                                    </p:set>
                                    <p:anim calcmode="lin" valueType="num">
                                      <p:cBhvr additive="base">
                                        <p:cTn id="19" dur="500" fill="hold"/>
                                        <p:tgtEl>
                                          <p:spTgt spid="10649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649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06499">
                                            <p:txEl>
                                              <p:pRg st="2" end="2"/>
                                            </p:txEl>
                                          </p:spTgt>
                                        </p:tgtEl>
                                        <p:attrNameLst>
                                          <p:attrName>style.visibility</p:attrName>
                                        </p:attrNameLst>
                                      </p:cBhvr>
                                      <p:to>
                                        <p:strVal val="visible"/>
                                      </p:to>
                                    </p:set>
                                    <p:anim calcmode="lin" valueType="num">
                                      <p:cBhvr additive="base">
                                        <p:cTn id="25" dur="500" fill="hold"/>
                                        <p:tgtEl>
                                          <p:spTgt spid="10649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64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06499">
                                            <p:txEl>
                                              <p:pRg st="3" end="3"/>
                                            </p:txEl>
                                          </p:spTgt>
                                        </p:tgtEl>
                                        <p:attrNameLst>
                                          <p:attrName>style.visibility</p:attrName>
                                        </p:attrNameLst>
                                      </p:cBhvr>
                                      <p:to>
                                        <p:strVal val="visible"/>
                                      </p:to>
                                    </p:set>
                                    <p:anim calcmode="lin" valueType="num">
                                      <p:cBhvr additive="base">
                                        <p:cTn id="31" dur="500" fill="hold"/>
                                        <p:tgtEl>
                                          <p:spTgt spid="10649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649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a:xfrm>
            <a:off x="2063750" y="115889"/>
            <a:ext cx="8229600" cy="511175"/>
          </a:xfrm>
        </p:spPr>
        <p:txBody>
          <a:bodyPr>
            <a:normAutofit fontScale="90000"/>
          </a:bodyPr>
          <a:lstStyle/>
          <a:p>
            <a:pPr algn="ctr"/>
            <a:r>
              <a:rPr lang="es-MX" sz="3200" b="1">
                <a:solidFill>
                  <a:srgbClr val="FFFF00"/>
                </a:solidFill>
              </a:rPr>
              <a:t>HIDRODINÁMICA</a:t>
            </a:r>
          </a:p>
        </p:txBody>
      </p:sp>
      <p:sp>
        <p:nvSpPr>
          <p:cNvPr id="15363" name="2 Marcador de contenido"/>
          <p:cNvSpPr>
            <a:spLocks noGrp="1"/>
          </p:cNvSpPr>
          <p:nvPr>
            <p:ph idx="1"/>
          </p:nvPr>
        </p:nvSpPr>
        <p:spPr>
          <a:xfrm>
            <a:off x="1992314" y="692150"/>
            <a:ext cx="8675687" cy="5976938"/>
          </a:xfrm>
        </p:spPr>
        <p:txBody>
          <a:bodyPr/>
          <a:lstStyle/>
          <a:p>
            <a:pPr marL="0" indent="0" algn="just">
              <a:buNone/>
            </a:pPr>
            <a:r>
              <a:rPr lang="es-ES" sz="3200"/>
              <a:t>Estudia los fluidos en movimiento, es    decir, el flujo de los fluidos </a:t>
            </a:r>
          </a:p>
        </p:txBody>
      </p:sp>
      <p:pic>
        <p:nvPicPr>
          <p:cNvPr id="15364" name="Picture 8" descr="gei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3901" y="2565400"/>
            <a:ext cx="2714625" cy="411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5" descr="agua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0438" y="2636839"/>
            <a:ext cx="5897562" cy="400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8502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500" fill="hold"/>
                                        <p:tgtEl>
                                          <p:spTgt spid="15362"/>
                                        </p:tgtEl>
                                        <p:attrNameLst>
                                          <p:attrName>ppt_x</p:attrName>
                                        </p:attrNameLst>
                                      </p:cBhvr>
                                      <p:tavLst>
                                        <p:tav tm="0">
                                          <p:val>
                                            <p:strVal val="#ppt_x"/>
                                          </p:val>
                                        </p:tav>
                                        <p:tav tm="100000">
                                          <p:val>
                                            <p:strVal val="#ppt_x"/>
                                          </p:val>
                                        </p:tav>
                                      </p:tavLst>
                                    </p:anim>
                                    <p:anim calcmode="lin" valueType="num">
                                      <p:cBhvr additive="base">
                                        <p:cTn id="8"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5363">
                                            <p:txEl>
                                              <p:pRg st="0" end="0"/>
                                            </p:txEl>
                                          </p:spTgt>
                                        </p:tgtEl>
                                        <p:attrNameLst>
                                          <p:attrName>style.visibility</p:attrName>
                                        </p:attrNameLst>
                                      </p:cBhvr>
                                      <p:to>
                                        <p:strVal val="visible"/>
                                      </p:to>
                                    </p:set>
                                    <p:anim calcmode="lin" valueType="num">
                                      <p:cBhvr additive="base">
                                        <p:cTn id="13" dur="500" fill="hold"/>
                                        <p:tgtEl>
                                          <p:spTgt spid="1536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36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5365"/>
                                        </p:tgtEl>
                                        <p:attrNameLst>
                                          <p:attrName>style.visibility</p:attrName>
                                        </p:attrNameLst>
                                      </p:cBhvr>
                                      <p:to>
                                        <p:strVal val="visible"/>
                                      </p:to>
                                    </p:set>
                                    <p:anim calcmode="lin" valueType="num">
                                      <p:cBhvr additive="base">
                                        <p:cTn id="19" dur="500" fill="hold"/>
                                        <p:tgtEl>
                                          <p:spTgt spid="15365"/>
                                        </p:tgtEl>
                                        <p:attrNameLst>
                                          <p:attrName>ppt_x</p:attrName>
                                        </p:attrNameLst>
                                      </p:cBhvr>
                                      <p:tavLst>
                                        <p:tav tm="0">
                                          <p:val>
                                            <p:strVal val="#ppt_x"/>
                                          </p:val>
                                        </p:tav>
                                        <p:tav tm="100000">
                                          <p:val>
                                            <p:strVal val="#ppt_x"/>
                                          </p:val>
                                        </p:tav>
                                      </p:tavLst>
                                    </p:anim>
                                    <p:anim calcmode="lin" valueType="num">
                                      <p:cBhvr additive="base">
                                        <p:cTn id="20" dur="500" fill="hold"/>
                                        <p:tgtEl>
                                          <p:spTgt spid="1536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5364"/>
                                        </p:tgtEl>
                                        <p:attrNameLst>
                                          <p:attrName>style.visibility</p:attrName>
                                        </p:attrNameLst>
                                      </p:cBhvr>
                                      <p:to>
                                        <p:strVal val="visible"/>
                                      </p:to>
                                    </p:set>
                                    <p:anim calcmode="lin" valueType="num">
                                      <p:cBhvr additive="base">
                                        <p:cTn id="25" dur="500" fill="hold"/>
                                        <p:tgtEl>
                                          <p:spTgt spid="15364"/>
                                        </p:tgtEl>
                                        <p:attrNameLst>
                                          <p:attrName>ppt_x</p:attrName>
                                        </p:attrNameLst>
                                      </p:cBhvr>
                                      <p:tavLst>
                                        <p:tav tm="0">
                                          <p:val>
                                            <p:strVal val="#ppt_x"/>
                                          </p:val>
                                        </p:tav>
                                        <p:tav tm="100000">
                                          <p:val>
                                            <p:strVal val="#ppt_x"/>
                                          </p:val>
                                        </p:tav>
                                      </p:tavLst>
                                    </p:anim>
                                    <p:anim calcmode="lin" valueType="num">
                                      <p:cBhvr additive="base">
                                        <p:cTn id="26" dur="500" fill="hold"/>
                                        <p:tgtEl>
                                          <p:spTgt spid="153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a:xfrm>
            <a:off x="2495550" y="188914"/>
            <a:ext cx="7543800" cy="503237"/>
          </a:xfrm>
        </p:spPr>
        <p:txBody>
          <a:bodyPr>
            <a:normAutofit fontScale="90000"/>
          </a:bodyPr>
          <a:lstStyle/>
          <a:p>
            <a:pPr algn="ctr"/>
            <a:r>
              <a:rPr lang="es-PE" smtClean="0">
                <a:solidFill>
                  <a:srgbClr val="FFFF00"/>
                </a:solidFill>
              </a:rPr>
              <a:t>VISCOCIDAD</a:t>
            </a:r>
          </a:p>
        </p:txBody>
      </p:sp>
      <p:sp>
        <p:nvSpPr>
          <p:cNvPr id="16387" name="2 Marcador de contenido"/>
          <p:cNvSpPr>
            <a:spLocks noGrp="1"/>
          </p:cNvSpPr>
          <p:nvPr>
            <p:ph idx="1"/>
          </p:nvPr>
        </p:nvSpPr>
        <p:spPr>
          <a:xfrm>
            <a:off x="1524000" y="1216447"/>
            <a:ext cx="9144000" cy="5895975"/>
          </a:xfrm>
        </p:spPr>
        <p:txBody>
          <a:bodyPr>
            <a:normAutofit/>
          </a:bodyPr>
          <a:lstStyle/>
          <a:p>
            <a:pPr algn="just"/>
            <a:r>
              <a:rPr lang="es-PE" dirty="0"/>
              <a:t>Aparece como producto de la interacción de las moléculas del fluido cuando éste se mueve a través de ductos en los flujos laminares y turbulentos. Es decir la viscosidad se debe al rozamiento interno del fluido</a:t>
            </a:r>
          </a:p>
          <a:p>
            <a:pPr algn="just"/>
            <a:r>
              <a:rPr lang="es-PE" dirty="0"/>
              <a:t>La viscosidad en los líquidos disminuye con el aumento de la temperatura mientras que en los gases sucede lo contrario</a:t>
            </a:r>
          </a:p>
          <a:p>
            <a:pPr algn="just"/>
            <a:endParaRPr lang="es-PE" sz="1600" dirty="0"/>
          </a:p>
          <a:p>
            <a:pPr algn="just"/>
            <a:endParaRPr lang="es-PE" sz="1600" dirty="0"/>
          </a:p>
        </p:txBody>
      </p:sp>
      <p:pic>
        <p:nvPicPr>
          <p:cNvPr id="16388" name="Picture 10"/>
          <p:cNvPicPr>
            <a:picLocks noChangeAspect="1" noChangeArrowheads="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1597025" y="3949701"/>
            <a:ext cx="4643438"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8" descr="0948"/>
          <p:cNvPicPr>
            <a:picLocks noChangeAspect="1" noChangeArrowheads="1"/>
          </p:cNvPicPr>
          <p:nvPr/>
        </p:nvPicPr>
        <p:blipFill>
          <a:blip r:embed="rId3">
            <a:extLst>
              <a:ext uri="{28A0092B-C50C-407E-A947-70E740481C1C}">
                <a14:useLocalDpi xmlns:a14="http://schemas.microsoft.com/office/drawing/2010/main" val="0"/>
              </a:ext>
            </a:extLst>
          </a:blip>
          <a:srcRect b="7700"/>
          <a:stretch>
            <a:fillRect/>
          </a:stretch>
        </p:blipFill>
        <p:spPr bwMode="auto">
          <a:xfrm>
            <a:off x="6527800" y="3684589"/>
            <a:ext cx="3810000" cy="316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71468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additive="base">
                                        <p:cTn id="7" dur="500" fill="hold"/>
                                        <p:tgtEl>
                                          <p:spTgt spid="16386"/>
                                        </p:tgtEl>
                                        <p:attrNameLst>
                                          <p:attrName>ppt_x</p:attrName>
                                        </p:attrNameLst>
                                      </p:cBhvr>
                                      <p:tavLst>
                                        <p:tav tm="0">
                                          <p:val>
                                            <p:strVal val="#ppt_x"/>
                                          </p:val>
                                        </p:tav>
                                        <p:tav tm="100000">
                                          <p:val>
                                            <p:strVal val="#ppt_x"/>
                                          </p:val>
                                        </p:tav>
                                      </p:tavLst>
                                    </p:anim>
                                    <p:anim calcmode="lin" valueType="num">
                                      <p:cBhvr additive="base">
                                        <p:cTn id="8" dur="500" fill="hold"/>
                                        <p:tgtEl>
                                          <p:spTgt spid="1638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6387">
                                            <p:txEl>
                                              <p:pRg st="0" end="0"/>
                                            </p:txEl>
                                          </p:spTgt>
                                        </p:tgtEl>
                                        <p:attrNameLst>
                                          <p:attrName>style.visibility</p:attrName>
                                        </p:attrNameLst>
                                      </p:cBhvr>
                                      <p:to>
                                        <p:strVal val="visible"/>
                                      </p:to>
                                    </p:set>
                                    <p:anim calcmode="lin" valueType="num">
                                      <p:cBhvr additive="base">
                                        <p:cTn id="13" dur="500" fill="hold"/>
                                        <p:tgtEl>
                                          <p:spTgt spid="1638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3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6388"/>
                                        </p:tgtEl>
                                        <p:attrNameLst>
                                          <p:attrName>style.visibility</p:attrName>
                                        </p:attrNameLst>
                                      </p:cBhvr>
                                      <p:to>
                                        <p:strVal val="visible"/>
                                      </p:to>
                                    </p:set>
                                    <p:anim calcmode="lin" valueType="num">
                                      <p:cBhvr additive="base">
                                        <p:cTn id="19" dur="500" fill="hold"/>
                                        <p:tgtEl>
                                          <p:spTgt spid="16388"/>
                                        </p:tgtEl>
                                        <p:attrNameLst>
                                          <p:attrName>ppt_x</p:attrName>
                                        </p:attrNameLst>
                                      </p:cBhvr>
                                      <p:tavLst>
                                        <p:tav tm="0">
                                          <p:val>
                                            <p:strVal val="#ppt_x"/>
                                          </p:val>
                                        </p:tav>
                                        <p:tav tm="100000">
                                          <p:val>
                                            <p:strVal val="#ppt_x"/>
                                          </p:val>
                                        </p:tav>
                                      </p:tavLst>
                                    </p:anim>
                                    <p:anim calcmode="lin" valueType="num">
                                      <p:cBhvr additive="base">
                                        <p:cTn id="20" dur="500" fill="hold"/>
                                        <p:tgtEl>
                                          <p:spTgt spid="1638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6389"/>
                                        </p:tgtEl>
                                        <p:attrNameLst>
                                          <p:attrName>style.visibility</p:attrName>
                                        </p:attrNameLst>
                                      </p:cBhvr>
                                      <p:to>
                                        <p:strVal val="visible"/>
                                      </p:to>
                                    </p:set>
                                    <p:anim calcmode="lin" valueType="num">
                                      <p:cBhvr additive="base">
                                        <p:cTn id="25" dur="500" fill="hold"/>
                                        <p:tgtEl>
                                          <p:spTgt spid="16389"/>
                                        </p:tgtEl>
                                        <p:attrNameLst>
                                          <p:attrName>ppt_x</p:attrName>
                                        </p:attrNameLst>
                                      </p:cBhvr>
                                      <p:tavLst>
                                        <p:tav tm="0">
                                          <p:val>
                                            <p:strVal val="#ppt_x"/>
                                          </p:val>
                                        </p:tav>
                                        <p:tav tm="100000">
                                          <p:val>
                                            <p:strVal val="#ppt_x"/>
                                          </p:val>
                                        </p:tav>
                                      </p:tavLst>
                                    </p:anim>
                                    <p:anim calcmode="lin" valueType="num">
                                      <p:cBhvr additive="base">
                                        <p:cTn id="26" dur="500" fill="hold"/>
                                        <p:tgtEl>
                                          <p:spTgt spid="1638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6387">
                                            <p:txEl>
                                              <p:pRg st="1" end="1"/>
                                            </p:txEl>
                                          </p:spTgt>
                                        </p:tgtEl>
                                        <p:attrNameLst>
                                          <p:attrName>style.visibility</p:attrName>
                                        </p:attrNameLst>
                                      </p:cBhvr>
                                      <p:to>
                                        <p:strVal val="visible"/>
                                      </p:to>
                                    </p:set>
                                    <p:anim calcmode="lin" valueType="num">
                                      <p:cBhvr additive="base">
                                        <p:cTn id="31" dur="500" fill="hold"/>
                                        <p:tgtEl>
                                          <p:spTgt spid="16387">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38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a:xfrm>
            <a:off x="2495550" y="188914"/>
            <a:ext cx="7543800" cy="503237"/>
          </a:xfrm>
        </p:spPr>
        <p:txBody>
          <a:bodyPr>
            <a:normAutofit fontScale="90000"/>
          </a:bodyPr>
          <a:lstStyle/>
          <a:p>
            <a:pPr algn="ctr"/>
            <a:r>
              <a:rPr lang="es-PE" smtClean="0">
                <a:solidFill>
                  <a:srgbClr val="FFFF00"/>
                </a:solidFill>
              </a:rPr>
              <a:t>Flujo de fluidos</a:t>
            </a:r>
          </a:p>
        </p:txBody>
      </p:sp>
      <p:sp>
        <p:nvSpPr>
          <p:cNvPr id="17411" name="2 Marcador de contenido"/>
          <p:cNvSpPr>
            <a:spLocks noGrp="1"/>
          </p:cNvSpPr>
          <p:nvPr>
            <p:ph idx="1"/>
          </p:nvPr>
        </p:nvSpPr>
        <p:spPr>
          <a:xfrm>
            <a:off x="1524000" y="1554066"/>
            <a:ext cx="9144000" cy="5895975"/>
          </a:xfrm>
        </p:spPr>
        <p:txBody>
          <a:bodyPr/>
          <a:lstStyle/>
          <a:p>
            <a:pPr algn="just"/>
            <a:r>
              <a:rPr lang="es-PE" dirty="0"/>
              <a:t>Se denomina flujo de fluidos al movimiento de fluidos. Pueden ser:</a:t>
            </a:r>
          </a:p>
          <a:p>
            <a:pPr algn="just"/>
            <a:r>
              <a:rPr lang="es-PE" dirty="0"/>
              <a:t>(a) Permanente y no permanente</a:t>
            </a:r>
          </a:p>
          <a:p>
            <a:pPr algn="just"/>
            <a:r>
              <a:rPr lang="es-PE" dirty="0"/>
              <a:t>(b) Uniforme y no uniforme</a:t>
            </a:r>
          </a:p>
          <a:p>
            <a:pPr algn="just"/>
            <a:r>
              <a:rPr lang="es-PE" dirty="0"/>
              <a:t>(c) laminar o turbulento</a:t>
            </a:r>
          </a:p>
          <a:p>
            <a:pPr algn="just"/>
            <a:r>
              <a:rPr lang="es-PE" dirty="0"/>
              <a:t>(d) Real o Ideal</a:t>
            </a:r>
          </a:p>
          <a:p>
            <a:pPr algn="just"/>
            <a:r>
              <a:rPr lang="es-PE" dirty="0"/>
              <a:t>(e) Rotacional e </a:t>
            </a:r>
            <a:r>
              <a:rPr lang="es-PE" dirty="0" err="1"/>
              <a:t>irrotacional</a:t>
            </a:r>
            <a:endParaRPr lang="es-PE" dirty="0"/>
          </a:p>
          <a:p>
            <a:pPr algn="just"/>
            <a:r>
              <a:rPr lang="es-PE" dirty="0"/>
              <a:t>(f) Viscoso y no viscoso</a:t>
            </a:r>
          </a:p>
          <a:p>
            <a:pPr algn="just"/>
            <a:r>
              <a:rPr lang="es-PE" dirty="0"/>
              <a:t>(g) Compresible e incompresible</a:t>
            </a:r>
          </a:p>
          <a:p>
            <a:pPr algn="just"/>
            <a:endParaRPr lang="es-PE" dirty="0"/>
          </a:p>
        </p:txBody>
      </p:sp>
    </p:spTree>
    <p:extLst>
      <p:ext uri="{BB962C8B-B14F-4D97-AF65-F5344CB8AC3E}">
        <p14:creationId xmlns:p14="http://schemas.microsoft.com/office/powerpoint/2010/main" val="21706751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ppt_x"/>
                                          </p:val>
                                        </p:tav>
                                        <p:tav tm="100000">
                                          <p:val>
                                            <p:strVal val="#ppt_x"/>
                                          </p:val>
                                        </p:tav>
                                      </p:tavLst>
                                    </p:anim>
                                    <p:anim calcmode="lin" valueType="num">
                                      <p:cBhvr additive="base">
                                        <p:cTn id="8" dur="500" fill="hold"/>
                                        <p:tgtEl>
                                          <p:spTgt spid="174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7411">
                                            <p:txEl>
                                              <p:pRg st="0" end="0"/>
                                            </p:txEl>
                                          </p:spTgt>
                                        </p:tgtEl>
                                        <p:attrNameLst>
                                          <p:attrName>style.visibility</p:attrName>
                                        </p:attrNameLst>
                                      </p:cBhvr>
                                      <p:to>
                                        <p:strVal val="visible"/>
                                      </p:to>
                                    </p:set>
                                    <p:anim calcmode="lin" valueType="num">
                                      <p:cBhvr additive="base">
                                        <p:cTn id="13" dur="500" fill="hold"/>
                                        <p:tgtEl>
                                          <p:spTgt spid="174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7411">
                                            <p:txEl>
                                              <p:pRg st="1" end="1"/>
                                            </p:txEl>
                                          </p:spTgt>
                                        </p:tgtEl>
                                        <p:attrNameLst>
                                          <p:attrName>style.visibility</p:attrName>
                                        </p:attrNameLst>
                                      </p:cBhvr>
                                      <p:to>
                                        <p:strVal val="visible"/>
                                      </p:to>
                                    </p:set>
                                    <p:anim calcmode="lin" valueType="num">
                                      <p:cBhvr additive="base">
                                        <p:cTn id="19" dur="500" fill="hold"/>
                                        <p:tgtEl>
                                          <p:spTgt spid="174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4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7411">
                                            <p:txEl>
                                              <p:pRg st="2" end="2"/>
                                            </p:txEl>
                                          </p:spTgt>
                                        </p:tgtEl>
                                        <p:attrNameLst>
                                          <p:attrName>style.visibility</p:attrName>
                                        </p:attrNameLst>
                                      </p:cBhvr>
                                      <p:to>
                                        <p:strVal val="visible"/>
                                      </p:to>
                                    </p:set>
                                    <p:anim calcmode="lin" valueType="num">
                                      <p:cBhvr additive="base">
                                        <p:cTn id="25" dur="500" fill="hold"/>
                                        <p:tgtEl>
                                          <p:spTgt spid="17411">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4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7411">
                                            <p:txEl>
                                              <p:pRg st="3" end="3"/>
                                            </p:txEl>
                                          </p:spTgt>
                                        </p:tgtEl>
                                        <p:attrNameLst>
                                          <p:attrName>style.visibility</p:attrName>
                                        </p:attrNameLst>
                                      </p:cBhvr>
                                      <p:to>
                                        <p:strVal val="visible"/>
                                      </p:to>
                                    </p:set>
                                    <p:anim calcmode="lin" valueType="num">
                                      <p:cBhvr additive="base">
                                        <p:cTn id="31" dur="500" fill="hold"/>
                                        <p:tgtEl>
                                          <p:spTgt spid="17411">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74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7411">
                                            <p:txEl>
                                              <p:pRg st="4" end="4"/>
                                            </p:txEl>
                                          </p:spTgt>
                                        </p:tgtEl>
                                        <p:attrNameLst>
                                          <p:attrName>style.visibility</p:attrName>
                                        </p:attrNameLst>
                                      </p:cBhvr>
                                      <p:to>
                                        <p:strVal val="visible"/>
                                      </p:to>
                                    </p:set>
                                    <p:anim calcmode="lin" valueType="num">
                                      <p:cBhvr additive="base">
                                        <p:cTn id="37" dur="500" fill="hold"/>
                                        <p:tgtEl>
                                          <p:spTgt spid="17411">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74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7411">
                                            <p:txEl>
                                              <p:pRg st="5" end="5"/>
                                            </p:txEl>
                                          </p:spTgt>
                                        </p:tgtEl>
                                        <p:attrNameLst>
                                          <p:attrName>style.visibility</p:attrName>
                                        </p:attrNameLst>
                                      </p:cBhvr>
                                      <p:to>
                                        <p:strVal val="visible"/>
                                      </p:to>
                                    </p:set>
                                    <p:anim calcmode="lin" valueType="num">
                                      <p:cBhvr additive="base">
                                        <p:cTn id="43" dur="500" fill="hold"/>
                                        <p:tgtEl>
                                          <p:spTgt spid="17411">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74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7411">
                                            <p:txEl>
                                              <p:pRg st="6" end="6"/>
                                            </p:txEl>
                                          </p:spTgt>
                                        </p:tgtEl>
                                        <p:attrNameLst>
                                          <p:attrName>style.visibility</p:attrName>
                                        </p:attrNameLst>
                                      </p:cBhvr>
                                      <p:to>
                                        <p:strVal val="visible"/>
                                      </p:to>
                                    </p:set>
                                    <p:anim calcmode="lin" valueType="num">
                                      <p:cBhvr additive="base">
                                        <p:cTn id="49" dur="500" fill="hold"/>
                                        <p:tgtEl>
                                          <p:spTgt spid="17411">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74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17411">
                                            <p:txEl>
                                              <p:pRg st="7" end="7"/>
                                            </p:txEl>
                                          </p:spTgt>
                                        </p:tgtEl>
                                        <p:attrNameLst>
                                          <p:attrName>style.visibility</p:attrName>
                                        </p:attrNameLst>
                                      </p:cBhvr>
                                      <p:to>
                                        <p:strVal val="visible"/>
                                      </p:to>
                                    </p:set>
                                    <p:anim calcmode="lin" valueType="num">
                                      <p:cBhvr additive="base">
                                        <p:cTn id="55" dur="500" fill="hold"/>
                                        <p:tgtEl>
                                          <p:spTgt spid="17411">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741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a:xfrm>
            <a:off x="1981200" y="274639"/>
            <a:ext cx="8229600" cy="439737"/>
          </a:xfrm>
        </p:spPr>
        <p:txBody>
          <a:bodyPr>
            <a:normAutofit fontScale="90000"/>
          </a:bodyPr>
          <a:lstStyle/>
          <a:p>
            <a:pPr marL="342900" indent="-342900" algn="ctr"/>
            <a:r>
              <a:rPr lang="es-ES" sz="3600" b="1" dirty="0" smtClean="0">
                <a:solidFill>
                  <a:srgbClr val="FFFF00"/>
                </a:solidFill>
              </a:rPr>
              <a:t>LINEA </a:t>
            </a:r>
            <a:r>
              <a:rPr lang="es-ES" sz="3600" b="1" dirty="0">
                <a:solidFill>
                  <a:srgbClr val="FFFF00"/>
                </a:solidFill>
              </a:rPr>
              <a:t>DE CORRIENTE</a:t>
            </a:r>
            <a:r>
              <a:rPr lang="es-MX" dirty="0" smtClean="0"/>
              <a:t/>
            </a:r>
            <a:br>
              <a:rPr lang="es-MX" dirty="0" smtClean="0"/>
            </a:br>
            <a:endParaRPr lang="es-MX" dirty="0" smtClean="0"/>
          </a:p>
        </p:txBody>
      </p:sp>
      <p:sp>
        <p:nvSpPr>
          <p:cNvPr id="18435" name="2 Marcador de contenido"/>
          <p:cNvSpPr>
            <a:spLocks noGrp="1"/>
          </p:cNvSpPr>
          <p:nvPr>
            <p:ph idx="1"/>
          </p:nvPr>
        </p:nvSpPr>
        <p:spPr>
          <a:xfrm>
            <a:off x="1524000" y="1283821"/>
            <a:ext cx="9144000" cy="6165850"/>
          </a:xfrm>
        </p:spPr>
        <p:txBody>
          <a:bodyPr>
            <a:normAutofit/>
          </a:bodyPr>
          <a:lstStyle/>
          <a:p>
            <a:pPr algn="just">
              <a:buFont typeface="Wingdings" panose="05000000000000000000" pitchFamily="2" charset="2"/>
              <a:buChar char="Ø"/>
            </a:pPr>
            <a:r>
              <a:rPr lang="es-ES" sz="1800" dirty="0"/>
              <a:t>Las líneas de corriente son líneas imaginarias dibujadas a través de un fluido en movimiento y que indican la dirección de éste en los diversos puntos del flujo de fluidos.</a:t>
            </a:r>
          </a:p>
          <a:p>
            <a:pPr algn="just">
              <a:buFont typeface="Wingdings" panose="05000000000000000000" pitchFamily="2" charset="2"/>
              <a:buChar char="Ø"/>
            </a:pPr>
            <a:r>
              <a:rPr lang="es-ES" sz="1800" dirty="0"/>
              <a:t>Debe observarse que la tangente en un punto a la línea de corriente nos da la dirección instantánea de la velocidad de las partículas del fluido, en dicho punto. </a:t>
            </a:r>
            <a:endParaRPr lang="es-MX" sz="1600" dirty="0" smtClean="0"/>
          </a:p>
        </p:txBody>
      </p:sp>
      <p:pic>
        <p:nvPicPr>
          <p:cNvPr id="184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1588" y="3402014"/>
            <a:ext cx="4316412"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4 Imagen" descr="E:\Fluid Dynamics\Legacy\truc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3789363"/>
            <a:ext cx="4716463"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73848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additive="base">
                                        <p:cTn id="7" dur="500" fill="hold"/>
                                        <p:tgtEl>
                                          <p:spTgt spid="18434"/>
                                        </p:tgtEl>
                                        <p:attrNameLst>
                                          <p:attrName>ppt_x</p:attrName>
                                        </p:attrNameLst>
                                      </p:cBhvr>
                                      <p:tavLst>
                                        <p:tav tm="0">
                                          <p:val>
                                            <p:strVal val="#ppt_x"/>
                                          </p:val>
                                        </p:tav>
                                        <p:tav tm="100000">
                                          <p:val>
                                            <p:strVal val="#ppt_x"/>
                                          </p:val>
                                        </p:tav>
                                      </p:tavLst>
                                    </p:anim>
                                    <p:anim calcmode="lin" valueType="num">
                                      <p:cBhvr additive="base">
                                        <p:cTn id="8" dur="500" fill="hold"/>
                                        <p:tgtEl>
                                          <p:spTgt spid="1843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8437"/>
                                        </p:tgtEl>
                                        <p:attrNameLst>
                                          <p:attrName>style.visibility</p:attrName>
                                        </p:attrNameLst>
                                      </p:cBhvr>
                                      <p:to>
                                        <p:strVal val="visible"/>
                                      </p:to>
                                    </p:set>
                                    <p:anim calcmode="lin" valueType="num">
                                      <p:cBhvr additive="base">
                                        <p:cTn id="13" dur="500" fill="hold"/>
                                        <p:tgtEl>
                                          <p:spTgt spid="18437"/>
                                        </p:tgtEl>
                                        <p:attrNameLst>
                                          <p:attrName>ppt_x</p:attrName>
                                        </p:attrNameLst>
                                      </p:cBhvr>
                                      <p:tavLst>
                                        <p:tav tm="0">
                                          <p:val>
                                            <p:strVal val="#ppt_x"/>
                                          </p:val>
                                        </p:tav>
                                        <p:tav tm="100000">
                                          <p:val>
                                            <p:strVal val="#ppt_x"/>
                                          </p:val>
                                        </p:tav>
                                      </p:tavLst>
                                    </p:anim>
                                    <p:anim calcmode="lin" valueType="num">
                                      <p:cBhvr additive="base">
                                        <p:cTn id="14" dur="500" fill="hold"/>
                                        <p:tgtEl>
                                          <p:spTgt spid="1843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8436"/>
                                        </p:tgtEl>
                                        <p:attrNameLst>
                                          <p:attrName>style.visibility</p:attrName>
                                        </p:attrNameLst>
                                      </p:cBhvr>
                                      <p:to>
                                        <p:strVal val="visible"/>
                                      </p:to>
                                    </p:set>
                                    <p:anim calcmode="lin" valueType="num">
                                      <p:cBhvr additive="base">
                                        <p:cTn id="19" dur="500" fill="hold"/>
                                        <p:tgtEl>
                                          <p:spTgt spid="18436"/>
                                        </p:tgtEl>
                                        <p:attrNameLst>
                                          <p:attrName>ppt_x</p:attrName>
                                        </p:attrNameLst>
                                      </p:cBhvr>
                                      <p:tavLst>
                                        <p:tav tm="0">
                                          <p:val>
                                            <p:strVal val="#ppt_x"/>
                                          </p:val>
                                        </p:tav>
                                        <p:tav tm="100000">
                                          <p:val>
                                            <p:strVal val="#ppt_x"/>
                                          </p:val>
                                        </p:tav>
                                      </p:tavLst>
                                    </p:anim>
                                    <p:anim calcmode="lin" valueType="num">
                                      <p:cBhvr additive="base">
                                        <p:cTn id="20"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8435">
                                            <p:txEl>
                                              <p:pRg st="0" end="0"/>
                                            </p:txEl>
                                          </p:spTgt>
                                        </p:tgtEl>
                                        <p:attrNameLst>
                                          <p:attrName>style.visibility</p:attrName>
                                        </p:attrNameLst>
                                      </p:cBhvr>
                                      <p:to>
                                        <p:strVal val="visible"/>
                                      </p:to>
                                    </p:set>
                                    <p:anim calcmode="lin" valueType="num">
                                      <p:cBhvr additive="base">
                                        <p:cTn id="25" dur="500" fill="hold"/>
                                        <p:tgtEl>
                                          <p:spTgt spid="18435">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4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8435">
                                            <p:txEl>
                                              <p:pRg st="1" end="1"/>
                                            </p:txEl>
                                          </p:spTgt>
                                        </p:tgtEl>
                                        <p:attrNameLst>
                                          <p:attrName>style.visibility</p:attrName>
                                        </p:attrNameLst>
                                      </p:cBhvr>
                                      <p:to>
                                        <p:strVal val="visible"/>
                                      </p:to>
                                    </p:set>
                                    <p:anim calcmode="lin" valueType="num">
                                      <p:cBhvr additive="base">
                                        <p:cTn id="31" dur="500" fill="hold"/>
                                        <p:tgtEl>
                                          <p:spTgt spid="18435">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843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a:xfrm>
            <a:off x="1981200" y="274639"/>
            <a:ext cx="8229600" cy="439737"/>
          </a:xfrm>
        </p:spPr>
        <p:txBody>
          <a:bodyPr>
            <a:normAutofit fontScale="90000"/>
          </a:bodyPr>
          <a:lstStyle/>
          <a:p>
            <a:pPr marL="342900" indent="-342900" algn="ctr"/>
            <a:r>
              <a:rPr lang="es-ES" sz="3600" b="1" dirty="0" smtClean="0">
                <a:solidFill>
                  <a:srgbClr val="FFFF00"/>
                </a:solidFill>
              </a:rPr>
              <a:t>TUBO </a:t>
            </a:r>
            <a:r>
              <a:rPr lang="es-ES" sz="3600" b="1" dirty="0">
                <a:solidFill>
                  <a:srgbClr val="FFFF00"/>
                </a:solidFill>
              </a:rPr>
              <a:t>DE CORRIENTE</a:t>
            </a:r>
            <a:r>
              <a:rPr lang="es-MX" dirty="0" smtClean="0"/>
              <a:t/>
            </a:r>
            <a:br>
              <a:rPr lang="es-MX" dirty="0" smtClean="0"/>
            </a:br>
            <a:endParaRPr lang="es-MX" dirty="0" smtClean="0"/>
          </a:p>
        </p:txBody>
      </p:sp>
      <p:sp>
        <p:nvSpPr>
          <p:cNvPr id="19459" name="2 Marcador de contenido"/>
          <p:cNvSpPr>
            <a:spLocks noGrp="1"/>
          </p:cNvSpPr>
          <p:nvPr>
            <p:ph idx="1"/>
          </p:nvPr>
        </p:nvSpPr>
        <p:spPr>
          <a:xfrm>
            <a:off x="1524000" y="1471614"/>
            <a:ext cx="9144000" cy="6072187"/>
          </a:xfrm>
        </p:spPr>
        <p:txBody>
          <a:bodyPr/>
          <a:lstStyle/>
          <a:p>
            <a:pPr algn="just">
              <a:buFontTx/>
              <a:buNone/>
            </a:pPr>
            <a:r>
              <a:rPr lang="es-ES" sz="2400" dirty="0"/>
              <a:t>	</a:t>
            </a:r>
            <a:r>
              <a:rPr lang="es-ES" dirty="0">
                <a:latin typeface="Arial Narrow" panose="020B0606020202030204" pitchFamily="34" charset="0"/>
              </a:rPr>
              <a:t>Es la parte de un fluido limitado por un haz de líneas de corriente. Todas las partículas que se hallan en una sección de un tubo de corriente, al desplazarse continúan moviéndose por su sección sin salirse del mismo. De igual forma ninguna partícula exterior al tubo de corriente puede ingresar al interior del tubo. </a:t>
            </a:r>
            <a:endParaRPr lang="es-MX" dirty="0">
              <a:latin typeface="Arial Narrow" panose="020B0606020202030204" pitchFamily="34" charset="0"/>
            </a:endParaRPr>
          </a:p>
          <a:p>
            <a:pPr algn="just">
              <a:buFontTx/>
              <a:buNone/>
            </a:pPr>
            <a:endParaRPr lang="es-MX" dirty="0">
              <a:latin typeface="Arial Narrow" panose="020B0606020202030204" pitchFamily="34" charset="0"/>
            </a:endParaRPr>
          </a:p>
        </p:txBody>
      </p:sp>
      <p:pic>
        <p:nvPicPr>
          <p:cNvPr id="19460" name="Picture 2"/>
          <p:cNvPicPr>
            <a:picLocks noChangeAspect="1" noChangeArrowheads="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3575051" y="3213100"/>
            <a:ext cx="5484813"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04896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ppt_x"/>
                                          </p:val>
                                        </p:tav>
                                        <p:tav tm="100000">
                                          <p:val>
                                            <p:strVal val="#ppt_x"/>
                                          </p:val>
                                        </p:tav>
                                      </p:tavLst>
                                    </p:anim>
                                    <p:anim calcmode="lin" valueType="num">
                                      <p:cBhvr additive="base">
                                        <p:cTn id="8" dur="500" fill="hold"/>
                                        <p:tgtEl>
                                          <p:spTgt spid="1945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460"/>
                                        </p:tgtEl>
                                        <p:attrNameLst>
                                          <p:attrName>style.visibility</p:attrName>
                                        </p:attrNameLst>
                                      </p:cBhvr>
                                      <p:to>
                                        <p:strVal val="visible"/>
                                      </p:to>
                                    </p:set>
                                    <p:anim calcmode="lin" valueType="num">
                                      <p:cBhvr additive="base">
                                        <p:cTn id="13" dur="500" fill="hold"/>
                                        <p:tgtEl>
                                          <p:spTgt spid="19460"/>
                                        </p:tgtEl>
                                        <p:attrNameLst>
                                          <p:attrName>ppt_x</p:attrName>
                                        </p:attrNameLst>
                                      </p:cBhvr>
                                      <p:tavLst>
                                        <p:tav tm="0">
                                          <p:val>
                                            <p:strVal val="#ppt_x"/>
                                          </p:val>
                                        </p:tav>
                                        <p:tav tm="100000">
                                          <p:val>
                                            <p:strVal val="#ppt_x"/>
                                          </p:val>
                                        </p:tav>
                                      </p:tavLst>
                                    </p:anim>
                                    <p:anim calcmode="lin" valueType="num">
                                      <p:cBhvr additive="base">
                                        <p:cTn id="14" dur="500" fill="hold"/>
                                        <p:tgtEl>
                                          <p:spTgt spid="1946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9459">
                                            <p:txEl>
                                              <p:pRg st="0" end="0"/>
                                            </p:txEl>
                                          </p:spTgt>
                                        </p:tgtEl>
                                        <p:attrNameLst>
                                          <p:attrName>style.visibility</p:attrName>
                                        </p:attrNameLst>
                                      </p:cBhvr>
                                      <p:to>
                                        <p:strVal val="visible"/>
                                      </p:to>
                                    </p:set>
                                    <p:anim calcmode="lin" valueType="num">
                                      <p:cBhvr additive="base">
                                        <p:cTn id="19" dur="500" fill="hold"/>
                                        <p:tgtEl>
                                          <p:spTgt spid="1945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45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1919288" y="1588"/>
            <a:ext cx="8640762" cy="906462"/>
          </a:xfrm>
        </p:spPr>
        <p:txBody>
          <a:bodyPr/>
          <a:lstStyle/>
          <a:p>
            <a:pPr eaLnBrk="1" hangingPunct="1"/>
            <a:r>
              <a:rPr lang="es-ES" b="1">
                <a:solidFill>
                  <a:srgbClr val="FFFF00"/>
                </a:solidFill>
              </a:rPr>
              <a:t>ECUACIÓN DE CONTINUIDAD</a:t>
            </a:r>
            <a:endParaRPr lang="en-US" smtClean="0"/>
          </a:p>
        </p:txBody>
      </p:sp>
      <p:sp>
        <p:nvSpPr>
          <p:cNvPr id="20483" name="TextBox 3"/>
          <p:cNvSpPr txBox="1">
            <a:spLocks noChangeArrowheads="1"/>
          </p:cNvSpPr>
          <p:nvPr/>
        </p:nvSpPr>
        <p:spPr bwMode="auto">
          <a:xfrm>
            <a:off x="7104064" y="836613"/>
            <a:ext cx="3563937" cy="1816100"/>
          </a:xfrm>
          <a:prstGeom prst="rect">
            <a:avLst/>
          </a:prstGeom>
          <a:noFill/>
          <a:ln w="9525">
            <a:noFill/>
            <a:miter lim="800000"/>
            <a:headEnd/>
            <a:tailEnd/>
          </a:ln>
        </p:spPr>
        <p:txBody>
          <a:bodyPr>
            <a:spAutoFit/>
          </a:bodyPr>
          <a:lstStyle/>
          <a:p>
            <a:pPr algn="just">
              <a:spcBef>
                <a:spcPct val="20000"/>
              </a:spcBef>
              <a:defRPr/>
            </a:pPr>
            <a:r>
              <a:rPr lang="en-US" sz="2800" dirty="0">
                <a:latin typeface="News Gothic MT"/>
                <a:ea typeface="MS PGothic" pitchFamily="34" charset="-128"/>
              </a:rPr>
              <a:t>Es la </a:t>
            </a:r>
            <a:r>
              <a:rPr lang="en-US" sz="2800" dirty="0" err="1">
                <a:latin typeface="News Gothic MT"/>
                <a:ea typeface="MS PGothic" pitchFamily="34" charset="-128"/>
              </a:rPr>
              <a:t>expresión</a:t>
            </a:r>
            <a:r>
              <a:rPr lang="en-US" sz="2800" dirty="0">
                <a:latin typeface="News Gothic MT"/>
                <a:ea typeface="MS PGothic" pitchFamily="34" charset="-128"/>
              </a:rPr>
              <a:t> de la </a:t>
            </a:r>
            <a:r>
              <a:rPr lang="en-US" sz="2800" dirty="0" err="1">
                <a:latin typeface="News Gothic MT"/>
                <a:ea typeface="MS PGothic" pitchFamily="34" charset="-128"/>
              </a:rPr>
              <a:t>ley</a:t>
            </a:r>
            <a:r>
              <a:rPr lang="en-US" sz="2800" dirty="0">
                <a:latin typeface="News Gothic MT"/>
                <a:ea typeface="MS PGothic" pitchFamily="34" charset="-128"/>
              </a:rPr>
              <a:t> de </a:t>
            </a:r>
            <a:r>
              <a:rPr lang="en-US" sz="2800" dirty="0" err="1">
                <a:solidFill>
                  <a:schemeClr val="accent1">
                    <a:lumMod val="60000"/>
                    <a:lumOff val="40000"/>
                  </a:schemeClr>
                </a:solidFill>
                <a:latin typeface="News Gothic MT"/>
                <a:ea typeface="MS PGothic" pitchFamily="34" charset="-128"/>
              </a:rPr>
              <a:t>conservación</a:t>
            </a:r>
            <a:r>
              <a:rPr lang="en-US" sz="2800" dirty="0">
                <a:solidFill>
                  <a:schemeClr val="accent1">
                    <a:lumMod val="60000"/>
                    <a:lumOff val="40000"/>
                  </a:schemeClr>
                </a:solidFill>
                <a:latin typeface="News Gothic MT"/>
                <a:ea typeface="MS PGothic" pitchFamily="34" charset="-128"/>
              </a:rPr>
              <a:t> de la </a:t>
            </a:r>
            <a:r>
              <a:rPr lang="en-US" sz="2800" dirty="0" err="1">
                <a:solidFill>
                  <a:schemeClr val="accent1">
                    <a:lumMod val="60000"/>
                    <a:lumOff val="40000"/>
                  </a:schemeClr>
                </a:solidFill>
                <a:latin typeface="News Gothic MT"/>
                <a:ea typeface="MS PGothic" pitchFamily="34" charset="-128"/>
              </a:rPr>
              <a:t>masa</a:t>
            </a:r>
            <a:r>
              <a:rPr lang="en-US" sz="2800" dirty="0">
                <a:solidFill>
                  <a:schemeClr val="accent1">
                    <a:lumMod val="60000"/>
                    <a:lumOff val="40000"/>
                  </a:schemeClr>
                </a:solidFill>
                <a:latin typeface="News Gothic MT"/>
                <a:ea typeface="MS PGothic" pitchFamily="34" charset="-128"/>
              </a:rPr>
              <a:t> </a:t>
            </a:r>
            <a:r>
              <a:rPr lang="en-US" sz="2800" dirty="0">
                <a:latin typeface="News Gothic MT"/>
                <a:ea typeface="MS PGothic" pitchFamily="34" charset="-128"/>
              </a:rPr>
              <a:t>en el </a:t>
            </a:r>
            <a:r>
              <a:rPr lang="en-US" sz="2800" dirty="0" err="1">
                <a:latin typeface="News Gothic MT"/>
                <a:ea typeface="MS PGothic" pitchFamily="34" charset="-128"/>
              </a:rPr>
              <a:t>flujo</a:t>
            </a:r>
            <a:r>
              <a:rPr lang="en-US" sz="2800" dirty="0">
                <a:latin typeface="News Gothic MT"/>
                <a:ea typeface="MS PGothic" pitchFamily="34" charset="-128"/>
              </a:rPr>
              <a:t> de </a:t>
            </a:r>
            <a:r>
              <a:rPr lang="en-US" sz="2800" dirty="0" err="1">
                <a:latin typeface="News Gothic MT"/>
                <a:ea typeface="MS PGothic" pitchFamily="34" charset="-128"/>
              </a:rPr>
              <a:t>fluidos</a:t>
            </a:r>
            <a:r>
              <a:rPr lang="en-US" sz="2800" dirty="0">
                <a:latin typeface="News Gothic MT"/>
                <a:ea typeface="MS PGothic" pitchFamily="34" charset="-128"/>
              </a:rPr>
              <a:t>.</a:t>
            </a:r>
            <a:endParaRPr lang="en-US" sz="2800" b="1" dirty="0">
              <a:latin typeface="News Gothic MT"/>
              <a:ea typeface="MS PGothic" pitchFamily="34" charset="-128"/>
            </a:endParaRPr>
          </a:p>
        </p:txBody>
      </p:sp>
      <p:pic>
        <p:nvPicPr>
          <p:cNvPr id="20484" name="Picture 8" descr="C:\Documents and Settings\Owner\My Documents\My Pictures\Halliday figures\Ch15_300\F15_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2576" y="833438"/>
            <a:ext cx="5407025" cy="583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7032626" y="2852738"/>
            <a:ext cx="37433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Masa que pasa por la sección 1 es igual a la masa que pasa por la sección 2</a:t>
            </a:r>
            <a:endParaRPr lang="es-PE"/>
          </a:p>
        </p:txBody>
      </p:sp>
      <p:graphicFrame>
        <p:nvGraphicFramePr>
          <p:cNvPr id="6" name="Object 5" descr="Lienzo"/>
          <p:cNvGraphicFramePr>
            <a:graphicFrameLocks noChangeAspect="1"/>
          </p:cNvGraphicFramePr>
          <p:nvPr/>
        </p:nvGraphicFramePr>
        <p:xfrm>
          <a:off x="6672264" y="4076700"/>
          <a:ext cx="3938587" cy="431800"/>
        </p:xfrm>
        <a:graphic>
          <a:graphicData uri="http://schemas.openxmlformats.org/presentationml/2006/ole">
            <mc:AlternateContent xmlns:mc="http://schemas.openxmlformats.org/markup-compatibility/2006">
              <mc:Choice xmlns:v="urn:schemas-microsoft-com:vml" Requires="v">
                <p:oleObj spid="_x0000_s1038" name="Ecuación" r:id="rId4" imgW="1968480" imgH="215640" progId="Equation.3">
                  <p:embed/>
                </p:oleObj>
              </mc:Choice>
              <mc:Fallback>
                <p:oleObj name="Ecuación" r:id="rId4" imgW="1968480" imgH="21564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2264" y="4076700"/>
                        <a:ext cx="3938587" cy="431800"/>
                      </a:xfrm>
                      <a:prstGeom prst="rect">
                        <a:avLst/>
                      </a:prstGeom>
                      <a:blipFill dpi="0" rotWithShape="0">
                        <a:blip r:embed="rId6"/>
                        <a:srcRect/>
                        <a:tile tx="0" ty="0" sx="100000" sy="100000" flip="none" algn="tl"/>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 name="Object 6" descr="Papel periódico"/>
          <p:cNvGraphicFramePr>
            <a:graphicFrameLocks noChangeAspect="1"/>
          </p:cNvGraphicFramePr>
          <p:nvPr/>
        </p:nvGraphicFramePr>
        <p:xfrm>
          <a:off x="7175501" y="4633913"/>
          <a:ext cx="1584325" cy="1200150"/>
        </p:xfrm>
        <a:graphic>
          <a:graphicData uri="http://schemas.openxmlformats.org/presentationml/2006/ole">
            <mc:AlternateContent xmlns:mc="http://schemas.openxmlformats.org/markup-compatibility/2006">
              <mc:Choice xmlns:v="urn:schemas-microsoft-com:vml" Requires="v">
                <p:oleObj spid="_x0000_s1039" name="Ecuación" r:id="rId7" imgW="838080" imgH="634680" progId="Equation.3">
                  <p:embed/>
                </p:oleObj>
              </mc:Choice>
              <mc:Fallback>
                <p:oleObj name="Ecuación" r:id="rId7" imgW="838080" imgH="63468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75501" y="4633913"/>
                        <a:ext cx="1584325" cy="1200150"/>
                      </a:xfrm>
                      <a:prstGeom prst="rect">
                        <a:avLst/>
                      </a:prstGeom>
                      <a:blipFill dpi="0" rotWithShape="0">
                        <a:blip r:embed="rId9"/>
                        <a:srcRect/>
                        <a:tile tx="0" ty="0" sx="100000" sy="100000" flip="none" algn="tl"/>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 name="Object 7" descr="Papiro"/>
          <p:cNvGraphicFramePr>
            <a:graphicFrameLocks noChangeAspect="1"/>
          </p:cNvGraphicFramePr>
          <p:nvPr/>
        </p:nvGraphicFramePr>
        <p:xfrm>
          <a:off x="8904288" y="4868864"/>
          <a:ext cx="1630362" cy="504825"/>
        </p:xfrm>
        <a:graphic>
          <a:graphicData uri="http://schemas.openxmlformats.org/presentationml/2006/ole">
            <mc:AlternateContent xmlns:mc="http://schemas.openxmlformats.org/markup-compatibility/2006">
              <mc:Choice xmlns:v="urn:schemas-microsoft-com:vml" Requires="v">
                <p:oleObj spid="_x0000_s1040" name="Ecuación" r:id="rId10" imgW="698400" imgH="215640" progId="Equation.3">
                  <p:embed/>
                </p:oleObj>
              </mc:Choice>
              <mc:Fallback>
                <p:oleObj name="Ecuación" r:id="rId10" imgW="698400" imgH="215640" progId="Equation.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904288" y="4868864"/>
                        <a:ext cx="1630362" cy="504825"/>
                      </a:xfrm>
                      <a:prstGeom prst="rect">
                        <a:avLst/>
                      </a:prstGeom>
                      <a:blipFill dpi="0" rotWithShape="0">
                        <a:blip r:embed="rId12"/>
                        <a:srcRect/>
                        <a:tile tx="0" ty="0" sx="100000" sy="100000" flip="none" algn="tl"/>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 name="Object 8" descr="Roble"/>
          <p:cNvGraphicFramePr>
            <a:graphicFrameLocks noChangeAspect="1"/>
          </p:cNvGraphicFramePr>
          <p:nvPr/>
        </p:nvGraphicFramePr>
        <p:xfrm>
          <a:off x="7445375" y="6092825"/>
          <a:ext cx="2673350" cy="649288"/>
        </p:xfrm>
        <a:graphic>
          <a:graphicData uri="http://schemas.openxmlformats.org/presentationml/2006/ole">
            <mc:AlternateContent xmlns:mc="http://schemas.openxmlformats.org/markup-compatibility/2006">
              <mc:Choice xmlns:v="urn:schemas-microsoft-com:vml" Requires="v">
                <p:oleObj spid="_x0000_s1041" name="Ecuación" r:id="rId13" imgW="838080" imgH="203040" progId="Equation.3">
                  <p:embed/>
                </p:oleObj>
              </mc:Choice>
              <mc:Fallback>
                <p:oleObj name="Ecuación" r:id="rId13" imgW="838080" imgH="20304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445375" y="6092825"/>
                        <a:ext cx="2673350" cy="649288"/>
                      </a:xfrm>
                      <a:prstGeom prst="rect">
                        <a:avLst/>
                      </a:prstGeom>
                      <a:blipFill dpi="0" rotWithShape="0">
                        <a:blip r:embed="rId15"/>
                        <a:srcRect/>
                        <a:tile tx="0" ty="0" sx="100000" sy="100000" flip="none" algn="tl"/>
                      </a:blipFill>
                      <a:ln w="57150">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403315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additive="base">
                                        <p:cTn id="7" dur="500" fill="hold"/>
                                        <p:tgtEl>
                                          <p:spTgt spid="20482"/>
                                        </p:tgtEl>
                                        <p:attrNameLst>
                                          <p:attrName>ppt_x</p:attrName>
                                        </p:attrNameLst>
                                      </p:cBhvr>
                                      <p:tavLst>
                                        <p:tav tm="0">
                                          <p:val>
                                            <p:strVal val="#ppt_x"/>
                                          </p:val>
                                        </p:tav>
                                        <p:tav tm="100000">
                                          <p:val>
                                            <p:strVal val="#ppt_x"/>
                                          </p:val>
                                        </p:tav>
                                      </p:tavLst>
                                    </p:anim>
                                    <p:anim calcmode="lin" valueType="num">
                                      <p:cBhvr additive="base">
                                        <p:cTn id="8" dur="500" fill="hold"/>
                                        <p:tgtEl>
                                          <p:spTgt spid="2048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484"/>
                                        </p:tgtEl>
                                        <p:attrNameLst>
                                          <p:attrName>style.visibility</p:attrName>
                                        </p:attrNameLst>
                                      </p:cBhvr>
                                      <p:to>
                                        <p:strVal val="visible"/>
                                      </p:to>
                                    </p:set>
                                    <p:anim calcmode="lin" valueType="num">
                                      <p:cBhvr additive="base">
                                        <p:cTn id="13" dur="500" fill="hold"/>
                                        <p:tgtEl>
                                          <p:spTgt spid="20484"/>
                                        </p:tgtEl>
                                        <p:attrNameLst>
                                          <p:attrName>ppt_x</p:attrName>
                                        </p:attrNameLst>
                                      </p:cBhvr>
                                      <p:tavLst>
                                        <p:tav tm="0">
                                          <p:val>
                                            <p:strVal val="#ppt_x"/>
                                          </p:val>
                                        </p:tav>
                                        <p:tav tm="100000">
                                          <p:val>
                                            <p:strVal val="#ppt_x"/>
                                          </p:val>
                                        </p:tav>
                                      </p:tavLst>
                                    </p:anim>
                                    <p:anim calcmode="lin" valueType="num">
                                      <p:cBhvr additive="base">
                                        <p:cTn id="14" dur="500" fill="hold"/>
                                        <p:tgtEl>
                                          <p:spTgt spid="2048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483"/>
                                        </p:tgtEl>
                                        <p:attrNameLst>
                                          <p:attrName>style.visibility</p:attrName>
                                        </p:attrNameLst>
                                      </p:cBhvr>
                                      <p:to>
                                        <p:strVal val="visible"/>
                                      </p:to>
                                    </p:set>
                                    <p:anim calcmode="lin" valueType="num">
                                      <p:cBhvr additive="base">
                                        <p:cTn id="19" dur="500" fill="hold"/>
                                        <p:tgtEl>
                                          <p:spTgt spid="20483"/>
                                        </p:tgtEl>
                                        <p:attrNameLst>
                                          <p:attrName>ppt_x</p:attrName>
                                        </p:attrNameLst>
                                      </p:cBhvr>
                                      <p:tavLst>
                                        <p:tav tm="0">
                                          <p:val>
                                            <p:strVal val="#ppt_x"/>
                                          </p:val>
                                        </p:tav>
                                        <p:tav tm="100000">
                                          <p:val>
                                            <p:strVal val="#ppt_x"/>
                                          </p:val>
                                        </p:tav>
                                      </p:tavLst>
                                    </p:anim>
                                    <p:anim calcmode="lin" valueType="num">
                                      <p:cBhvr additive="base">
                                        <p:cTn id="20" dur="500" fill="hold"/>
                                        <p:tgtEl>
                                          <p:spTgt spid="2048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4"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1"/>
          <p:cNvSpPr>
            <a:spLocks noGrp="1"/>
          </p:cNvSpPr>
          <p:nvPr>
            <p:ph type="title"/>
          </p:nvPr>
        </p:nvSpPr>
        <p:spPr>
          <a:xfrm>
            <a:off x="1919288" y="1588"/>
            <a:ext cx="8640762" cy="906462"/>
          </a:xfrm>
        </p:spPr>
        <p:txBody>
          <a:bodyPr/>
          <a:lstStyle/>
          <a:p>
            <a:pPr eaLnBrk="1" hangingPunct="1"/>
            <a:r>
              <a:rPr lang="es-ES" b="1">
                <a:solidFill>
                  <a:srgbClr val="FFFF00"/>
                </a:solidFill>
              </a:rPr>
              <a:t>ECUACIÓN DE CONTINUIDAD</a:t>
            </a:r>
            <a:endParaRPr lang="en-US" smtClean="0"/>
          </a:p>
        </p:txBody>
      </p:sp>
      <p:sp>
        <p:nvSpPr>
          <p:cNvPr id="1028" name="TextBox 4"/>
          <p:cNvSpPr txBox="1">
            <a:spLocks noChangeArrowheads="1"/>
          </p:cNvSpPr>
          <p:nvPr/>
        </p:nvSpPr>
        <p:spPr bwMode="auto">
          <a:xfrm>
            <a:off x="6167439" y="3638551"/>
            <a:ext cx="4338637"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just" eaLnBrk="1" hangingPunct="1">
              <a:spcBef>
                <a:spcPct val="20000"/>
              </a:spcBef>
            </a:pPr>
            <a:r>
              <a:rPr lang="en-US">
                <a:latin typeface="News Gothic MT"/>
                <a:ea typeface="MS PGothic" panose="020B0600070205080204" pitchFamily="34" charset="-128"/>
              </a:rPr>
              <a:t>De acuerdo a la conservación de la masa, la cantidad de masa que fluye a través de la tubería es la misma</a:t>
            </a:r>
          </a:p>
        </p:txBody>
      </p:sp>
      <p:graphicFrame>
        <p:nvGraphicFramePr>
          <p:cNvPr id="1026" name="Object 3"/>
          <p:cNvGraphicFramePr>
            <a:graphicFrameLocks noChangeAspect="1"/>
          </p:cNvGraphicFramePr>
          <p:nvPr/>
        </p:nvGraphicFramePr>
        <p:xfrm>
          <a:off x="2063751" y="3636963"/>
          <a:ext cx="2943225" cy="3092450"/>
        </p:xfrm>
        <a:graphic>
          <a:graphicData uri="http://schemas.openxmlformats.org/presentationml/2006/ole">
            <mc:AlternateContent xmlns:mc="http://schemas.openxmlformats.org/markup-compatibility/2006">
              <mc:Choice xmlns:v="urn:schemas-microsoft-com:vml" Requires="v">
                <p:oleObj spid="_x0000_s2056" name="Equation" r:id="rId3" imgW="1257120" imgH="1320480" progId="">
                  <p:embed/>
                </p:oleObj>
              </mc:Choice>
              <mc:Fallback>
                <p:oleObj name="Equation" r:id="rId3" imgW="1257120" imgH="1320480"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751" y="3636963"/>
                        <a:ext cx="2943225" cy="309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9" name="TextBox 6"/>
          <p:cNvSpPr txBox="1">
            <a:spLocks noChangeArrowheads="1"/>
          </p:cNvSpPr>
          <p:nvPr/>
        </p:nvSpPr>
        <p:spPr bwMode="auto">
          <a:xfrm>
            <a:off x="6383339" y="4819650"/>
            <a:ext cx="37941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r>
              <a:rPr lang="en-US">
                <a:latin typeface="News Gothic MT"/>
                <a:ea typeface="MS PGothic" panose="020B0600070205080204" pitchFamily="34" charset="-128"/>
              </a:rPr>
              <a:t>Si el flujo es incompresible,</a:t>
            </a:r>
          </a:p>
          <a:p>
            <a:pPr algn="just" eaLnBrk="1" hangingPunct="1">
              <a:spcBef>
                <a:spcPct val="20000"/>
              </a:spcBef>
            </a:pPr>
            <a:r>
              <a:rPr lang="en-US">
                <a:latin typeface="News Gothic MT"/>
                <a:ea typeface="MS PGothic" panose="020B0600070205080204" pitchFamily="34" charset="-128"/>
              </a:rPr>
              <a:t> la densidad es constante </a:t>
            </a:r>
          </a:p>
        </p:txBody>
      </p:sp>
      <p:sp>
        <p:nvSpPr>
          <p:cNvPr id="1030" name="TextBox 8"/>
          <p:cNvSpPr txBox="1">
            <a:spLocks noChangeArrowheads="1"/>
          </p:cNvSpPr>
          <p:nvPr/>
        </p:nvSpPr>
        <p:spPr bwMode="auto">
          <a:xfrm>
            <a:off x="6400801" y="5786438"/>
            <a:ext cx="3224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r>
              <a:rPr lang="en-US" b="1">
                <a:solidFill>
                  <a:srgbClr val="00B0F0"/>
                </a:solidFill>
                <a:latin typeface="News Gothic MT"/>
                <a:ea typeface="MS PGothic" panose="020B0600070205080204" pitchFamily="34" charset="-128"/>
              </a:rPr>
              <a:t>Ecuación de continuidad</a:t>
            </a:r>
          </a:p>
        </p:txBody>
      </p:sp>
      <p:sp>
        <p:nvSpPr>
          <p:cNvPr id="8201" name="Oval 9"/>
          <p:cNvSpPr>
            <a:spLocks noChangeArrowheads="1"/>
          </p:cNvSpPr>
          <p:nvPr/>
        </p:nvSpPr>
        <p:spPr bwMode="auto">
          <a:xfrm>
            <a:off x="2063751" y="5643563"/>
            <a:ext cx="2117725" cy="685800"/>
          </a:xfrm>
          <a:prstGeom prst="ellipse">
            <a:avLst/>
          </a:prstGeom>
          <a:noFill/>
          <a:ln w="28575">
            <a:solidFill>
              <a:srgbClr val="FF0000"/>
            </a:solidFill>
            <a:round/>
            <a:headEnd/>
            <a:tailEnd/>
          </a:ln>
          <a:effectLst>
            <a:outerShdw dist="25400" dir="5400000" sx="100999" sy="100999" rotWithShape="0">
              <a:srgbClr val="808080">
                <a:alpha val="39998"/>
              </a:srgbClr>
            </a:outerShdw>
          </a:effectLst>
          <a:extLst/>
        </p:spPr>
        <p:txBody>
          <a:bodyPr anchor="ctr"/>
          <a:lstStyle/>
          <a:p>
            <a:pPr algn="ctr">
              <a:spcBef>
                <a:spcPct val="20000"/>
              </a:spcBef>
              <a:defRPr/>
            </a:pPr>
            <a:endParaRPr lang="es-PE">
              <a:solidFill>
                <a:srgbClr val="FFFFFF"/>
              </a:solidFill>
              <a:latin typeface="News Gothic MT" pitchFamily="-111" charset="0"/>
            </a:endParaRPr>
          </a:p>
        </p:txBody>
      </p:sp>
      <p:cxnSp>
        <p:nvCxnSpPr>
          <p:cNvPr id="12" name="Straight Arrow Connector 11"/>
          <p:cNvCxnSpPr/>
          <p:nvPr/>
        </p:nvCxnSpPr>
        <p:spPr>
          <a:xfrm>
            <a:off x="4267200" y="6007100"/>
            <a:ext cx="2057400" cy="1588"/>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1033" name="TextBox 8"/>
          <p:cNvSpPr txBox="1">
            <a:spLocks noChangeArrowheads="1"/>
          </p:cNvSpPr>
          <p:nvPr/>
        </p:nvSpPr>
        <p:spPr bwMode="auto">
          <a:xfrm>
            <a:off x="5880101" y="6338888"/>
            <a:ext cx="4824413" cy="369332"/>
          </a:xfrm>
          <a:prstGeom prst="rect">
            <a:avLst/>
          </a:prstGeom>
          <a:noFill/>
          <a:ln w="9525">
            <a:noFill/>
            <a:miter lim="800000"/>
            <a:headEnd/>
            <a:tailEnd/>
          </a:ln>
        </p:spPr>
        <p:txBody>
          <a:bodyPr>
            <a:spAutoFit/>
          </a:bodyPr>
          <a:lstStyle/>
          <a:p>
            <a:pPr algn="ctr">
              <a:spcBef>
                <a:spcPct val="20000"/>
              </a:spcBef>
              <a:defRPr/>
            </a:pPr>
            <a:r>
              <a:rPr lang="en-US" dirty="0">
                <a:solidFill>
                  <a:schemeClr val="bg1">
                    <a:lumMod val="25000"/>
                    <a:lumOff val="75000"/>
                  </a:schemeClr>
                </a:solidFill>
                <a:latin typeface="News Gothic MT"/>
                <a:ea typeface="MS PGothic" pitchFamily="34" charset="-128"/>
              </a:rPr>
              <a:t>A </a:t>
            </a:r>
            <a:r>
              <a:rPr lang="en-US" dirty="0" err="1">
                <a:solidFill>
                  <a:schemeClr val="bg1">
                    <a:lumMod val="25000"/>
                    <a:lumOff val="75000"/>
                  </a:schemeClr>
                </a:solidFill>
                <a:latin typeface="News Gothic MT"/>
                <a:ea typeface="MS PGothic" pitchFamily="34" charset="-128"/>
              </a:rPr>
              <a:t>esta</a:t>
            </a:r>
            <a:r>
              <a:rPr lang="en-US" dirty="0">
                <a:solidFill>
                  <a:schemeClr val="bg1">
                    <a:lumMod val="25000"/>
                    <a:lumOff val="75000"/>
                  </a:schemeClr>
                </a:solidFill>
                <a:latin typeface="News Gothic MT"/>
                <a:ea typeface="MS PGothic" pitchFamily="34" charset="-128"/>
              </a:rPr>
              <a:t> </a:t>
            </a:r>
            <a:r>
              <a:rPr lang="en-US" dirty="0" err="1">
                <a:solidFill>
                  <a:schemeClr val="bg1">
                    <a:lumMod val="25000"/>
                    <a:lumOff val="75000"/>
                  </a:schemeClr>
                </a:solidFill>
                <a:latin typeface="News Gothic MT"/>
                <a:ea typeface="MS PGothic" pitchFamily="34" charset="-128"/>
              </a:rPr>
              <a:t>ecuación</a:t>
            </a:r>
            <a:r>
              <a:rPr lang="en-US" dirty="0">
                <a:solidFill>
                  <a:schemeClr val="bg1">
                    <a:lumMod val="25000"/>
                    <a:lumOff val="75000"/>
                  </a:schemeClr>
                </a:solidFill>
                <a:latin typeface="News Gothic MT"/>
                <a:ea typeface="MS PGothic" pitchFamily="34" charset="-128"/>
              </a:rPr>
              <a:t> se llama caudal o </a:t>
            </a:r>
            <a:r>
              <a:rPr lang="en-US" dirty="0" err="1">
                <a:solidFill>
                  <a:schemeClr val="bg1">
                    <a:lumMod val="25000"/>
                    <a:lumOff val="75000"/>
                  </a:schemeClr>
                </a:solidFill>
                <a:latin typeface="News Gothic MT"/>
                <a:ea typeface="MS PGothic" pitchFamily="34" charset="-128"/>
              </a:rPr>
              <a:t>gasto</a:t>
            </a:r>
            <a:endParaRPr lang="en-US" dirty="0">
              <a:solidFill>
                <a:schemeClr val="bg1">
                  <a:lumMod val="25000"/>
                  <a:lumOff val="75000"/>
                </a:schemeClr>
              </a:solidFill>
              <a:latin typeface="News Gothic MT"/>
              <a:ea typeface="MS PGothic" pitchFamily="34" charset="-128"/>
            </a:endParaRPr>
          </a:p>
        </p:txBody>
      </p:sp>
      <p:pic>
        <p:nvPicPr>
          <p:cNvPr id="1034" name="Picture 8" descr="C:\Documents and Settings\Owner\My Documents\My Pictures\Halliday figures\Ch15_300\F15_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0014" y="833438"/>
            <a:ext cx="2682875"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CuadroTexto"/>
          <p:cNvSpPr txBox="1">
            <a:spLocks noChangeArrowheads="1"/>
          </p:cNvSpPr>
          <p:nvPr/>
        </p:nvSpPr>
        <p:spPr bwMode="auto">
          <a:xfrm>
            <a:off x="5591176" y="836613"/>
            <a:ext cx="4968875"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sz="2800" b="1">
                <a:solidFill>
                  <a:srgbClr val="FFFF00"/>
                </a:solidFill>
              </a:rPr>
              <a:t>En ausencia de fuentes y sumideros en el sistema, la masa de fluido por unidad de tiempo que fluye por las secciones 1 y 2 es la misma</a:t>
            </a:r>
            <a:endParaRPr lang="es-PE" sz="2800" b="1">
              <a:solidFill>
                <a:srgbClr val="FFFF00"/>
              </a:solidFill>
            </a:endParaRPr>
          </a:p>
        </p:txBody>
      </p:sp>
      <p:graphicFrame>
        <p:nvGraphicFramePr>
          <p:cNvPr id="13" name="Object 11" descr="Gotas de agua"/>
          <p:cNvGraphicFramePr>
            <a:graphicFrameLocks noChangeAspect="1"/>
          </p:cNvGraphicFramePr>
          <p:nvPr/>
        </p:nvGraphicFramePr>
        <p:xfrm>
          <a:off x="4151314" y="6308725"/>
          <a:ext cx="1728787" cy="433388"/>
        </p:xfrm>
        <a:graphic>
          <a:graphicData uri="http://schemas.openxmlformats.org/presentationml/2006/ole">
            <mc:AlternateContent xmlns:mc="http://schemas.openxmlformats.org/markup-compatibility/2006">
              <mc:Choice xmlns:v="urn:schemas-microsoft-com:vml" Requires="v">
                <p:oleObj spid="_x0000_s2057" name="Ecuación" r:id="rId6" imgW="812520" imgH="203040" progId="Equation.3">
                  <p:embed/>
                </p:oleObj>
              </mc:Choice>
              <mc:Fallback>
                <p:oleObj name="Ecuación" r:id="rId6" imgW="812520" imgH="20304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51314" y="6308725"/>
                        <a:ext cx="1728787" cy="433388"/>
                      </a:xfrm>
                      <a:prstGeom prst="rect">
                        <a:avLst/>
                      </a:prstGeom>
                      <a:blipFill dpi="0" rotWithShape="0">
                        <a:blip r:embed="rId8"/>
                        <a:srcRect/>
                        <a:tile tx="0" ty="0" sx="100000" sy="100000" flip="none" algn="tl"/>
                      </a:blipFill>
                      <a:ln w="38100">
                        <a:solidFill>
                          <a:srgbClr val="3399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1957001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500" fill="hold"/>
                                        <p:tgtEl>
                                          <p:spTgt spid="1027"/>
                                        </p:tgtEl>
                                        <p:attrNameLst>
                                          <p:attrName>ppt_x</p:attrName>
                                        </p:attrNameLst>
                                      </p:cBhvr>
                                      <p:tavLst>
                                        <p:tav tm="0">
                                          <p:val>
                                            <p:strVal val="#ppt_x"/>
                                          </p:val>
                                        </p:tav>
                                        <p:tav tm="100000">
                                          <p:val>
                                            <p:strVal val="#ppt_x"/>
                                          </p:val>
                                        </p:tav>
                                      </p:tavLst>
                                    </p:anim>
                                    <p:anim calcmode="lin" valueType="num">
                                      <p:cBhvr additive="base">
                                        <p:cTn id="8"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34"/>
                                        </p:tgtEl>
                                        <p:attrNameLst>
                                          <p:attrName>style.visibility</p:attrName>
                                        </p:attrNameLst>
                                      </p:cBhvr>
                                      <p:to>
                                        <p:strVal val="visible"/>
                                      </p:to>
                                    </p:set>
                                    <p:anim calcmode="lin" valueType="num">
                                      <p:cBhvr additive="base">
                                        <p:cTn id="13" dur="500" fill="hold"/>
                                        <p:tgtEl>
                                          <p:spTgt spid="1034"/>
                                        </p:tgtEl>
                                        <p:attrNameLst>
                                          <p:attrName>ppt_x</p:attrName>
                                        </p:attrNameLst>
                                      </p:cBhvr>
                                      <p:tavLst>
                                        <p:tav tm="0">
                                          <p:val>
                                            <p:strVal val="#ppt_x"/>
                                          </p:val>
                                        </p:tav>
                                        <p:tav tm="100000">
                                          <p:val>
                                            <p:strVal val="#ppt_x"/>
                                          </p:val>
                                        </p:tav>
                                      </p:tavLst>
                                    </p:anim>
                                    <p:anim calcmode="lin" valueType="num">
                                      <p:cBhvr additive="base">
                                        <p:cTn id="14" dur="500" fill="hold"/>
                                        <p:tgtEl>
                                          <p:spTgt spid="103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 calcmode="lin" valueType="num">
                                      <p:cBhvr additive="base">
                                        <p:cTn id="25" dur="500" fill="hold"/>
                                        <p:tgtEl>
                                          <p:spTgt spid="1026"/>
                                        </p:tgtEl>
                                        <p:attrNameLst>
                                          <p:attrName>ppt_x</p:attrName>
                                        </p:attrNameLst>
                                      </p:cBhvr>
                                      <p:tavLst>
                                        <p:tav tm="0">
                                          <p:val>
                                            <p:strVal val="#ppt_x"/>
                                          </p:val>
                                        </p:tav>
                                        <p:tav tm="100000">
                                          <p:val>
                                            <p:strVal val="#ppt_x"/>
                                          </p:val>
                                        </p:tav>
                                      </p:tavLst>
                                    </p:anim>
                                    <p:anim calcmode="lin" valueType="num">
                                      <p:cBhvr additive="base">
                                        <p:cTn id="26"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28"/>
                                        </p:tgtEl>
                                        <p:attrNameLst>
                                          <p:attrName>style.visibility</p:attrName>
                                        </p:attrNameLst>
                                      </p:cBhvr>
                                      <p:to>
                                        <p:strVal val="visible"/>
                                      </p:to>
                                    </p:set>
                                    <p:anim calcmode="lin" valueType="num">
                                      <p:cBhvr additive="base">
                                        <p:cTn id="31" dur="500" fill="hold"/>
                                        <p:tgtEl>
                                          <p:spTgt spid="1028"/>
                                        </p:tgtEl>
                                        <p:attrNameLst>
                                          <p:attrName>ppt_x</p:attrName>
                                        </p:attrNameLst>
                                      </p:cBhvr>
                                      <p:tavLst>
                                        <p:tav tm="0">
                                          <p:val>
                                            <p:strVal val="#ppt_x"/>
                                          </p:val>
                                        </p:tav>
                                        <p:tav tm="100000">
                                          <p:val>
                                            <p:strVal val="#ppt_x"/>
                                          </p:val>
                                        </p:tav>
                                      </p:tavLst>
                                    </p:anim>
                                    <p:anim calcmode="lin" valueType="num">
                                      <p:cBhvr additive="base">
                                        <p:cTn id="32"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29"/>
                                        </p:tgtEl>
                                        <p:attrNameLst>
                                          <p:attrName>style.visibility</p:attrName>
                                        </p:attrNameLst>
                                      </p:cBhvr>
                                      <p:to>
                                        <p:strVal val="visible"/>
                                      </p:to>
                                    </p:set>
                                    <p:anim calcmode="lin" valueType="num">
                                      <p:cBhvr additive="base">
                                        <p:cTn id="37" dur="500" fill="hold"/>
                                        <p:tgtEl>
                                          <p:spTgt spid="1029"/>
                                        </p:tgtEl>
                                        <p:attrNameLst>
                                          <p:attrName>ppt_x</p:attrName>
                                        </p:attrNameLst>
                                      </p:cBhvr>
                                      <p:tavLst>
                                        <p:tav tm="0">
                                          <p:val>
                                            <p:strVal val="#ppt_x"/>
                                          </p:val>
                                        </p:tav>
                                        <p:tav tm="100000">
                                          <p:val>
                                            <p:strVal val="#ppt_x"/>
                                          </p:val>
                                        </p:tav>
                                      </p:tavLst>
                                    </p:anim>
                                    <p:anim calcmode="lin" valueType="num">
                                      <p:cBhvr additive="base">
                                        <p:cTn id="38" dur="500" fill="hold"/>
                                        <p:tgtEl>
                                          <p:spTgt spid="102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201"/>
                                        </p:tgtEl>
                                        <p:attrNameLst>
                                          <p:attrName>style.visibility</p:attrName>
                                        </p:attrNameLst>
                                      </p:cBhvr>
                                      <p:to>
                                        <p:strVal val="visible"/>
                                      </p:to>
                                    </p:set>
                                    <p:anim calcmode="lin" valueType="num">
                                      <p:cBhvr additive="base">
                                        <p:cTn id="43" dur="500" fill="hold"/>
                                        <p:tgtEl>
                                          <p:spTgt spid="8201"/>
                                        </p:tgtEl>
                                        <p:attrNameLst>
                                          <p:attrName>ppt_x</p:attrName>
                                        </p:attrNameLst>
                                      </p:cBhvr>
                                      <p:tavLst>
                                        <p:tav tm="0">
                                          <p:val>
                                            <p:strVal val="#ppt_x"/>
                                          </p:val>
                                        </p:tav>
                                        <p:tav tm="100000">
                                          <p:val>
                                            <p:strVal val="#ppt_x"/>
                                          </p:val>
                                        </p:tav>
                                      </p:tavLst>
                                    </p:anim>
                                    <p:anim calcmode="lin" valueType="num">
                                      <p:cBhvr additive="base">
                                        <p:cTn id="44" dur="500" fill="hold"/>
                                        <p:tgtEl>
                                          <p:spTgt spid="820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030"/>
                                        </p:tgtEl>
                                        <p:attrNameLst>
                                          <p:attrName>style.visibility</p:attrName>
                                        </p:attrNameLst>
                                      </p:cBhvr>
                                      <p:to>
                                        <p:strVal val="visible"/>
                                      </p:to>
                                    </p:set>
                                    <p:anim calcmode="lin" valueType="num">
                                      <p:cBhvr additive="base">
                                        <p:cTn id="55" dur="500" fill="hold"/>
                                        <p:tgtEl>
                                          <p:spTgt spid="1030"/>
                                        </p:tgtEl>
                                        <p:attrNameLst>
                                          <p:attrName>ppt_x</p:attrName>
                                        </p:attrNameLst>
                                      </p:cBhvr>
                                      <p:tavLst>
                                        <p:tav tm="0">
                                          <p:val>
                                            <p:strVal val="#ppt_x"/>
                                          </p:val>
                                        </p:tav>
                                        <p:tav tm="100000">
                                          <p:val>
                                            <p:strVal val="#ppt_x"/>
                                          </p:val>
                                        </p:tav>
                                      </p:tavLst>
                                    </p:anim>
                                    <p:anim calcmode="lin" valueType="num">
                                      <p:cBhvr additive="base">
                                        <p:cTn id="56"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033"/>
                                        </p:tgtEl>
                                        <p:attrNameLst>
                                          <p:attrName>style.visibility</p:attrName>
                                        </p:attrNameLst>
                                      </p:cBhvr>
                                      <p:to>
                                        <p:strVal val="visible"/>
                                      </p:to>
                                    </p:set>
                                    <p:anim calcmode="lin" valueType="num">
                                      <p:cBhvr additive="base">
                                        <p:cTn id="67" dur="500" fill="hold"/>
                                        <p:tgtEl>
                                          <p:spTgt spid="1033"/>
                                        </p:tgtEl>
                                        <p:attrNameLst>
                                          <p:attrName>ppt_x</p:attrName>
                                        </p:attrNameLst>
                                      </p:cBhvr>
                                      <p:tavLst>
                                        <p:tav tm="0">
                                          <p:val>
                                            <p:strVal val="#ppt_x"/>
                                          </p:val>
                                        </p:tav>
                                        <p:tav tm="100000">
                                          <p:val>
                                            <p:strVal val="#ppt_x"/>
                                          </p:val>
                                        </p:tav>
                                      </p:tavLst>
                                    </p:anim>
                                    <p:anim calcmode="lin" valueType="num">
                                      <p:cBhvr additive="base">
                                        <p:cTn id="68" dur="500" fill="hold"/>
                                        <p:tgtEl>
                                          <p:spTgt spid="10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p:bldP spid="1028" grpId="0"/>
      <p:bldP spid="1029" grpId="0"/>
      <p:bldP spid="1030" grpId="0"/>
      <p:bldP spid="8201" grpId="0" animBg="1"/>
      <p:bldP spid="1033"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894013" y="1"/>
            <a:ext cx="7313612" cy="620713"/>
          </a:xfrm>
          <a:solidFill>
            <a:srgbClr val="002060"/>
          </a:solidFill>
        </p:spPr>
        <p:txBody>
          <a:bodyPr/>
          <a:lstStyle/>
          <a:p>
            <a:r>
              <a:rPr lang="es-ES_tradnl" sz="3600" b="1">
                <a:solidFill>
                  <a:srgbClr val="FFFF00"/>
                </a:solidFill>
              </a:rPr>
              <a:t>Ecuaci</a:t>
            </a:r>
            <a:r>
              <a:rPr lang="es-ES_tradnl" altLang="ja-JP" sz="3600" b="1">
                <a:solidFill>
                  <a:srgbClr val="FFFF00"/>
                </a:solidFill>
                <a:ea typeface="MS PGothic" panose="020B0600070205080204" pitchFamily="34" charset="-128"/>
              </a:rPr>
              <a:t>ón de Bernoulli</a:t>
            </a:r>
            <a:endParaRPr lang="es-ES_tradnl" sz="3600" b="1">
              <a:solidFill>
                <a:srgbClr val="FFFF00"/>
              </a:solidFill>
            </a:endParaRPr>
          </a:p>
        </p:txBody>
      </p:sp>
      <p:sp>
        <p:nvSpPr>
          <p:cNvPr id="10243" name="Rectangle 3"/>
          <p:cNvSpPr>
            <a:spLocks noGrp="1" noRot="1" noChangeArrowheads="1"/>
          </p:cNvSpPr>
          <p:nvPr>
            <p:ph type="body" sz="half" idx="1"/>
          </p:nvPr>
        </p:nvSpPr>
        <p:spPr>
          <a:xfrm>
            <a:off x="1524000" y="620714"/>
            <a:ext cx="9144000" cy="6237287"/>
          </a:xfrm>
        </p:spPr>
        <p:txBody>
          <a:bodyPr/>
          <a:lstStyle/>
          <a:p>
            <a:pPr algn="just">
              <a:lnSpc>
                <a:spcPct val="90000"/>
              </a:lnSpc>
              <a:buFont typeface="Wingdings" panose="05000000000000000000" pitchFamily="2" charset="2"/>
              <a:buChar char="Ø"/>
            </a:pPr>
            <a:r>
              <a:rPr lang="es-ES_tradnl" altLang="ja-JP" sz="1900" b="1">
                <a:solidFill>
                  <a:srgbClr val="FFFF00"/>
                </a:solidFill>
                <a:ea typeface="MS PGothic" panose="020B0600070205080204" pitchFamily="34" charset="-128"/>
              </a:rPr>
              <a:t>Constituye una expresi</a:t>
            </a:r>
            <a:r>
              <a:rPr lang="es-ES_tradnl" altLang="ja-JP" sz="1900" b="1">
                <a:solidFill>
                  <a:srgbClr val="FFFF00"/>
                </a:solidFill>
                <a:latin typeface="Arial" panose="020B0604020202020204" pitchFamily="34" charset="0"/>
                <a:ea typeface="MS PGothic" panose="020B0600070205080204" pitchFamily="34" charset="-128"/>
              </a:rPr>
              <a:t>ó</a:t>
            </a:r>
            <a:r>
              <a:rPr lang="es-ES_tradnl" altLang="ja-JP" sz="1900" b="1">
                <a:solidFill>
                  <a:srgbClr val="FFFF00"/>
                </a:solidFill>
                <a:ea typeface="MS PGothic" panose="020B0600070205080204" pitchFamily="34" charset="-128"/>
              </a:rPr>
              <a:t>n del principio de conservaci</a:t>
            </a:r>
            <a:r>
              <a:rPr lang="es-ES_tradnl" altLang="ja-JP" sz="1900" b="1">
                <a:solidFill>
                  <a:srgbClr val="FFFF00"/>
                </a:solidFill>
                <a:latin typeface="Arial" panose="020B0604020202020204" pitchFamily="34" charset="0"/>
                <a:ea typeface="MS PGothic" panose="020B0600070205080204" pitchFamily="34" charset="-128"/>
              </a:rPr>
              <a:t>ó</a:t>
            </a:r>
            <a:r>
              <a:rPr lang="es-ES_tradnl" altLang="ja-JP" sz="1900" b="1">
                <a:solidFill>
                  <a:srgbClr val="FFFF00"/>
                </a:solidFill>
                <a:ea typeface="MS PGothic" panose="020B0600070205080204" pitchFamily="34" charset="-128"/>
              </a:rPr>
              <a:t>n de la energ</a:t>
            </a:r>
            <a:r>
              <a:rPr lang="es-ES_tradnl" altLang="ja-JP" sz="1900" b="1">
                <a:solidFill>
                  <a:srgbClr val="FFFF00"/>
                </a:solidFill>
                <a:latin typeface="Arial" panose="020B0604020202020204" pitchFamily="34" charset="0"/>
                <a:ea typeface="MS PGothic" panose="020B0600070205080204" pitchFamily="34" charset="-128"/>
              </a:rPr>
              <a:t>í</a:t>
            </a:r>
            <a:r>
              <a:rPr lang="es-ES_tradnl" altLang="ja-JP" sz="1900" b="1">
                <a:solidFill>
                  <a:srgbClr val="FFFF00"/>
                </a:solidFill>
                <a:ea typeface="MS PGothic" panose="020B0600070205080204" pitchFamily="34" charset="-128"/>
              </a:rPr>
              <a:t>a</a:t>
            </a:r>
            <a:r>
              <a:rPr lang="es-ES_tradnl" altLang="ja-JP" sz="1900">
                <a:ea typeface="MS PGothic" panose="020B0600070205080204" pitchFamily="34" charset="-128"/>
              </a:rPr>
              <a:t>. Se considera que en el flujo existen tres tipos de energ</a:t>
            </a:r>
            <a:r>
              <a:rPr lang="es-ES_tradnl" altLang="ja-JP" sz="1900">
                <a:latin typeface="Arial" panose="020B0604020202020204" pitchFamily="34" charset="0"/>
                <a:ea typeface="MS PGothic" panose="020B0600070205080204" pitchFamily="34" charset="-128"/>
              </a:rPr>
              <a:t>í</a:t>
            </a:r>
            <a:r>
              <a:rPr lang="es-ES_tradnl" altLang="ja-JP" sz="1900">
                <a:ea typeface="MS PGothic" panose="020B0600070205080204" pitchFamily="34" charset="-128"/>
              </a:rPr>
              <a:t>a: la energ</a:t>
            </a:r>
            <a:r>
              <a:rPr lang="es-ES_tradnl" altLang="ja-JP" sz="1900">
                <a:latin typeface="Arial" panose="020B0604020202020204" pitchFamily="34" charset="0"/>
                <a:ea typeface="MS PGothic" panose="020B0600070205080204" pitchFamily="34" charset="-128"/>
              </a:rPr>
              <a:t>í</a:t>
            </a:r>
            <a:r>
              <a:rPr lang="es-ES_tradnl" altLang="ja-JP" sz="1900">
                <a:ea typeface="MS PGothic" panose="020B0600070205080204" pitchFamily="34" charset="-128"/>
              </a:rPr>
              <a:t>a cin</a:t>
            </a:r>
            <a:r>
              <a:rPr lang="es-ES_tradnl" altLang="ja-JP" sz="1900">
                <a:latin typeface="Arial" panose="020B0604020202020204" pitchFamily="34" charset="0"/>
                <a:ea typeface="MS PGothic" panose="020B0600070205080204" pitchFamily="34" charset="-128"/>
              </a:rPr>
              <a:t>é</a:t>
            </a:r>
            <a:r>
              <a:rPr lang="es-ES_tradnl" altLang="ja-JP" sz="1900">
                <a:ea typeface="MS PGothic" panose="020B0600070205080204" pitchFamily="34" charset="-128"/>
              </a:rPr>
              <a:t>tica debida al movimiento, la energ</a:t>
            </a:r>
            <a:r>
              <a:rPr lang="es-ES_tradnl" altLang="ja-JP" sz="1900">
                <a:latin typeface="Arial" panose="020B0604020202020204" pitchFamily="34" charset="0"/>
                <a:ea typeface="MS PGothic" panose="020B0600070205080204" pitchFamily="34" charset="-128"/>
              </a:rPr>
              <a:t>í</a:t>
            </a:r>
            <a:r>
              <a:rPr lang="es-ES_tradnl" altLang="ja-JP" sz="1900">
                <a:ea typeface="MS PGothic" panose="020B0600070205080204" pitchFamily="34" charset="-128"/>
              </a:rPr>
              <a:t>a de presión debida a la presi</a:t>
            </a:r>
            <a:r>
              <a:rPr lang="es-ES_tradnl" altLang="ja-JP" sz="1900">
                <a:latin typeface="Arial" panose="020B0604020202020204" pitchFamily="34" charset="0"/>
                <a:ea typeface="MS PGothic" panose="020B0600070205080204" pitchFamily="34" charset="-128"/>
              </a:rPr>
              <a:t>ó</a:t>
            </a:r>
            <a:r>
              <a:rPr lang="es-ES_tradnl" altLang="ja-JP" sz="1900">
                <a:ea typeface="MS PGothic" panose="020B0600070205080204" pitchFamily="34" charset="-128"/>
              </a:rPr>
              <a:t>n y la energ</a:t>
            </a:r>
            <a:r>
              <a:rPr lang="es-ES_tradnl" altLang="ja-JP" sz="1900">
                <a:latin typeface="Arial" panose="020B0604020202020204" pitchFamily="34" charset="0"/>
                <a:ea typeface="MS PGothic" panose="020B0600070205080204" pitchFamily="34" charset="-128"/>
              </a:rPr>
              <a:t>í</a:t>
            </a:r>
            <a:r>
              <a:rPr lang="es-ES_tradnl" altLang="ja-JP" sz="1900">
                <a:ea typeface="MS PGothic" panose="020B0600070205080204" pitchFamily="34" charset="-128"/>
              </a:rPr>
              <a:t>a potencial gravitatoria debida a la elevaci</a:t>
            </a:r>
            <a:r>
              <a:rPr lang="es-ES_tradnl" altLang="ja-JP" sz="1900">
                <a:latin typeface="Arial" panose="020B0604020202020204" pitchFamily="34" charset="0"/>
                <a:ea typeface="MS PGothic" panose="020B0600070205080204" pitchFamily="34" charset="-128"/>
              </a:rPr>
              <a:t>ó</a:t>
            </a:r>
            <a:r>
              <a:rPr lang="es-ES_tradnl" altLang="ja-JP" sz="1900">
                <a:ea typeface="MS PGothic" panose="020B0600070205080204" pitchFamily="34" charset="-128"/>
              </a:rPr>
              <a:t>n. Para una línea de corriente de un fluido sin fricción tenemos: </a:t>
            </a:r>
            <a:endParaRPr lang="es-ES_tradnl" sz="1900"/>
          </a:p>
        </p:txBody>
      </p:sp>
      <p:sp>
        <p:nvSpPr>
          <p:cNvPr id="3078" name="Rectangle 4"/>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2050" name="Object 4"/>
          <p:cNvGraphicFramePr>
            <a:graphicFrameLocks noChangeAspect="1"/>
          </p:cNvGraphicFramePr>
          <p:nvPr/>
        </p:nvGraphicFramePr>
        <p:xfrm>
          <a:off x="1854200" y="1989138"/>
          <a:ext cx="4241800" cy="1079500"/>
        </p:xfrm>
        <a:graphic>
          <a:graphicData uri="http://schemas.openxmlformats.org/presentationml/2006/ole">
            <mc:AlternateContent xmlns:mc="http://schemas.openxmlformats.org/markup-compatibility/2006">
              <mc:Choice xmlns:v="urn:schemas-microsoft-com:vml" Requires="v">
                <p:oleObj spid="_x0000_s3080" name="Equation" r:id="rId4" imgW="1739880" imgH="444240" progId="">
                  <p:embed/>
                </p:oleObj>
              </mc:Choice>
              <mc:Fallback>
                <p:oleObj name="Equation" r:id="rId4" imgW="1739880" imgH="444240"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54200" y="1989138"/>
                        <a:ext cx="424180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9" name="Rectangle 6"/>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2051" name="Object 5"/>
          <p:cNvGraphicFramePr>
            <a:graphicFrameLocks noChangeAspect="1"/>
          </p:cNvGraphicFramePr>
          <p:nvPr/>
        </p:nvGraphicFramePr>
        <p:xfrm>
          <a:off x="6418264" y="1881188"/>
          <a:ext cx="4137025" cy="1331912"/>
        </p:xfrm>
        <a:graphic>
          <a:graphicData uri="http://schemas.openxmlformats.org/presentationml/2006/ole">
            <mc:AlternateContent xmlns:mc="http://schemas.openxmlformats.org/markup-compatibility/2006">
              <mc:Choice xmlns:v="urn:schemas-microsoft-com:vml" Requires="v">
                <p:oleObj spid="_x0000_s3081" name="Equation" r:id="rId6" imgW="1384200" imgH="444240" progId="">
                  <p:embed/>
                </p:oleObj>
              </mc:Choice>
              <mc:Fallback>
                <p:oleObj name="Equation" r:id="rId6" imgW="1384200" imgH="444240" progId="">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18264" y="1881188"/>
                        <a:ext cx="4137025" cy="133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2056" name="Picture 13" descr="C:\Documents and Settings\Owner\My Documents\My Pictures\Tipler figures\CH11-15\F13-14a.JPG"/>
          <p:cNvPicPr>
            <a:picLocks noChangeAspect="1" noChangeArrowheads="1"/>
          </p:cNvPicPr>
          <p:nvPr/>
        </p:nvPicPr>
        <p:blipFill>
          <a:blip r:embed="rId8">
            <a:extLst>
              <a:ext uri="{28A0092B-C50C-407E-A947-70E740481C1C}">
                <a14:useLocalDpi xmlns:a14="http://schemas.microsoft.com/office/drawing/2010/main" val="0"/>
              </a:ext>
            </a:extLst>
          </a:blip>
          <a:srcRect t="5458" b="13487"/>
          <a:stretch>
            <a:fillRect/>
          </a:stretch>
        </p:blipFill>
        <p:spPr bwMode="auto">
          <a:xfrm>
            <a:off x="2351089" y="3573463"/>
            <a:ext cx="7292975" cy="319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4269164"/>
      </p:ext>
    </p:extLst>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2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4" presetClass="entr" presetSubtype="10" fill="hold" grpId="0" nodeType="clickEffect">
                                  <p:stCondLst>
                                    <p:cond delay="0"/>
                                  </p:stCondLst>
                                  <p:childTnLst>
                                    <p:set>
                                      <p:cBhvr>
                                        <p:cTn id="10" dur="1" fill="hold">
                                          <p:stCondLst>
                                            <p:cond delay="0"/>
                                          </p:stCondLst>
                                        </p:cTn>
                                        <p:tgtEl>
                                          <p:spTgt spid="10243">
                                            <p:txEl>
                                              <p:pRg st="0" end="0"/>
                                            </p:txEl>
                                          </p:spTgt>
                                        </p:tgtEl>
                                        <p:attrNameLst>
                                          <p:attrName>style.visibility</p:attrName>
                                        </p:attrNameLst>
                                      </p:cBhvr>
                                      <p:to>
                                        <p:strVal val="visible"/>
                                      </p:to>
                                    </p:set>
                                    <p:animEffect transition="in" filter="randombar(horizontal)">
                                      <p:cBhvr>
                                        <p:cTn id="11" dur="500"/>
                                        <p:tgtEl>
                                          <p:spTgt spid="10243">
                                            <p:txEl>
                                              <p:pRg st="0" end="0"/>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nodeType="clickEffect">
                                  <p:stCondLst>
                                    <p:cond delay="0"/>
                                  </p:stCondLst>
                                  <p:childTnLst>
                                    <p:set>
                                      <p:cBhvr>
                                        <p:cTn id="15" dur="1" fill="hold">
                                          <p:stCondLst>
                                            <p:cond delay="0"/>
                                          </p:stCondLst>
                                        </p:cTn>
                                        <p:tgtEl>
                                          <p:spTgt spid="2056"/>
                                        </p:tgtEl>
                                        <p:attrNameLst>
                                          <p:attrName>style.visibility</p:attrName>
                                        </p:attrNameLst>
                                      </p:cBhvr>
                                      <p:to>
                                        <p:strVal val="visible"/>
                                      </p:to>
                                    </p:set>
                                    <p:anim calcmode="lin" valueType="num">
                                      <p:cBhvr additive="base">
                                        <p:cTn id="16" dur="500" fill="hold"/>
                                        <p:tgtEl>
                                          <p:spTgt spid="2056"/>
                                        </p:tgtEl>
                                        <p:attrNameLst>
                                          <p:attrName>ppt_x</p:attrName>
                                        </p:attrNameLst>
                                      </p:cBhvr>
                                      <p:tavLst>
                                        <p:tav tm="0">
                                          <p:val>
                                            <p:strVal val="#ppt_x"/>
                                          </p:val>
                                        </p:tav>
                                        <p:tav tm="100000">
                                          <p:val>
                                            <p:strVal val="#ppt_x"/>
                                          </p:val>
                                        </p:tav>
                                      </p:tavLst>
                                    </p:anim>
                                    <p:anim calcmode="lin" valueType="num">
                                      <p:cBhvr additive="base">
                                        <p:cTn id="17" dur="500" fill="hold"/>
                                        <p:tgtEl>
                                          <p:spTgt spid="2056"/>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additive="base">
                                        <p:cTn id="22" dur="500" fill="hold"/>
                                        <p:tgtEl>
                                          <p:spTgt spid="2050"/>
                                        </p:tgtEl>
                                        <p:attrNameLst>
                                          <p:attrName>ppt_x</p:attrName>
                                        </p:attrNameLst>
                                      </p:cBhvr>
                                      <p:tavLst>
                                        <p:tav tm="0">
                                          <p:val>
                                            <p:strVal val="#ppt_x"/>
                                          </p:val>
                                        </p:tav>
                                        <p:tav tm="100000">
                                          <p:val>
                                            <p:strVal val="#ppt_x"/>
                                          </p:val>
                                        </p:tav>
                                      </p:tavLst>
                                    </p:anim>
                                    <p:anim calcmode="lin" valueType="num">
                                      <p:cBhvr additive="base">
                                        <p:cTn id="23"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2051"/>
                                        </p:tgtEl>
                                        <p:attrNameLst>
                                          <p:attrName>style.visibility</p:attrName>
                                        </p:attrNameLst>
                                      </p:cBhvr>
                                      <p:to>
                                        <p:strVal val="visible"/>
                                      </p:to>
                                    </p:set>
                                    <p:anim calcmode="lin" valueType="num">
                                      <p:cBhvr additive="base">
                                        <p:cTn id="28" dur="500" fill="hold"/>
                                        <p:tgtEl>
                                          <p:spTgt spid="2051"/>
                                        </p:tgtEl>
                                        <p:attrNameLst>
                                          <p:attrName>ppt_x</p:attrName>
                                        </p:attrNameLst>
                                      </p:cBhvr>
                                      <p:tavLst>
                                        <p:tav tm="0">
                                          <p:val>
                                            <p:strVal val="#ppt_x"/>
                                          </p:val>
                                        </p:tav>
                                        <p:tav tm="100000">
                                          <p:val>
                                            <p:strVal val="#ppt_x"/>
                                          </p:val>
                                        </p:tav>
                                      </p:tavLst>
                                    </p:anim>
                                    <p:anim calcmode="lin" valueType="num">
                                      <p:cBhvr additive="base">
                                        <p:cTn id="29"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a:spLocks noChangeArrowheads="1"/>
          </p:cNvSpPr>
          <p:nvPr/>
        </p:nvSpPr>
        <p:spPr bwMode="auto">
          <a:xfrm>
            <a:off x="2135189" y="333376"/>
            <a:ext cx="8353425"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just" eaLnBrk="1" hangingPunct="1"/>
            <a:r>
              <a:rPr lang="es-ES" b="1">
                <a:solidFill>
                  <a:srgbClr val="FFFF00"/>
                </a:solidFill>
              </a:rPr>
              <a:t>Cuando hay un conjunto de líneas de corriente en el flujo de un fluido las velocidades de estas líneas es diferente en cada una, por ello se introduce un coeficiente llamado COEFICIENTE DE CORIOLIS     la magnitud de este coeficiente está entre 1 y 2, generalmente se usa 1.</a:t>
            </a:r>
            <a:endParaRPr lang="es-PE" b="1">
              <a:solidFill>
                <a:srgbClr val="FFFF00"/>
              </a:solidFill>
            </a:endParaRPr>
          </a:p>
        </p:txBody>
      </p:sp>
      <p:graphicFrame>
        <p:nvGraphicFramePr>
          <p:cNvPr id="3" name="Object 2" descr="Papel seda azul"/>
          <p:cNvGraphicFramePr>
            <a:graphicFrameLocks noChangeAspect="1"/>
          </p:cNvGraphicFramePr>
          <p:nvPr/>
        </p:nvGraphicFramePr>
        <p:xfrm>
          <a:off x="3625850" y="1341438"/>
          <a:ext cx="363538" cy="266700"/>
        </p:xfrm>
        <a:graphic>
          <a:graphicData uri="http://schemas.openxmlformats.org/presentationml/2006/ole">
            <mc:AlternateContent xmlns:mc="http://schemas.openxmlformats.org/markup-compatibility/2006">
              <mc:Choice xmlns:v="urn:schemas-microsoft-com:vml" Requires="v">
                <p:oleObj spid="_x0000_s4107" name="Ecuación" r:id="rId3" imgW="152280" imgH="139680" progId="Equation.3">
                  <p:embed/>
                </p:oleObj>
              </mc:Choice>
              <mc:Fallback>
                <p:oleObj name="Ecuación" r:id="rId3" imgW="152280" imgH="13968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5850" y="1341438"/>
                        <a:ext cx="363538" cy="266700"/>
                      </a:xfrm>
                      <a:prstGeom prst="rect">
                        <a:avLst/>
                      </a:prstGeom>
                      <a:blipFill dpi="0" rotWithShape="0">
                        <a:blip r:embed="rId5"/>
                        <a:srcRect/>
                        <a:tile tx="0" ty="0" sx="100000" sy="100000" flip="none" algn="tl"/>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 name="Object 3" descr="Pergamino"/>
          <p:cNvGraphicFramePr>
            <a:graphicFrameLocks noChangeAspect="1"/>
          </p:cNvGraphicFramePr>
          <p:nvPr/>
        </p:nvGraphicFramePr>
        <p:xfrm>
          <a:off x="5591175" y="1773238"/>
          <a:ext cx="3911600" cy="1085850"/>
        </p:xfrm>
        <a:graphic>
          <a:graphicData uri="http://schemas.openxmlformats.org/presentationml/2006/ole">
            <mc:AlternateContent xmlns:mc="http://schemas.openxmlformats.org/markup-compatibility/2006">
              <mc:Choice xmlns:v="urn:schemas-microsoft-com:vml" Requires="v">
                <p:oleObj spid="_x0000_s4108" name="Ecuación" r:id="rId6" imgW="1600200" imgH="444240" progId="Equation.3">
                  <p:embed/>
                </p:oleObj>
              </mc:Choice>
              <mc:Fallback>
                <p:oleObj name="Ecuación" r:id="rId6" imgW="1600200" imgH="44424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91175" y="1773238"/>
                        <a:ext cx="3911600" cy="1085850"/>
                      </a:xfrm>
                      <a:prstGeom prst="rect">
                        <a:avLst/>
                      </a:prstGeom>
                      <a:blipFill dpi="0" rotWithShape="0">
                        <a:blip r:embed="rId8"/>
                        <a:srcRect/>
                        <a:tile tx="0" ty="0" sx="100000" sy="100000" flip="none" algn="tl"/>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 name="4 CuadroTexto"/>
          <p:cNvSpPr txBox="1">
            <a:spLocks noChangeArrowheads="1"/>
          </p:cNvSpPr>
          <p:nvPr/>
        </p:nvSpPr>
        <p:spPr bwMode="auto">
          <a:xfrm>
            <a:off x="1847850" y="2997201"/>
            <a:ext cx="88201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t>Para puntos 1 y 2 de un sistema en el cual hay bombas, turbinas y se considera las pérdidas por fricción, el Bernoulli se expresa como:</a:t>
            </a:r>
            <a:endParaRPr lang="es-PE" b="1"/>
          </a:p>
        </p:txBody>
      </p:sp>
      <p:sp>
        <p:nvSpPr>
          <p:cNvPr id="18" name="17 CuadroTexto"/>
          <p:cNvSpPr txBox="1">
            <a:spLocks noChangeArrowheads="1"/>
          </p:cNvSpPr>
          <p:nvPr/>
        </p:nvSpPr>
        <p:spPr bwMode="auto">
          <a:xfrm>
            <a:off x="4224339" y="4868863"/>
            <a:ext cx="13668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BOMBAS</a:t>
            </a:r>
            <a:endParaRPr lang="es-PE"/>
          </a:p>
        </p:txBody>
      </p:sp>
      <p:sp>
        <p:nvSpPr>
          <p:cNvPr id="19" name="18 CuadroTexto"/>
          <p:cNvSpPr txBox="1">
            <a:spLocks noChangeArrowheads="1"/>
          </p:cNvSpPr>
          <p:nvPr/>
        </p:nvSpPr>
        <p:spPr bwMode="auto">
          <a:xfrm>
            <a:off x="5951539" y="4868863"/>
            <a:ext cx="1368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FRICCIÓN</a:t>
            </a:r>
            <a:endParaRPr lang="es-PE"/>
          </a:p>
        </p:txBody>
      </p:sp>
      <p:sp>
        <p:nvSpPr>
          <p:cNvPr id="20" name="19 CuadroTexto"/>
          <p:cNvSpPr txBox="1">
            <a:spLocks noChangeArrowheads="1"/>
          </p:cNvSpPr>
          <p:nvPr/>
        </p:nvSpPr>
        <p:spPr bwMode="auto">
          <a:xfrm>
            <a:off x="7464426" y="4868863"/>
            <a:ext cx="143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TURBINAS</a:t>
            </a:r>
            <a:endParaRPr lang="es-PE"/>
          </a:p>
        </p:txBody>
      </p:sp>
      <p:cxnSp>
        <p:nvCxnSpPr>
          <p:cNvPr id="24" name="23 Conector recto de flecha"/>
          <p:cNvCxnSpPr>
            <a:cxnSpLocks noChangeShapeType="1"/>
          </p:cNvCxnSpPr>
          <p:nvPr/>
        </p:nvCxnSpPr>
        <p:spPr bwMode="auto">
          <a:xfrm flipV="1">
            <a:off x="4511675" y="4365626"/>
            <a:ext cx="431800" cy="576263"/>
          </a:xfrm>
          <a:prstGeom prst="straightConnector1">
            <a:avLst/>
          </a:prstGeom>
          <a:noFill/>
          <a:ln w="19050" algn="ctr">
            <a:solidFill>
              <a:srgbClr val="FF0000"/>
            </a:solidFill>
            <a:round/>
            <a:headEnd/>
            <a:tailEnd type="arrow" w="med" len="med"/>
          </a:ln>
          <a:extLst>
            <a:ext uri="{909E8E84-426E-40DD-AFC4-6F175D3DCCD1}">
              <a14:hiddenFill xmlns:a14="http://schemas.microsoft.com/office/drawing/2010/main">
                <a:noFill/>
              </a14:hiddenFill>
            </a:ext>
          </a:extLst>
        </p:spPr>
      </p:cxnSp>
      <p:cxnSp>
        <p:nvCxnSpPr>
          <p:cNvPr id="25" name="24 Conector recto de flecha"/>
          <p:cNvCxnSpPr>
            <a:cxnSpLocks noChangeShapeType="1"/>
          </p:cNvCxnSpPr>
          <p:nvPr/>
        </p:nvCxnSpPr>
        <p:spPr bwMode="auto">
          <a:xfrm flipV="1">
            <a:off x="6240463" y="4365626"/>
            <a:ext cx="431800" cy="576263"/>
          </a:xfrm>
          <a:prstGeom prst="straightConnector1">
            <a:avLst/>
          </a:prstGeom>
          <a:noFill/>
          <a:ln w="19050" algn="ctr">
            <a:solidFill>
              <a:srgbClr val="FF0000"/>
            </a:solidFill>
            <a:round/>
            <a:headEnd/>
            <a:tailEnd type="arrow" w="med" len="med"/>
          </a:ln>
          <a:extLst>
            <a:ext uri="{909E8E84-426E-40DD-AFC4-6F175D3DCCD1}">
              <a14:hiddenFill xmlns:a14="http://schemas.microsoft.com/office/drawing/2010/main">
                <a:noFill/>
              </a14:hiddenFill>
            </a:ext>
          </a:extLst>
        </p:spPr>
      </p:cxnSp>
      <p:cxnSp>
        <p:nvCxnSpPr>
          <p:cNvPr id="26" name="25 Conector recto de flecha"/>
          <p:cNvCxnSpPr>
            <a:cxnSpLocks noChangeShapeType="1"/>
          </p:cNvCxnSpPr>
          <p:nvPr/>
        </p:nvCxnSpPr>
        <p:spPr bwMode="auto">
          <a:xfrm flipV="1">
            <a:off x="7680325" y="4365626"/>
            <a:ext cx="431800" cy="576263"/>
          </a:xfrm>
          <a:prstGeom prst="straightConnector1">
            <a:avLst/>
          </a:prstGeom>
          <a:noFill/>
          <a:ln w="19050" algn="ctr">
            <a:solidFill>
              <a:srgbClr val="FF0000"/>
            </a:solidFill>
            <a:round/>
            <a:headEnd/>
            <a:tailEnd type="arrow" w="med" len="med"/>
          </a:ln>
          <a:extLst>
            <a:ext uri="{909E8E84-426E-40DD-AFC4-6F175D3DCCD1}">
              <a14:hiddenFill xmlns:a14="http://schemas.microsoft.com/office/drawing/2010/main">
                <a:noFill/>
              </a14:hiddenFill>
            </a:ext>
          </a:extLst>
        </p:spPr>
      </p:cxnSp>
      <p:grpSp>
        <p:nvGrpSpPr>
          <p:cNvPr id="6" name="29 Grupo"/>
          <p:cNvGrpSpPr>
            <a:grpSpLocks/>
          </p:cNvGrpSpPr>
          <p:nvPr/>
        </p:nvGrpSpPr>
        <p:grpSpPr bwMode="auto">
          <a:xfrm>
            <a:off x="1919288" y="3933825"/>
            <a:ext cx="8604250" cy="719138"/>
            <a:chOff x="395536" y="3933056"/>
            <a:chExt cx="8604448" cy="720080"/>
          </a:xfrm>
        </p:grpSpPr>
        <p:sp>
          <p:nvSpPr>
            <p:cNvPr id="4110" name="7 CuadroTexto"/>
            <p:cNvSpPr txBox="1">
              <a:spLocks noChangeArrowheads="1"/>
            </p:cNvSpPr>
            <p:nvPr/>
          </p:nvSpPr>
          <p:spPr bwMode="auto">
            <a:xfrm>
              <a:off x="2267744" y="3933056"/>
              <a:ext cx="21602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r>
                <a:rPr lang="es-ES"/>
                <a:t>Energía adicional suministrada</a:t>
              </a:r>
              <a:endParaRPr lang="es-PE"/>
            </a:p>
          </p:txBody>
        </p:sp>
        <p:sp>
          <p:nvSpPr>
            <p:cNvPr id="4111" name="8 CuadroTexto"/>
            <p:cNvSpPr txBox="1">
              <a:spLocks noChangeArrowheads="1"/>
            </p:cNvSpPr>
            <p:nvPr/>
          </p:nvSpPr>
          <p:spPr bwMode="auto">
            <a:xfrm>
              <a:off x="4572000" y="3933056"/>
              <a:ext cx="115212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Energía perdida</a:t>
              </a:r>
              <a:endParaRPr lang="es-PE"/>
            </a:p>
          </p:txBody>
        </p:sp>
        <p:sp>
          <p:nvSpPr>
            <p:cNvPr id="4112" name="9 CuadroTexto"/>
            <p:cNvSpPr txBox="1">
              <a:spLocks noChangeArrowheads="1"/>
            </p:cNvSpPr>
            <p:nvPr/>
          </p:nvSpPr>
          <p:spPr bwMode="auto">
            <a:xfrm>
              <a:off x="5868144" y="3945250"/>
              <a:ext cx="122413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Energía extraída</a:t>
              </a:r>
              <a:endParaRPr lang="es-PE"/>
            </a:p>
          </p:txBody>
        </p:sp>
        <p:sp>
          <p:nvSpPr>
            <p:cNvPr id="4113" name="10 CuadroTexto"/>
            <p:cNvSpPr txBox="1">
              <a:spLocks noChangeArrowheads="1"/>
            </p:cNvSpPr>
            <p:nvPr/>
          </p:nvSpPr>
          <p:spPr bwMode="auto">
            <a:xfrm>
              <a:off x="7236296" y="4149080"/>
              <a:ext cx="17636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Energía en 2</a:t>
              </a:r>
              <a:endParaRPr lang="es-PE"/>
            </a:p>
          </p:txBody>
        </p:sp>
        <p:grpSp>
          <p:nvGrpSpPr>
            <p:cNvPr id="4114" name="21 Grupo"/>
            <p:cNvGrpSpPr>
              <a:grpSpLocks/>
            </p:cNvGrpSpPr>
            <p:nvPr/>
          </p:nvGrpSpPr>
          <p:grpSpPr bwMode="auto">
            <a:xfrm>
              <a:off x="395536" y="4077072"/>
              <a:ext cx="8424936" cy="472118"/>
              <a:chOff x="395536" y="4077072"/>
              <a:chExt cx="8424936" cy="472118"/>
            </a:xfrm>
          </p:grpSpPr>
          <p:sp>
            <p:nvSpPr>
              <p:cNvPr id="4119" name="6 CuadroTexto"/>
              <p:cNvSpPr txBox="1">
                <a:spLocks noChangeArrowheads="1"/>
              </p:cNvSpPr>
              <p:nvPr/>
            </p:nvSpPr>
            <p:spPr bwMode="auto">
              <a:xfrm>
                <a:off x="395536" y="4077072"/>
                <a:ext cx="17281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Energía en 1</a:t>
                </a:r>
                <a:endParaRPr lang="es-PE"/>
              </a:p>
            </p:txBody>
          </p:sp>
          <p:grpSp>
            <p:nvGrpSpPr>
              <p:cNvPr id="4120" name="20 Grupo"/>
              <p:cNvGrpSpPr>
                <a:grpSpLocks/>
              </p:cNvGrpSpPr>
              <p:nvPr/>
            </p:nvGrpSpPr>
            <p:grpSpPr bwMode="auto">
              <a:xfrm>
                <a:off x="1691680" y="4077072"/>
                <a:ext cx="7128792" cy="472118"/>
                <a:chOff x="1691680" y="4077072"/>
                <a:chExt cx="7128792" cy="472118"/>
              </a:xfrm>
            </p:grpSpPr>
            <p:sp>
              <p:nvSpPr>
                <p:cNvPr id="4121" name="16 Elipse"/>
                <p:cNvSpPr>
                  <a:spLocks noChangeArrowheads="1"/>
                </p:cNvSpPr>
                <p:nvPr/>
              </p:nvSpPr>
              <p:spPr bwMode="auto">
                <a:xfrm>
                  <a:off x="8532440" y="4221088"/>
                  <a:ext cx="288032" cy="288032"/>
                </a:xfrm>
                <a:prstGeom prst="ellipse">
                  <a:avLst/>
                </a:prstGeom>
                <a:solidFill>
                  <a:srgbClr val="6699FF"/>
                </a:solidFill>
                <a:ln w="9525" algn="ctr">
                  <a:solidFill>
                    <a:srgbClr val="FF0000"/>
                  </a:solidFill>
                  <a:round/>
                  <a:headEnd/>
                  <a:tailEnd/>
                </a:ln>
              </p:spPr>
              <p:txBody>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PE"/>
                </a:p>
              </p:txBody>
            </p:sp>
            <p:sp>
              <p:nvSpPr>
                <p:cNvPr id="4122" name="15 Elipse"/>
                <p:cNvSpPr>
                  <a:spLocks noChangeArrowheads="1"/>
                </p:cNvSpPr>
                <p:nvPr/>
              </p:nvSpPr>
              <p:spPr bwMode="auto">
                <a:xfrm>
                  <a:off x="1691680" y="4149080"/>
                  <a:ext cx="288032" cy="288032"/>
                </a:xfrm>
                <a:prstGeom prst="ellipse">
                  <a:avLst/>
                </a:prstGeom>
                <a:solidFill>
                  <a:srgbClr val="6699FF"/>
                </a:solidFill>
                <a:ln w="9525" algn="ctr">
                  <a:solidFill>
                    <a:srgbClr val="FF0000"/>
                  </a:solidFill>
                  <a:round/>
                  <a:headEnd/>
                  <a:tailEnd/>
                </a:ln>
              </p:spPr>
              <p:txBody>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PE"/>
                </a:p>
              </p:txBody>
            </p:sp>
            <p:sp>
              <p:nvSpPr>
                <p:cNvPr id="4123" name="11 CuadroTexto"/>
                <p:cNvSpPr txBox="1">
                  <a:spLocks noChangeArrowheads="1"/>
                </p:cNvSpPr>
                <p:nvPr/>
              </p:nvSpPr>
              <p:spPr bwMode="auto">
                <a:xfrm>
                  <a:off x="6948264" y="4149080"/>
                  <a:ext cx="2880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a:t>
                  </a:r>
                  <a:endParaRPr lang="es-PE"/>
                </a:p>
              </p:txBody>
            </p:sp>
            <p:sp>
              <p:nvSpPr>
                <p:cNvPr id="4124" name="12 CuadroTexto"/>
                <p:cNvSpPr txBox="1">
                  <a:spLocks noChangeArrowheads="1"/>
                </p:cNvSpPr>
                <p:nvPr/>
              </p:nvSpPr>
              <p:spPr bwMode="auto">
                <a:xfrm>
                  <a:off x="1907704" y="4077072"/>
                  <a:ext cx="3600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a:t>
                  </a:r>
                  <a:endParaRPr lang="es-PE"/>
                </a:p>
              </p:txBody>
            </p:sp>
          </p:grpSp>
        </p:grpSp>
        <p:sp>
          <p:nvSpPr>
            <p:cNvPr id="4115" name="13 CuadroTexto"/>
            <p:cNvSpPr txBox="1">
              <a:spLocks noChangeArrowheads="1"/>
            </p:cNvSpPr>
            <p:nvPr/>
          </p:nvSpPr>
          <p:spPr bwMode="auto">
            <a:xfrm>
              <a:off x="4283968" y="3933056"/>
              <a:ext cx="2880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t>_</a:t>
              </a:r>
              <a:endParaRPr lang="es-PE" b="1"/>
            </a:p>
          </p:txBody>
        </p:sp>
        <p:sp>
          <p:nvSpPr>
            <p:cNvPr id="4116" name="14 CuadroTexto"/>
            <p:cNvSpPr txBox="1">
              <a:spLocks noChangeArrowheads="1"/>
            </p:cNvSpPr>
            <p:nvPr/>
          </p:nvSpPr>
          <p:spPr bwMode="auto">
            <a:xfrm>
              <a:off x="5580112" y="3933056"/>
              <a:ext cx="2880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t>_</a:t>
              </a:r>
              <a:endParaRPr lang="es-PE" b="1"/>
            </a:p>
          </p:txBody>
        </p:sp>
        <p:sp>
          <p:nvSpPr>
            <p:cNvPr id="4117" name="26 CuadroTexto"/>
            <p:cNvSpPr txBox="1">
              <a:spLocks noChangeArrowheads="1"/>
            </p:cNvSpPr>
            <p:nvPr/>
          </p:nvSpPr>
          <p:spPr bwMode="auto">
            <a:xfrm>
              <a:off x="1691680" y="4077072"/>
              <a:ext cx="1440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1</a:t>
              </a:r>
              <a:endParaRPr lang="es-PE"/>
            </a:p>
          </p:txBody>
        </p:sp>
        <p:sp>
          <p:nvSpPr>
            <p:cNvPr id="4118" name="27 CuadroTexto"/>
            <p:cNvSpPr txBox="1">
              <a:spLocks noChangeArrowheads="1"/>
            </p:cNvSpPr>
            <p:nvPr/>
          </p:nvSpPr>
          <p:spPr bwMode="auto">
            <a:xfrm>
              <a:off x="8532440" y="4149080"/>
              <a:ext cx="1440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2</a:t>
              </a:r>
              <a:endParaRPr lang="es-PE"/>
            </a:p>
          </p:txBody>
        </p:sp>
      </p:grpSp>
      <p:graphicFrame>
        <p:nvGraphicFramePr>
          <p:cNvPr id="29" name="Object 4" descr="Pergamino"/>
          <p:cNvGraphicFramePr>
            <a:graphicFrameLocks noChangeAspect="1"/>
          </p:cNvGraphicFramePr>
          <p:nvPr/>
        </p:nvGraphicFramePr>
        <p:xfrm>
          <a:off x="2279650" y="5445126"/>
          <a:ext cx="7900988" cy="1152525"/>
        </p:xfrm>
        <a:graphic>
          <a:graphicData uri="http://schemas.openxmlformats.org/presentationml/2006/ole">
            <mc:AlternateContent xmlns:mc="http://schemas.openxmlformats.org/markup-compatibility/2006">
              <mc:Choice xmlns:v="urn:schemas-microsoft-com:vml" Requires="v">
                <p:oleObj spid="_x0000_s4109" name="Ecuación" r:id="rId9" imgW="3047760" imgH="444240" progId="Equation.3">
                  <p:embed/>
                </p:oleObj>
              </mc:Choice>
              <mc:Fallback>
                <p:oleObj name="Ecuación" r:id="rId9" imgW="3047760" imgH="44424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79650" y="5445126"/>
                        <a:ext cx="7900988" cy="1152525"/>
                      </a:xfrm>
                      <a:prstGeom prst="rect">
                        <a:avLst/>
                      </a:prstGeom>
                      <a:blipFill dpi="0" rotWithShape="0">
                        <a:blip r:embed="rId8"/>
                        <a:srcRect/>
                        <a:tile tx="0" ty="0" sx="100000" sy="100000" flip="none" algn="tl"/>
                      </a:blip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7051953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fill="hold"/>
                                        <p:tgtEl>
                                          <p:spTgt spid="25"/>
                                        </p:tgtEl>
                                        <p:attrNameLst>
                                          <p:attrName>ppt_x</p:attrName>
                                        </p:attrNameLst>
                                      </p:cBhvr>
                                      <p:tavLst>
                                        <p:tav tm="0">
                                          <p:val>
                                            <p:strVal val="#ppt_x"/>
                                          </p:val>
                                        </p:tav>
                                        <p:tav tm="100000">
                                          <p:val>
                                            <p:strVal val="#ppt_x"/>
                                          </p:val>
                                        </p:tav>
                                      </p:tavLst>
                                    </p:anim>
                                    <p:anim calcmode="lin" valueType="num">
                                      <p:cBhvr additive="base">
                                        <p:cTn id="4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ppt_x"/>
                                          </p:val>
                                        </p:tav>
                                        <p:tav tm="100000">
                                          <p:val>
                                            <p:strVal val="#ppt_x"/>
                                          </p:val>
                                        </p:tav>
                                      </p:tavLst>
                                    </p:anim>
                                    <p:anim calcmode="lin" valueType="num">
                                      <p:cBhvr additive="base">
                                        <p:cTn id="5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nodeType="click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additive="base">
                                        <p:cTn id="59" dur="500" fill="hold"/>
                                        <p:tgtEl>
                                          <p:spTgt spid="26"/>
                                        </p:tgtEl>
                                        <p:attrNameLst>
                                          <p:attrName>ppt_x</p:attrName>
                                        </p:attrNameLst>
                                      </p:cBhvr>
                                      <p:tavLst>
                                        <p:tav tm="0">
                                          <p:val>
                                            <p:strVal val="#ppt_x"/>
                                          </p:val>
                                        </p:tav>
                                        <p:tav tm="100000">
                                          <p:val>
                                            <p:strVal val="#ppt_x"/>
                                          </p:val>
                                        </p:tav>
                                      </p:tavLst>
                                    </p:anim>
                                    <p:anim calcmode="lin" valueType="num">
                                      <p:cBhvr additive="base">
                                        <p:cTn id="6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500" fill="hold"/>
                                        <p:tgtEl>
                                          <p:spTgt spid="20"/>
                                        </p:tgtEl>
                                        <p:attrNameLst>
                                          <p:attrName>ppt_x</p:attrName>
                                        </p:attrNameLst>
                                      </p:cBhvr>
                                      <p:tavLst>
                                        <p:tav tm="0">
                                          <p:val>
                                            <p:strVal val="#ppt_x"/>
                                          </p:val>
                                        </p:tav>
                                        <p:tav tm="100000">
                                          <p:val>
                                            <p:strVal val="#ppt_x"/>
                                          </p:val>
                                        </p:tav>
                                      </p:tavLst>
                                    </p:anim>
                                    <p:anim calcmode="lin" valueType="num">
                                      <p:cBhvr additive="base">
                                        <p:cTn id="6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4" fill="hold" nodeType="click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additive="base">
                                        <p:cTn id="71" dur="500" fill="hold"/>
                                        <p:tgtEl>
                                          <p:spTgt spid="29"/>
                                        </p:tgtEl>
                                        <p:attrNameLst>
                                          <p:attrName>ppt_x</p:attrName>
                                        </p:attrNameLst>
                                      </p:cBhvr>
                                      <p:tavLst>
                                        <p:tav tm="0">
                                          <p:val>
                                            <p:strVal val="#ppt_x"/>
                                          </p:val>
                                        </p:tav>
                                        <p:tav tm="100000">
                                          <p:val>
                                            <p:strVal val="#ppt_x"/>
                                          </p:val>
                                        </p:tav>
                                      </p:tavLst>
                                    </p:anim>
                                    <p:anim calcmode="lin" valueType="num">
                                      <p:cBhvr additive="base">
                                        <p:cTn id="7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6" name="Object 2" descr="Pergamino"/>
          <p:cNvGraphicFramePr>
            <a:graphicFrameLocks noChangeAspect="1"/>
          </p:cNvGraphicFramePr>
          <p:nvPr/>
        </p:nvGraphicFramePr>
        <p:xfrm>
          <a:off x="2208214" y="908051"/>
          <a:ext cx="7900987" cy="1152525"/>
        </p:xfrm>
        <a:graphic>
          <a:graphicData uri="http://schemas.openxmlformats.org/presentationml/2006/ole">
            <mc:AlternateContent xmlns:mc="http://schemas.openxmlformats.org/markup-compatibility/2006">
              <mc:Choice xmlns:v="urn:schemas-microsoft-com:vml" Requires="v">
                <p:oleObj spid="_x0000_s5131" name="Ecuación" r:id="rId3" imgW="3047760" imgH="444240" progId="Equation.3">
                  <p:embed/>
                </p:oleObj>
              </mc:Choice>
              <mc:Fallback>
                <p:oleObj name="Ecuación" r:id="rId3" imgW="3047760" imgH="44424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8214" y="908051"/>
                        <a:ext cx="7900987" cy="1152525"/>
                      </a:xfrm>
                      <a:prstGeom prst="rect">
                        <a:avLst/>
                      </a:prstGeom>
                      <a:blipFill dpi="0" rotWithShape="0">
                        <a:blip r:embed="rId5"/>
                        <a:srcRect/>
                        <a:tile tx="0" ty="0" sx="100000" sy="100000" flip="none" algn="tl"/>
                      </a:blip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 name="2 CuadroTexto"/>
          <p:cNvSpPr txBox="1">
            <a:spLocks noChangeArrowheads="1"/>
          </p:cNvSpPr>
          <p:nvPr/>
        </p:nvSpPr>
        <p:spPr bwMode="auto">
          <a:xfrm>
            <a:off x="2279651" y="333375"/>
            <a:ext cx="73453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t>En la ecuación de Bernoulli en términos de carga es:</a:t>
            </a:r>
            <a:endParaRPr lang="es-PE" b="1"/>
          </a:p>
        </p:txBody>
      </p:sp>
      <p:sp>
        <p:nvSpPr>
          <p:cNvPr id="4" name="3 CuadroTexto"/>
          <p:cNvSpPr txBox="1">
            <a:spLocks noChangeArrowheads="1"/>
          </p:cNvSpPr>
          <p:nvPr/>
        </p:nvSpPr>
        <p:spPr bwMode="auto">
          <a:xfrm>
            <a:off x="1992313" y="2349501"/>
            <a:ext cx="1295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Carga de velocidad</a:t>
            </a:r>
            <a:endParaRPr lang="es-PE"/>
          </a:p>
        </p:txBody>
      </p:sp>
      <p:sp>
        <p:nvSpPr>
          <p:cNvPr id="5" name="4 CuadroTexto"/>
          <p:cNvSpPr txBox="1">
            <a:spLocks noChangeArrowheads="1"/>
          </p:cNvSpPr>
          <p:nvPr/>
        </p:nvSpPr>
        <p:spPr bwMode="auto">
          <a:xfrm>
            <a:off x="3432176" y="2349501"/>
            <a:ext cx="12239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Carga de presión</a:t>
            </a:r>
            <a:endParaRPr lang="es-PE"/>
          </a:p>
        </p:txBody>
      </p:sp>
      <p:sp>
        <p:nvSpPr>
          <p:cNvPr id="6" name="5 CuadroTexto"/>
          <p:cNvSpPr txBox="1">
            <a:spLocks noChangeArrowheads="1"/>
          </p:cNvSpPr>
          <p:nvPr/>
        </p:nvSpPr>
        <p:spPr bwMode="auto">
          <a:xfrm>
            <a:off x="4872038" y="2420939"/>
            <a:ext cx="1295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Carga de elevación</a:t>
            </a:r>
            <a:endParaRPr lang="es-PE"/>
          </a:p>
        </p:txBody>
      </p:sp>
      <p:sp>
        <p:nvSpPr>
          <p:cNvPr id="7" name="6 CuadroTexto"/>
          <p:cNvSpPr txBox="1">
            <a:spLocks noChangeArrowheads="1"/>
          </p:cNvSpPr>
          <p:nvPr/>
        </p:nvSpPr>
        <p:spPr bwMode="auto">
          <a:xfrm>
            <a:off x="6240463" y="2420939"/>
            <a:ext cx="12239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Pérdida de carga</a:t>
            </a:r>
            <a:endParaRPr lang="es-PE"/>
          </a:p>
        </p:txBody>
      </p:sp>
      <p:cxnSp>
        <p:nvCxnSpPr>
          <p:cNvPr id="9" name="8 Conector recto de flecha"/>
          <p:cNvCxnSpPr>
            <a:cxnSpLocks noChangeShapeType="1"/>
          </p:cNvCxnSpPr>
          <p:nvPr/>
        </p:nvCxnSpPr>
        <p:spPr bwMode="auto">
          <a:xfrm flipV="1">
            <a:off x="2424114" y="1628776"/>
            <a:ext cx="287337" cy="792163"/>
          </a:xfrm>
          <a:prstGeom prst="straightConnector1">
            <a:avLst/>
          </a:prstGeom>
          <a:noFill/>
          <a:ln w="19050" algn="ctr">
            <a:solidFill>
              <a:srgbClr val="FF0000"/>
            </a:solidFill>
            <a:round/>
            <a:headEnd/>
            <a:tailEnd type="arrow" w="med" len="med"/>
          </a:ln>
          <a:extLst>
            <a:ext uri="{909E8E84-426E-40DD-AFC4-6F175D3DCCD1}">
              <a14:hiddenFill xmlns:a14="http://schemas.microsoft.com/office/drawing/2010/main">
                <a:noFill/>
              </a14:hiddenFill>
            </a:ext>
          </a:extLst>
        </p:spPr>
      </p:cxnSp>
      <p:cxnSp>
        <p:nvCxnSpPr>
          <p:cNvPr id="10" name="9 Conector recto de flecha"/>
          <p:cNvCxnSpPr>
            <a:cxnSpLocks noChangeShapeType="1"/>
          </p:cNvCxnSpPr>
          <p:nvPr/>
        </p:nvCxnSpPr>
        <p:spPr bwMode="auto">
          <a:xfrm rot="19740000" flipV="1">
            <a:off x="3816351" y="1577976"/>
            <a:ext cx="288925" cy="792163"/>
          </a:xfrm>
          <a:prstGeom prst="straightConnector1">
            <a:avLst/>
          </a:prstGeom>
          <a:noFill/>
          <a:ln w="19050" algn="ctr">
            <a:solidFill>
              <a:srgbClr val="FF0000"/>
            </a:solidFill>
            <a:round/>
            <a:headEnd/>
            <a:tailEnd type="arrow" w="med" len="med"/>
          </a:ln>
          <a:extLst>
            <a:ext uri="{909E8E84-426E-40DD-AFC4-6F175D3DCCD1}">
              <a14:hiddenFill xmlns:a14="http://schemas.microsoft.com/office/drawing/2010/main">
                <a:noFill/>
              </a14:hiddenFill>
            </a:ext>
          </a:extLst>
        </p:spPr>
      </p:cxnSp>
      <p:cxnSp>
        <p:nvCxnSpPr>
          <p:cNvPr id="11" name="10 Conector recto de flecha"/>
          <p:cNvCxnSpPr>
            <a:cxnSpLocks noChangeShapeType="1"/>
          </p:cNvCxnSpPr>
          <p:nvPr/>
        </p:nvCxnSpPr>
        <p:spPr bwMode="auto">
          <a:xfrm rot="120000" flipH="1" flipV="1">
            <a:off x="4421189" y="1708151"/>
            <a:ext cx="796925" cy="771525"/>
          </a:xfrm>
          <a:prstGeom prst="straightConnector1">
            <a:avLst/>
          </a:prstGeom>
          <a:noFill/>
          <a:ln w="19050" algn="ctr">
            <a:solidFill>
              <a:srgbClr val="FF0000"/>
            </a:solidFill>
            <a:round/>
            <a:headEnd/>
            <a:tailEnd type="arrow" w="med" len="med"/>
          </a:ln>
          <a:extLst>
            <a:ext uri="{909E8E84-426E-40DD-AFC4-6F175D3DCCD1}">
              <a14:hiddenFill xmlns:a14="http://schemas.microsoft.com/office/drawing/2010/main">
                <a:noFill/>
              </a14:hiddenFill>
            </a:ext>
          </a:extLst>
        </p:spPr>
      </p:cxnSp>
      <p:cxnSp>
        <p:nvCxnSpPr>
          <p:cNvPr id="12" name="11 Conector recto de flecha"/>
          <p:cNvCxnSpPr>
            <a:cxnSpLocks noChangeShapeType="1"/>
          </p:cNvCxnSpPr>
          <p:nvPr/>
        </p:nvCxnSpPr>
        <p:spPr bwMode="auto">
          <a:xfrm rot="18720000" flipV="1">
            <a:off x="6054725" y="1604963"/>
            <a:ext cx="287338" cy="792162"/>
          </a:xfrm>
          <a:prstGeom prst="straightConnector1">
            <a:avLst/>
          </a:prstGeom>
          <a:noFill/>
          <a:ln w="19050" algn="ctr">
            <a:solidFill>
              <a:srgbClr val="FF0000"/>
            </a:solidFill>
            <a:round/>
            <a:headEnd/>
            <a:tailEnd type="arrow" w="med" len="med"/>
          </a:ln>
          <a:extLst>
            <a:ext uri="{909E8E84-426E-40DD-AFC4-6F175D3DCCD1}">
              <a14:hiddenFill xmlns:a14="http://schemas.microsoft.com/office/drawing/2010/main">
                <a:noFill/>
              </a14:hiddenFill>
            </a:ext>
          </a:extLst>
        </p:spPr>
      </p:cxnSp>
      <p:sp>
        <p:nvSpPr>
          <p:cNvPr id="14" name="13 CuadroTexto"/>
          <p:cNvSpPr txBox="1">
            <a:spLocks noChangeArrowheads="1"/>
          </p:cNvSpPr>
          <p:nvPr/>
        </p:nvSpPr>
        <p:spPr bwMode="auto">
          <a:xfrm>
            <a:off x="2135188" y="3500438"/>
            <a:ext cx="7848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t>POTENCIA HIDRÁULICA (P</a:t>
            </a:r>
            <a:r>
              <a:rPr lang="es-ES" sz="1200" b="1"/>
              <a:t>H</a:t>
            </a:r>
            <a:r>
              <a:rPr lang="es-ES" b="1"/>
              <a:t>):</a:t>
            </a:r>
            <a:r>
              <a:rPr lang="es-ES"/>
              <a:t> llamada también potencia bruta</a:t>
            </a:r>
            <a:endParaRPr lang="es-PE" b="1"/>
          </a:p>
        </p:txBody>
      </p:sp>
      <p:graphicFrame>
        <p:nvGraphicFramePr>
          <p:cNvPr id="15" name="Object 3" descr="Gotas de agua"/>
          <p:cNvGraphicFramePr>
            <a:graphicFrameLocks noChangeAspect="1"/>
          </p:cNvGraphicFramePr>
          <p:nvPr/>
        </p:nvGraphicFramePr>
        <p:xfrm>
          <a:off x="2640013" y="4076700"/>
          <a:ext cx="2151062" cy="731838"/>
        </p:xfrm>
        <a:graphic>
          <a:graphicData uri="http://schemas.openxmlformats.org/presentationml/2006/ole">
            <mc:AlternateContent xmlns:mc="http://schemas.openxmlformats.org/markup-compatibility/2006">
              <mc:Choice xmlns:v="urn:schemas-microsoft-com:vml" Requires="v">
                <p:oleObj spid="_x0000_s5132" name="Ecuación" r:id="rId6" imgW="634680" imgH="215640" progId="Equation.3">
                  <p:embed/>
                </p:oleObj>
              </mc:Choice>
              <mc:Fallback>
                <p:oleObj name="Ecuación" r:id="rId6" imgW="634680" imgH="21564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40013" y="4076700"/>
                        <a:ext cx="2151062" cy="731838"/>
                      </a:xfrm>
                      <a:prstGeom prst="rect">
                        <a:avLst/>
                      </a:prstGeom>
                      <a:blipFill dpi="0" rotWithShape="0">
                        <a:blip r:embed="rId8"/>
                        <a:srcRect/>
                        <a:tile tx="0" ty="0" sx="100000" sy="100000" flip="none" algn="tl"/>
                      </a:blipFill>
                      <a:ln w="381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 name="15 CuadroTexto"/>
          <p:cNvSpPr txBox="1">
            <a:spLocks noChangeArrowheads="1"/>
          </p:cNvSpPr>
          <p:nvPr/>
        </p:nvSpPr>
        <p:spPr bwMode="auto">
          <a:xfrm>
            <a:off x="2100263" y="4941888"/>
            <a:ext cx="5435600"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just" eaLnBrk="1" hangingPunct="1"/>
            <a:r>
              <a:rPr lang="es-ES" b="1"/>
              <a:t>POTENCIA DE BOMBA (P</a:t>
            </a:r>
            <a:r>
              <a:rPr lang="es-ES" sz="1200" b="1"/>
              <a:t>B</a:t>
            </a:r>
            <a:r>
              <a:rPr lang="es-ES" b="1"/>
              <a:t>): </a:t>
            </a:r>
            <a:r>
              <a:rPr lang="es-ES"/>
              <a:t>es la diferencia entre la potencia de salida y la potencia de entrada dividida entre la eficiencia de la bomba (eficiencia= trabajo producido/energía recibida).</a:t>
            </a:r>
            <a:endParaRPr lang="es-PE" b="1"/>
          </a:p>
        </p:txBody>
      </p:sp>
      <p:graphicFrame>
        <p:nvGraphicFramePr>
          <p:cNvPr id="17" name="Object 4" descr="Papel periódico"/>
          <p:cNvGraphicFramePr>
            <a:graphicFrameLocks noChangeAspect="1"/>
          </p:cNvGraphicFramePr>
          <p:nvPr/>
        </p:nvGraphicFramePr>
        <p:xfrm>
          <a:off x="7751763" y="5084763"/>
          <a:ext cx="2684462" cy="995362"/>
        </p:xfrm>
        <a:graphic>
          <a:graphicData uri="http://schemas.openxmlformats.org/presentationml/2006/ole">
            <mc:AlternateContent xmlns:mc="http://schemas.openxmlformats.org/markup-compatibility/2006">
              <mc:Choice xmlns:v="urn:schemas-microsoft-com:vml" Requires="v">
                <p:oleObj spid="_x0000_s5133" name="Ecuación" r:id="rId9" imgW="1130040" imgH="419040" progId="Equation.3">
                  <p:embed/>
                </p:oleObj>
              </mc:Choice>
              <mc:Fallback>
                <p:oleObj name="Ecuación" r:id="rId9" imgW="1130040" imgH="41904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51763" y="5084763"/>
                        <a:ext cx="2684462" cy="995362"/>
                      </a:xfrm>
                      <a:prstGeom prst="rect">
                        <a:avLst/>
                      </a:prstGeom>
                      <a:blipFill dpi="0" rotWithShape="0">
                        <a:blip r:embed="rId11"/>
                        <a:srcRect/>
                        <a:tile tx="0" ty="0" sx="100000" sy="100000" flip="none" algn="tl"/>
                      </a:blipFill>
                      <a:ln w="57150">
                        <a:solidFill>
                          <a:srgbClr val="CC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8078584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7586"/>
                                        </p:tgtEl>
                                        <p:attrNameLst>
                                          <p:attrName>style.visibility</p:attrName>
                                        </p:attrNameLst>
                                      </p:cBhvr>
                                      <p:to>
                                        <p:strVal val="visible"/>
                                      </p:to>
                                    </p:set>
                                    <p:anim calcmode="lin" valueType="num">
                                      <p:cBhvr additive="base">
                                        <p:cTn id="13" dur="500" fill="hold"/>
                                        <p:tgtEl>
                                          <p:spTgt spid="67586"/>
                                        </p:tgtEl>
                                        <p:attrNameLst>
                                          <p:attrName>ppt_x</p:attrName>
                                        </p:attrNameLst>
                                      </p:cBhvr>
                                      <p:tavLst>
                                        <p:tav tm="0">
                                          <p:val>
                                            <p:strVal val="#ppt_x"/>
                                          </p:val>
                                        </p:tav>
                                        <p:tav tm="100000">
                                          <p:val>
                                            <p:strVal val="#ppt_x"/>
                                          </p:val>
                                        </p:tav>
                                      </p:tavLst>
                                    </p:anim>
                                    <p:anim calcmode="lin" valueType="num">
                                      <p:cBhvr additive="base">
                                        <p:cTn id="14" dur="500" fill="hold"/>
                                        <p:tgtEl>
                                          <p:spTgt spid="6758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ppt_x"/>
                                          </p:val>
                                        </p:tav>
                                        <p:tav tm="100000">
                                          <p:val>
                                            <p:strVal val="#ppt_x"/>
                                          </p:val>
                                        </p:tav>
                                      </p:tavLst>
                                    </p:anim>
                                    <p:anim calcmode="lin" valueType="num">
                                      <p:cBhvr additive="base">
                                        <p:cTn id="5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ppt_x"/>
                                          </p:val>
                                        </p:tav>
                                        <p:tav tm="100000">
                                          <p:val>
                                            <p:strVal val="#ppt_x"/>
                                          </p:val>
                                        </p:tav>
                                      </p:tavLst>
                                    </p:anim>
                                    <p:anim calcmode="lin" valueType="num">
                                      <p:cBhvr additive="base">
                                        <p:cTn id="5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ppt_x"/>
                                          </p:val>
                                        </p:tav>
                                        <p:tav tm="100000">
                                          <p:val>
                                            <p:strVal val="#ppt_x"/>
                                          </p:val>
                                        </p:tav>
                                      </p:tavLst>
                                    </p:anim>
                                    <p:anim calcmode="lin" valueType="num">
                                      <p:cBhvr additive="base">
                                        <p:cTn id="6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nodeType="click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500" fill="hold"/>
                                        <p:tgtEl>
                                          <p:spTgt spid="15"/>
                                        </p:tgtEl>
                                        <p:attrNameLst>
                                          <p:attrName>ppt_x</p:attrName>
                                        </p:attrNameLst>
                                      </p:cBhvr>
                                      <p:tavLst>
                                        <p:tav tm="0">
                                          <p:val>
                                            <p:strVal val="#ppt_x"/>
                                          </p:val>
                                        </p:tav>
                                        <p:tav tm="100000">
                                          <p:val>
                                            <p:strVal val="#ppt_x"/>
                                          </p:val>
                                        </p:tav>
                                      </p:tavLst>
                                    </p:anim>
                                    <p:anim calcmode="lin" valueType="num">
                                      <p:cBhvr additive="base">
                                        <p:cTn id="7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500" fill="hold"/>
                                        <p:tgtEl>
                                          <p:spTgt spid="16"/>
                                        </p:tgtEl>
                                        <p:attrNameLst>
                                          <p:attrName>ppt_x</p:attrName>
                                        </p:attrNameLst>
                                      </p:cBhvr>
                                      <p:tavLst>
                                        <p:tav tm="0">
                                          <p:val>
                                            <p:strVal val="#ppt_x"/>
                                          </p:val>
                                        </p:tav>
                                        <p:tav tm="100000">
                                          <p:val>
                                            <p:strVal val="#ppt_x"/>
                                          </p:val>
                                        </p:tav>
                                      </p:tavLst>
                                    </p:anim>
                                    <p:anim calcmode="lin" valueType="num">
                                      <p:cBhvr additive="base">
                                        <p:cTn id="8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4" fill="hold" nodeType="click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500" fill="hold"/>
                                        <p:tgtEl>
                                          <p:spTgt spid="17"/>
                                        </p:tgtEl>
                                        <p:attrNameLst>
                                          <p:attrName>ppt_x</p:attrName>
                                        </p:attrNameLst>
                                      </p:cBhvr>
                                      <p:tavLst>
                                        <p:tav tm="0">
                                          <p:val>
                                            <p:strVal val="#ppt_x"/>
                                          </p:val>
                                        </p:tav>
                                        <p:tav tm="100000">
                                          <p:val>
                                            <p:strVal val="#ppt_x"/>
                                          </p:val>
                                        </p:tav>
                                      </p:tavLst>
                                    </p:anim>
                                    <p:anim calcmode="lin" valueType="num">
                                      <p:cBhvr additive="base">
                                        <p:cTn id="8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4"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1 Título"/>
          <p:cNvSpPr>
            <a:spLocks noGrp="1"/>
          </p:cNvSpPr>
          <p:nvPr>
            <p:ph type="title"/>
          </p:nvPr>
        </p:nvSpPr>
        <p:spPr>
          <a:xfrm>
            <a:off x="1992313" y="1"/>
            <a:ext cx="8496300" cy="620713"/>
          </a:xfrm>
          <a:solidFill>
            <a:srgbClr val="7030A0"/>
          </a:solidFill>
        </p:spPr>
        <p:txBody>
          <a:bodyPr>
            <a:normAutofit fontScale="90000"/>
          </a:bodyPr>
          <a:lstStyle/>
          <a:p>
            <a:pPr marL="342900" indent="-342900"/>
            <a:r>
              <a:rPr lang="es-ES" sz="2800" b="1">
                <a:solidFill>
                  <a:srgbClr val="FFFF00"/>
                </a:solidFill>
                <a:latin typeface="Arial Narrow" panose="020B0606020202030204" pitchFamily="34" charset="0"/>
              </a:rPr>
              <a:t/>
            </a:r>
            <a:br>
              <a:rPr lang="es-ES" sz="2800" b="1">
                <a:solidFill>
                  <a:srgbClr val="FFFF00"/>
                </a:solidFill>
                <a:latin typeface="Arial Narrow" panose="020B0606020202030204" pitchFamily="34" charset="0"/>
              </a:rPr>
            </a:br>
            <a:r>
              <a:rPr lang="es-ES" sz="2800" b="1">
                <a:solidFill>
                  <a:srgbClr val="FFFF00"/>
                </a:solidFill>
                <a:latin typeface="Arial Narrow" panose="020B0606020202030204" pitchFamily="34" charset="0"/>
              </a:rPr>
              <a:t>	APLICACIONES DE LA ECUACION DE BERNOULLI.</a:t>
            </a:r>
            <a:r>
              <a:rPr lang="es-MX" sz="3200">
                <a:solidFill>
                  <a:srgbClr val="FFFF00"/>
                </a:solidFill>
              </a:rPr>
              <a:t/>
            </a:r>
            <a:br>
              <a:rPr lang="es-MX" sz="3200">
                <a:solidFill>
                  <a:srgbClr val="FFFF00"/>
                </a:solidFill>
              </a:rPr>
            </a:br>
            <a:endParaRPr lang="es-MX" sz="3200">
              <a:solidFill>
                <a:srgbClr val="FFFF00"/>
              </a:solidFill>
            </a:endParaRPr>
          </a:p>
        </p:txBody>
      </p:sp>
      <p:sp>
        <p:nvSpPr>
          <p:cNvPr id="3" name="2 Marcador de contenido"/>
          <p:cNvSpPr>
            <a:spLocks noGrp="1"/>
          </p:cNvSpPr>
          <p:nvPr>
            <p:ph sz="half" idx="1"/>
          </p:nvPr>
        </p:nvSpPr>
        <p:spPr>
          <a:xfrm>
            <a:off x="1524001" y="620714"/>
            <a:ext cx="5076825" cy="6237287"/>
          </a:xfrm>
        </p:spPr>
        <p:txBody>
          <a:bodyPr/>
          <a:lstStyle/>
          <a:p>
            <a:pPr marL="457200" lvl="2" indent="-457200">
              <a:buFontTx/>
              <a:buAutoNum type="arabicPeriod"/>
              <a:defRPr/>
            </a:pPr>
            <a:r>
              <a:rPr lang="es-ES" b="1" dirty="0" smtClean="0">
                <a:solidFill>
                  <a:srgbClr val="00FF00"/>
                </a:solidFill>
              </a:rPr>
              <a:t>La presión hidrostática.</a:t>
            </a:r>
          </a:p>
          <a:p>
            <a:pPr marL="342900" lvl="2" indent="-342900" algn="just">
              <a:buNone/>
              <a:defRPr/>
            </a:pPr>
            <a:r>
              <a:rPr lang="es-ES" sz="1600" dirty="0"/>
              <a:t>	</a:t>
            </a:r>
            <a:r>
              <a:rPr lang="es-ES" sz="2600" dirty="0">
                <a:latin typeface="Arial Narrow" pitchFamily="34" charset="0"/>
              </a:rPr>
              <a:t>Para determinar la presión hidrostática en el interior del fluido se aplica la ecuación de Bernoulli entre los puntos 1 y 2 del sistema</a:t>
            </a:r>
          </a:p>
          <a:p>
            <a:pPr marL="342900" lvl="2" indent="-342900" algn="just">
              <a:buNone/>
              <a:defRPr/>
            </a:pPr>
            <a:endParaRPr lang="es-ES" sz="2600" dirty="0">
              <a:latin typeface="Arial Narrow" pitchFamily="34" charset="0"/>
            </a:endParaRPr>
          </a:p>
          <a:p>
            <a:pPr marL="342900" lvl="2" indent="-342900" algn="just">
              <a:buNone/>
              <a:defRPr/>
            </a:pPr>
            <a:endParaRPr lang="es-ES" sz="2600" dirty="0">
              <a:latin typeface="Arial Narrow" pitchFamily="34" charset="0"/>
            </a:endParaRPr>
          </a:p>
          <a:p>
            <a:pPr marL="342900" lvl="2" indent="-342900" algn="just">
              <a:buNone/>
              <a:defRPr/>
            </a:pPr>
            <a:endParaRPr lang="es-ES" sz="2600" dirty="0">
              <a:latin typeface="Arial Narrow" pitchFamily="34" charset="0"/>
            </a:endParaRPr>
          </a:p>
          <a:p>
            <a:pPr marL="342900" lvl="2" indent="-342900" algn="just">
              <a:buNone/>
              <a:defRPr/>
            </a:pPr>
            <a:r>
              <a:rPr lang="es-ES" sz="2600" dirty="0">
                <a:latin typeface="Arial Narrow" pitchFamily="34" charset="0"/>
              </a:rPr>
              <a:t>	Como el depósito está abierto sobre la superficie libre del fluido actúa la presión atmosférica </a:t>
            </a:r>
            <a:r>
              <a:rPr lang="es-ES" sz="2600" i="1" dirty="0">
                <a:latin typeface="Arial Narrow" pitchFamily="34" charset="0"/>
              </a:rPr>
              <a:t>p</a:t>
            </a:r>
            <a:r>
              <a:rPr lang="es-ES" sz="2600" i="1" baseline="-25000" dirty="0">
                <a:latin typeface="Arial Narrow" pitchFamily="34" charset="0"/>
              </a:rPr>
              <a:t>0</a:t>
            </a:r>
            <a:r>
              <a:rPr lang="es-ES" sz="2600" dirty="0">
                <a:latin typeface="Arial Narrow" pitchFamily="34" charset="0"/>
              </a:rPr>
              <a:t>. Así mismo, debido a que el fluido está en reposo, v</a:t>
            </a:r>
            <a:r>
              <a:rPr lang="es-ES" sz="2600" baseline="-25000" dirty="0">
                <a:latin typeface="Arial Narrow" pitchFamily="34" charset="0"/>
              </a:rPr>
              <a:t>1</a:t>
            </a:r>
            <a:r>
              <a:rPr lang="es-ES" sz="2600" dirty="0">
                <a:latin typeface="Arial Narrow" pitchFamily="34" charset="0"/>
              </a:rPr>
              <a:t> y v</a:t>
            </a:r>
            <a:r>
              <a:rPr lang="es-ES" sz="2600" baseline="-25000" dirty="0">
                <a:latin typeface="Arial Narrow" pitchFamily="34" charset="0"/>
              </a:rPr>
              <a:t>2</a:t>
            </a:r>
            <a:r>
              <a:rPr lang="es-ES" sz="2600" dirty="0">
                <a:latin typeface="Arial Narrow" pitchFamily="34" charset="0"/>
              </a:rPr>
              <a:t> son nulas, con lo que la ecuación </a:t>
            </a:r>
            <a:r>
              <a:rPr lang="es-ES" sz="2800" dirty="0">
                <a:latin typeface="Arial Narrow" pitchFamily="34" charset="0"/>
              </a:rPr>
              <a:t>anterior se escribe</a:t>
            </a:r>
            <a:endParaRPr lang="es-MX" sz="28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MX" sz="2400" dirty="0">
              <a:latin typeface="Arial Narrow" pitchFamily="34" charset="0"/>
            </a:endParaRPr>
          </a:p>
          <a:p>
            <a:pPr>
              <a:buFontTx/>
              <a:buNone/>
              <a:defRPr/>
            </a:pPr>
            <a:endParaRPr lang="es-MX" dirty="0"/>
          </a:p>
        </p:txBody>
      </p:sp>
      <p:sp>
        <p:nvSpPr>
          <p:cNvPr id="6150" name="Rectangle 2"/>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3074" name="Object 4"/>
          <p:cNvGraphicFramePr>
            <a:graphicFrameLocks noChangeAspect="1"/>
          </p:cNvGraphicFramePr>
          <p:nvPr/>
        </p:nvGraphicFramePr>
        <p:xfrm>
          <a:off x="1774826" y="2852738"/>
          <a:ext cx="4752975" cy="1223962"/>
        </p:xfrm>
        <a:graphic>
          <a:graphicData uri="http://schemas.openxmlformats.org/presentationml/2006/ole">
            <mc:AlternateContent xmlns:mc="http://schemas.openxmlformats.org/markup-compatibility/2006">
              <mc:Choice xmlns:v="urn:schemas-microsoft-com:vml" Requires="v">
                <p:oleObj spid="_x0000_s6152" name="Equation" r:id="rId3" imgW="1714500" imgH="444500" progId="">
                  <p:embed/>
                </p:oleObj>
              </mc:Choice>
              <mc:Fallback>
                <p:oleObj name="Equation" r:id="rId3" imgW="1714500" imgH="444500"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4826" y="2852738"/>
                        <a:ext cx="4752975"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075" name="Object 5"/>
          <p:cNvGraphicFramePr>
            <a:graphicFrameLocks noChangeAspect="1"/>
          </p:cNvGraphicFramePr>
          <p:nvPr/>
        </p:nvGraphicFramePr>
        <p:xfrm>
          <a:off x="6888164" y="836614"/>
          <a:ext cx="3565525" cy="2232025"/>
        </p:xfrm>
        <a:graphic>
          <a:graphicData uri="http://schemas.openxmlformats.org/presentationml/2006/ole">
            <mc:AlternateContent xmlns:mc="http://schemas.openxmlformats.org/markup-compatibility/2006">
              <mc:Choice xmlns:v="urn:schemas-microsoft-com:vml" Requires="v">
                <p:oleObj spid="_x0000_s6153" name="Equation" r:id="rId5" imgW="1460500" imgH="914400" progId="">
                  <p:embed/>
                </p:oleObj>
              </mc:Choice>
              <mc:Fallback>
                <p:oleObj name="Equation" r:id="rId5" imgW="1460500" imgH="914400"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88164" y="836614"/>
                        <a:ext cx="3565525" cy="223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3080" name="Picture 6"/>
          <p:cNvPicPr>
            <a:picLocks noChangeAspect="1" noChangeArrowheads="1"/>
          </p:cNvPicPr>
          <p:nvPr/>
        </p:nvPicPr>
        <p:blipFill>
          <a:blip r:embed="rId7">
            <a:lum bright="-20000" contrast="40000"/>
            <a:extLst>
              <a:ext uri="{28A0092B-C50C-407E-A947-70E740481C1C}">
                <a14:useLocalDpi xmlns:a14="http://schemas.microsoft.com/office/drawing/2010/main" val="0"/>
              </a:ext>
            </a:extLst>
          </a:blip>
          <a:srcRect/>
          <a:stretch>
            <a:fillRect/>
          </a:stretch>
        </p:blipFill>
        <p:spPr bwMode="auto">
          <a:xfrm>
            <a:off x="6743701" y="3141664"/>
            <a:ext cx="3673475"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15426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additive="base">
                                        <p:cTn id="7" dur="500" fill="hold"/>
                                        <p:tgtEl>
                                          <p:spTgt spid="3076"/>
                                        </p:tgtEl>
                                        <p:attrNameLst>
                                          <p:attrName>ppt_x</p:attrName>
                                        </p:attrNameLst>
                                      </p:cBhvr>
                                      <p:tavLst>
                                        <p:tav tm="0">
                                          <p:val>
                                            <p:strVal val="#ppt_x"/>
                                          </p:val>
                                        </p:tav>
                                        <p:tav tm="100000">
                                          <p:val>
                                            <p:strVal val="#ppt_x"/>
                                          </p:val>
                                        </p:tav>
                                      </p:tavLst>
                                    </p:anim>
                                    <p:anim calcmode="lin" valueType="num">
                                      <p:cBhvr additive="base">
                                        <p:cTn id="8"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080"/>
                                        </p:tgtEl>
                                        <p:attrNameLst>
                                          <p:attrName>style.visibility</p:attrName>
                                        </p:attrNameLst>
                                      </p:cBhvr>
                                      <p:to>
                                        <p:strVal val="visible"/>
                                      </p:to>
                                    </p:set>
                                    <p:anim calcmode="lin" valueType="num">
                                      <p:cBhvr additive="base">
                                        <p:cTn id="19" dur="500" fill="hold"/>
                                        <p:tgtEl>
                                          <p:spTgt spid="3080"/>
                                        </p:tgtEl>
                                        <p:attrNameLst>
                                          <p:attrName>ppt_x</p:attrName>
                                        </p:attrNameLst>
                                      </p:cBhvr>
                                      <p:tavLst>
                                        <p:tav tm="0">
                                          <p:val>
                                            <p:strVal val="#ppt_x"/>
                                          </p:val>
                                        </p:tav>
                                        <p:tav tm="100000">
                                          <p:val>
                                            <p:strVal val="#ppt_x"/>
                                          </p:val>
                                        </p:tav>
                                      </p:tavLst>
                                    </p:anim>
                                    <p:anim calcmode="lin" valueType="num">
                                      <p:cBhvr additive="base">
                                        <p:cTn id="20" dur="500" fill="hold"/>
                                        <p:tgtEl>
                                          <p:spTgt spid="308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074"/>
                                        </p:tgtEl>
                                        <p:attrNameLst>
                                          <p:attrName>style.visibility</p:attrName>
                                        </p:attrNameLst>
                                      </p:cBhvr>
                                      <p:to>
                                        <p:strVal val="visible"/>
                                      </p:to>
                                    </p:set>
                                    <p:anim calcmode="lin" valueType="num">
                                      <p:cBhvr additive="base">
                                        <p:cTn id="31" dur="500" fill="hold"/>
                                        <p:tgtEl>
                                          <p:spTgt spid="3074"/>
                                        </p:tgtEl>
                                        <p:attrNameLst>
                                          <p:attrName>ppt_x</p:attrName>
                                        </p:attrNameLst>
                                      </p:cBhvr>
                                      <p:tavLst>
                                        <p:tav tm="0">
                                          <p:val>
                                            <p:strVal val="#ppt_x"/>
                                          </p:val>
                                        </p:tav>
                                        <p:tav tm="100000">
                                          <p:val>
                                            <p:strVal val="#ppt_x"/>
                                          </p:val>
                                        </p:tav>
                                      </p:tavLst>
                                    </p:anim>
                                    <p:anim calcmode="lin" valueType="num">
                                      <p:cBhvr additive="base">
                                        <p:cTn id="32"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3075"/>
                                        </p:tgtEl>
                                        <p:attrNameLst>
                                          <p:attrName>style.visibility</p:attrName>
                                        </p:attrNameLst>
                                      </p:cBhvr>
                                      <p:to>
                                        <p:strVal val="visible"/>
                                      </p:to>
                                    </p:set>
                                    <p:anim calcmode="lin" valueType="num">
                                      <p:cBhvr additive="base">
                                        <p:cTn id="43" dur="500" fill="hold"/>
                                        <p:tgtEl>
                                          <p:spTgt spid="3075"/>
                                        </p:tgtEl>
                                        <p:attrNameLst>
                                          <p:attrName>ppt_x</p:attrName>
                                        </p:attrNameLst>
                                      </p:cBhvr>
                                      <p:tavLst>
                                        <p:tav tm="0">
                                          <p:val>
                                            <p:strVal val="#ppt_x"/>
                                          </p:val>
                                        </p:tav>
                                        <p:tav tm="100000">
                                          <p:val>
                                            <p:strVal val="#ppt_x"/>
                                          </p:val>
                                        </p:tav>
                                      </p:tavLst>
                                    </p:anim>
                                    <p:anim calcmode="lin" valueType="num">
                                      <p:cBhvr additive="base">
                                        <p:cTn id="44" dur="500" fill="hold"/>
                                        <p:tgtEl>
                                          <p:spTgt spid="30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1 Título"/>
          <p:cNvSpPr>
            <a:spLocks noGrp="1"/>
          </p:cNvSpPr>
          <p:nvPr>
            <p:ph type="title"/>
          </p:nvPr>
        </p:nvSpPr>
        <p:spPr>
          <a:xfrm>
            <a:off x="2424113" y="0"/>
            <a:ext cx="7543800" cy="647700"/>
          </a:xfrm>
        </p:spPr>
        <p:txBody>
          <a:bodyPr/>
          <a:lstStyle/>
          <a:p>
            <a:pPr marL="342900" indent="-342900"/>
            <a:r>
              <a:rPr lang="es-ES" sz="2800" b="1">
                <a:solidFill>
                  <a:srgbClr val="FFFF00"/>
                </a:solidFill>
                <a:latin typeface="Arial Narrow" panose="020B0606020202030204" pitchFamily="34" charset="0"/>
              </a:rPr>
              <a:t>APLICACIONES DE LA ECUACION DE BERNOULLI.</a:t>
            </a:r>
            <a:endParaRPr lang="es-MX" sz="3200">
              <a:solidFill>
                <a:srgbClr val="FFFF00"/>
              </a:solidFill>
            </a:endParaRPr>
          </a:p>
        </p:txBody>
      </p:sp>
      <p:sp>
        <p:nvSpPr>
          <p:cNvPr id="3" name="2 Marcador de contenido"/>
          <p:cNvSpPr>
            <a:spLocks noGrp="1"/>
          </p:cNvSpPr>
          <p:nvPr>
            <p:ph sz="half" idx="1"/>
          </p:nvPr>
        </p:nvSpPr>
        <p:spPr>
          <a:xfrm>
            <a:off x="1524001" y="549276"/>
            <a:ext cx="5148263" cy="6308725"/>
          </a:xfrm>
        </p:spPr>
        <p:txBody>
          <a:bodyPr>
            <a:normAutofit fontScale="92500" lnSpcReduction="20000"/>
          </a:bodyPr>
          <a:lstStyle/>
          <a:p>
            <a:pPr marL="457200" lvl="2" indent="-457200" algn="just">
              <a:buFontTx/>
              <a:buAutoNum type="arabicPeriod" startAt="2"/>
              <a:defRPr/>
            </a:pPr>
            <a:r>
              <a:rPr lang="es-ES" sz="2400" b="1" dirty="0">
                <a:solidFill>
                  <a:srgbClr val="00FF00"/>
                </a:solidFill>
                <a:latin typeface="Times New Roman" pitchFamily="18" charset="0"/>
                <a:cs typeface="Times New Roman" pitchFamily="18" charset="0"/>
              </a:rPr>
              <a:t>Teorema de </a:t>
            </a:r>
            <a:r>
              <a:rPr lang="es-ES" sz="2400" b="1" dirty="0" err="1">
                <a:solidFill>
                  <a:srgbClr val="00FF00"/>
                </a:solidFill>
                <a:latin typeface="Times New Roman" pitchFamily="18" charset="0"/>
                <a:cs typeface="Times New Roman" pitchFamily="18" charset="0"/>
              </a:rPr>
              <a:t>Torricelli</a:t>
            </a:r>
            <a:r>
              <a:rPr lang="es-ES" sz="2400" b="1" dirty="0">
                <a:solidFill>
                  <a:srgbClr val="00FF00"/>
                </a:solidFill>
                <a:latin typeface="Times New Roman" pitchFamily="18" charset="0"/>
                <a:cs typeface="Times New Roman" pitchFamily="18" charset="0"/>
              </a:rPr>
              <a:t>.</a:t>
            </a:r>
          </a:p>
          <a:p>
            <a:pPr marL="457200" lvl="2" indent="-457200" algn="just">
              <a:buFont typeface="Wingdings" pitchFamily="2" charset="2"/>
              <a:buChar char="Ø"/>
              <a:defRPr/>
            </a:pPr>
            <a:r>
              <a:rPr lang="es-ES" sz="2400" dirty="0">
                <a:latin typeface="Times New Roman" pitchFamily="18" charset="0"/>
                <a:cs typeface="Times New Roman" pitchFamily="18" charset="0"/>
              </a:rPr>
              <a:t>Permite determinar la velocidad de salida de un fluido a través de una boquilla. Se aplica la ecuación de  continuidad</a:t>
            </a:r>
          </a:p>
          <a:p>
            <a:pPr marL="342900" lvl="2" indent="-342900" algn="just">
              <a:defRPr/>
            </a:pPr>
            <a:endParaRPr lang="es-ES" sz="2400" dirty="0">
              <a:latin typeface="Times New Roman" pitchFamily="18" charset="0"/>
              <a:cs typeface="Times New Roman" pitchFamily="18" charset="0"/>
            </a:endParaRPr>
          </a:p>
          <a:p>
            <a:pPr marL="342900" lvl="2" indent="-342900" algn="just">
              <a:defRPr/>
            </a:pPr>
            <a:endParaRPr lang="es-ES" sz="2400" dirty="0">
              <a:latin typeface="Times New Roman" pitchFamily="18" charset="0"/>
              <a:cs typeface="Times New Roman" pitchFamily="18" charset="0"/>
            </a:endParaRPr>
          </a:p>
          <a:p>
            <a:pPr marL="342900" lvl="2" indent="-342900" algn="just">
              <a:buFont typeface="Wingdings" pitchFamily="2" charset="2"/>
              <a:buChar char="Ø"/>
              <a:defRPr/>
            </a:pPr>
            <a:r>
              <a:rPr lang="es-ES" sz="2400" dirty="0">
                <a:latin typeface="Times New Roman" pitchFamily="18" charset="0"/>
                <a:cs typeface="Times New Roman" pitchFamily="18" charset="0"/>
              </a:rPr>
              <a:t>La ecuación de Bernoulli nos da</a:t>
            </a:r>
          </a:p>
          <a:p>
            <a:pPr marL="342900" lvl="2" indent="-342900" algn="just">
              <a:buFont typeface="Wingdings" pitchFamily="2" charset="2"/>
              <a:buChar char="Ø"/>
              <a:defRPr/>
            </a:pPr>
            <a:endParaRPr lang="es-ES" sz="2400" dirty="0">
              <a:latin typeface="Times New Roman" pitchFamily="18" charset="0"/>
              <a:cs typeface="Times New Roman" pitchFamily="18" charset="0"/>
            </a:endParaRPr>
          </a:p>
          <a:p>
            <a:pPr marL="342900" lvl="2" indent="-342900">
              <a:buNone/>
              <a:defRPr/>
            </a:pPr>
            <a:endParaRPr lang="es-ES" sz="2400" dirty="0">
              <a:latin typeface="Times New Roman" pitchFamily="18" charset="0"/>
              <a:cs typeface="Times New Roman" pitchFamily="18" charset="0"/>
            </a:endParaRPr>
          </a:p>
          <a:p>
            <a:pPr marL="342900" lvl="2" indent="-342900">
              <a:buNone/>
              <a:defRPr/>
            </a:pPr>
            <a:endParaRPr lang="es-ES" sz="2400" dirty="0">
              <a:latin typeface="Times New Roman" pitchFamily="18" charset="0"/>
              <a:cs typeface="Times New Roman" pitchFamily="18" charset="0"/>
            </a:endParaRPr>
          </a:p>
          <a:p>
            <a:pPr marL="342900" lvl="2" indent="-342900" algn="just">
              <a:buFont typeface="Wingdings" pitchFamily="2" charset="2"/>
              <a:buChar char="Ø"/>
              <a:defRPr/>
            </a:pPr>
            <a:r>
              <a:rPr lang="es-ES" sz="2400" dirty="0">
                <a:latin typeface="Times New Roman" pitchFamily="18" charset="0"/>
                <a:cs typeface="Times New Roman" pitchFamily="18" charset="0"/>
              </a:rPr>
              <a:t>Debido a que las presiones en los puntos 1 y 2 son las mismas esto es la presión atmosférica </a:t>
            </a:r>
            <a:r>
              <a:rPr lang="es-ES" sz="2400" i="1" dirty="0">
                <a:latin typeface="Times New Roman" pitchFamily="18" charset="0"/>
                <a:cs typeface="Times New Roman" pitchFamily="18" charset="0"/>
              </a:rPr>
              <a:t>p</a:t>
            </a:r>
            <a:r>
              <a:rPr lang="es-ES" sz="2400" i="1" baseline="-25000" dirty="0">
                <a:latin typeface="Times New Roman" pitchFamily="18" charset="0"/>
                <a:cs typeface="Times New Roman" pitchFamily="18" charset="0"/>
              </a:rPr>
              <a:t>0</a:t>
            </a:r>
            <a:r>
              <a:rPr lang="es-ES" sz="2400" dirty="0">
                <a:latin typeface="Times New Roman" pitchFamily="18" charset="0"/>
                <a:cs typeface="Times New Roman" pitchFamily="18" charset="0"/>
              </a:rPr>
              <a:t>, la ecuación anterior se escribe.</a:t>
            </a:r>
            <a:endParaRPr lang="es-MX" sz="2400" dirty="0">
              <a:latin typeface="Times New Roman" pitchFamily="18" charset="0"/>
              <a:cs typeface="Times New Roman" pitchFamily="18" charset="0"/>
            </a:endParaRPr>
          </a:p>
          <a:p>
            <a:pPr marL="342900" lvl="2" indent="-342900">
              <a:defRPr/>
            </a:pPr>
            <a:endParaRPr lang="es-ES" sz="1600" b="1" dirty="0"/>
          </a:p>
          <a:p>
            <a:pPr marL="342900" lvl="2" indent="-342900" algn="just">
              <a:defRPr/>
            </a:pPr>
            <a:endParaRPr lang="es-MX" sz="1600" dirty="0"/>
          </a:p>
          <a:p>
            <a:pPr marL="342900" lvl="2" indent="-342900" algn="just">
              <a:buNone/>
              <a:defRPr/>
            </a:pPr>
            <a:r>
              <a:rPr lang="es-ES" sz="1600" dirty="0"/>
              <a:t>	</a:t>
            </a:r>
            <a:endParaRPr lang="es-ES" sz="24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ES" sz="2400" dirty="0">
              <a:latin typeface="Arial Narrow" pitchFamily="34" charset="0"/>
            </a:endParaRPr>
          </a:p>
          <a:p>
            <a:pPr marL="342900" lvl="2" indent="-342900" algn="just">
              <a:buNone/>
              <a:defRPr/>
            </a:pPr>
            <a:endParaRPr lang="es-MX" sz="2400" dirty="0">
              <a:latin typeface="Arial Narrow" pitchFamily="34" charset="0"/>
            </a:endParaRPr>
          </a:p>
          <a:p>
            <a:pPr>
              <a:buFontTx/>
              <a:buNone/>
              <a:defRPr/>
            </a:pPr>
            <a:endParaRPr lang="es-MX" dirty="0"/>
          </a:p>
        </p:txBody>
      </p:sp>
      <p:sp>
        <p:nvSpPr>
          <p:cNvPr id="7175" name="Rectangle 2"/>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4098" name="Object 5"/>
          <p:cNvGraphicFramePr>
            <a:graphicFrameLocks noChangeAspect="1"/>
          </p:cNvGraphicFramePr>
          <p:nvPr>
            <p:extLst>
              <p:ext uri="{D42A27DB-BD31-4B8C-83A1-F6EECF244321}">
                <p14:modId xmlns:p14="http://schemas.microsoft.com/office/powerpoint/2010/main" val="3503822059"/>
              </p:ext>
            </p:extLst>
          </p:nvPr>
        </p:nvGraphicFramePr>
        <p:xfrm>
          <a:off x="1919287" y="3306764"/>
          <a:ext cx="4654550" cy="1198563"/>
        </p:xfrm>
        <a:graphic>
          <a:graphicData uri="http://schemas.openxmlformats.org/presentationml/2006/ole">
            <mc:AlternateContent xmlns:mc="http://schemas.openxmlformats.org/markup-compatibility/2006">
              <mc:Choice xmlns:v="urn:schemas-microsoft-com:vml" Requires="v">
                <p:oleObj spid="_x0000_s7179" name="Equation" r:id="rId3" imgW="1714500" imgH="444500" progId="">
                  <p:embed/>
                </p:oleObj>
              </mc:Choice>
              <mc:Fallback>
                <p:oleObj name="Equation" r:id="rId3" imgW="1714500" imgH="444500"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9287" y="3306764"/>
                        <a:ext cx="465455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4105" name="Picture 4"/>
          <p:cNvPicPr>
            <a:picLocks noChangeAspect="1" noChangeArrowheads="1"/>
          </p:cNvPicPr>
          <p:nvPr/>
        </p:nvPicPr>
        <p:blipFill>
          <a:blip r:embed="rId5">
            <a:lum bright="-20000" contrast="40000"/>
            <a:extLst>
              <a:ext uri="{28A0092B-C50C-407E-A947-70E740481C1C}">
                <a14:useLocalDpi xmlns:a14="http://schemas.microsoft.com/office/drawing/2010/main" val="0"/>
              </a:ext>
            </a:extLst>
          </a:blip>
          <a:srcRect/>
          <a:stretch>
            <a:fillRect/>
          </a:stretch>
        </p:blipFill>
        <p:spPr bwMode="auto">
          <a:xfrm>
            <a:off x="6743701" y="3068638"/>
            <a:ext cx="3895725" cy="378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7" name="Rectangle 6"/>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4099" name="Object 6"/>
          <p:cNvGraphicFramePr>
            <a:graphicFrameLocks noChangeAspect="1"/>
          </p:cNvGraphicFramePr>
          <p:nvPr>
            <p:extLst>
              <p:ext uri="{D42A27DB-BD31-4B8C-83A1-F6EECF244321}">
                <p14:modId xmlns:p14="http://schemas.microsoft.com/office/powerpoint/2010/main" val="3825219417"/>
              </p:ext>
            </p:extLst>
          </p:nvPr>
        </p:nvGraphicFramePr>
        <p:xfrm>
          <a:off x="2842419" y="1905281"/>
          <a:ext cx="2808287" cy="957262"/>
        </p:xfrm>
        <a:graphic>
          <a:graphicData uri="http://schemas.openxmlformats.org/presentationml/2006/ole">
            <mc:AlternateContent xmlns:mc="http://schemas.openxmlformats.org/markup-compatibility/2006">
              <mc:Choice xmlns:v="urn:schemas-microsoft-com:vml" Requires="v">
                <p:oleObj spid="_x0000_s7180" name="Equation" r:id="rId6" imgW="685800" imgH="228600" progId="">
                  <p:embed/>
                </p:oleObj>
              </mc:Choice>
              <mc:Fallback>
                <p:oleObj name="Equation" r:id="rId6" imgW="685800" imgH="228600" progId="">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42419" y="1905281"/>
                        <a:ext cx="2808287" cy="95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100" name="Object 7"/>
          <p:cNvGraphicFramePr>
            <a:graphicFrameLocks noChangeAspect="1"/>
          </p:cNvGraphicFramePr>
          <p:nvPr/>
        </p:nvGraphicFramePr>
        <p:xfrm>
          <a:off x="6672263" y="692150"/>
          <a:ext cx="3744912" cy="2065338"/>
        </p:xfrm>
        <a:graphic>
          <a:graphicData uri="http://schemas.openxmlformats.org/presentationml/2006/ole">
            <mc:AlternateContent xmlns:mc="http://schemas.openxmlformats.org/markup-compatibility/2006">
              <mc:Choice xmlns:v="urn:schemas-microsoft-com:vml" Requires="v">
                <p:oleObj spid="_x0000_s7181" name="Equation" r:id="rId8" imgW="1727200" imgH="952500" progId="">
                  <p:embed/>
                </p:oleObj>
              </mc:Choice>
              <mc:Fallback>
                <p:oleObj name="Equation" r:id="rId8" imgW="1727200" imgH="952500" progId="">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72263" y="692150"/>
                        <a:ext cx="3744912" cy="206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64953441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01"/>
                                        </p:tgtEl>
                                        <p:attrNameLst>
                                          <p:attrName>style.visibility</p:attrName>
                                        </p:attrNameLst>
                                      </p:cBhvr>
                                      <p:to>
                                        <p:strVal val="visible"/>
                                      </p:to>
                                    </p:set>
                                    <p:anim calcmode="lin" valueType="num">
                                      <p:cBhvr additive="base">
                                        <p:cTn id="7" dur="500" fill="hold"/>
                                        <p:tgtEl>
                                          <p:spTgt spid="4101"/>
                                        </p:tgtEl>
                                        <p:attrNameLst>
                                          <p:attrName>ppt_x</p:attrName>
                                        </p:attrNameLst>
                                      </p:cBhvr>
                                      <p:tavLst>
                                        <p:tav tm="0">
                                          <p:val>
                                            <p:strVal val="#ppt_x"/>
                                          </p:val>
                                        </p:tav>
                                        <p:tav tm="100000">
                                          <p:val>
                                            <p:strVal val="#ppt_x"/>
                                          </p:val>
                                        </p:tav>
                                      </p:tavLst>
                                    </p:anim>
                                    <p:anim calcmode="lin" valueType="num">
                                      <p:cBhvr additive="base">
                                        <p:cTn id="8" dur="500" fill="hold"/>
                                        <p:tgtEl>
                                          <p:spTgt spid="410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105"/>
                                        </p:tgtEl>
                                        <p:attrNameLst>
                                          <p:attrName>style.visibility</p:attrName>
                                        </p:attrNameLst>
                                      </p:cBhvr>
                                      <p:to>
                                        <p:strVal val="visible"/>
                                      </p:to>
                                    </p:set>
                                    <p:anim calcmode="lin" valueType="num">
                                      <p:cBhvr additive="base">
                                        <p:cTn id="19" dur="500" fill="hold"/>
                                        <p:tgtEl>
                                          <p:spTgt spid="4105"/>
                                        </p:tgtEl>
                                        <p:attrNameLst>
                                          <p:attrName>ppt_x</p:attrName>
                                        </p:attrNameLst>
                                      </p:cBhvr>
                                      <p:tavLst>
                                        <p:tav tm="0">
                                          <p:val>
                                            <p:strVal val="#ppt_x"/>
                                          </p:val>
                                        </p:tav>
                                        <p:tav tm="100000">
                                          <p:val>
                                            <p:strVal val="#ppt_x"/>
                                          </p:val>
                                        </p:tav>
                                      </p:tavLst>
                                    </p:anim>
                                    <p:anim calcmode="lin" valueType="num">
                                      <p:cBhvr additive="base">
                                        <p:cTn id="20" dur="500" fill="hold"/>
                                        <p:tgtEl>
                                          <p:spTgt spid="410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099"/>
                                        </p:tgtEl>
                                        <p:attrNameLst>
                                          <p:attrName>style.visibility</p:attrName>
                                        </p:attrNameLst>
                                      </p:cBhvr>
                                      <p:to>
                                        <p:strVal val="visible"/>
                                      </p:to>
                                    </p:set>
                                    <p:anim calcmode="lin" valueType="num">
                                      <p:cBhvr additive="base">
                                        <p:cTn id="31" dur="500" fill="hold"/>
                                        <p:tgtEl>
                                          <p:spTgt spid="4099"/>
                                        </p:tgtEl>
                                        <p:attrNameLst>
                                          <p:attrName>ppt_x</p:attrName>
                                        </p:attrNameLst>
                                      </p:cBhvr>
                                      <p:tavLst>
                                        <p:tav tm="0">
                                          <p:val>
                                            <p:strVal val="#ppt_x"/>
                                          </p:val>
                                        </p:tav>
                                        <p:tav tm="100000">
                                          <p:val>
                                            <p:strVal val="#ppt_x"/>
                                          </p:val>
                                        </p:tav>
                                      </p:tavLst>
                                    </p:anim>
                                    <p:anim calcmode="lin" valueType="num">
                                      <p:cBhvr additive="base">
                                        <p:cTn id="32" dur="500" fill="hold"/>
                                        <p:tgtEl>
                                          <p:spTgt spid="409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098"/>
                                        </p:tgtEl>
                                        <p:attrNameLst>
                                          <p:attrName>style.visibility</p:attrName>
                                        </p:attrNameLst>
                                      </p:cBhvr>
                                      <p:to>
                                        <p:strVal val="visible"/>
                                      </p:to>
                                    </p:set>
                                    <p:anim calcmode="lin" valueType="num">
                                      <p:cBhvr additive="base">
                                        <p:cTn id="43" dur="500" fill="hold"/>
                                        <p:tgtEl>
                                          <p:spTgt spid="4098"/>
                                        </p:tgtEl>
                                        <p:attrNameLst>
                                          <p:attrName>ppt_x</p:attrName>
                                        </p:attrNameLst>
                                      </p:cBhvr>
                                      <p:tavLst>
                                        <p:tav tm="0">
                                          <p:val>
                                            <p:strVal val="#ppt_x"/>
                                          </p:val>
                                        </p:tav>
                                        <p:tav tm="100000">
                                          <p:val>
                                            <p:strVal val="#ppt_x"/>
                                          </p:val>
                                        </p:tav>
                                      </p:tavLst>
                                    </p:anim>
                                    <p:anim calcmode="lin" valueType="num">
                                      <p:cBhvr additive="base">
                                        <p:cTn id="4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4100"/>
                                        </p:tgtEl>
                                        <p:attrNameLst>
                                          <p:attrName>style.visibility</p:attrName>
                                        </p:attrNameLst>
                                      </p:cBhvr>
                                      <p:to>
                                        <p:strVal val="visible"/>
                                      </p:to>
                                    </p:set>
                                    <p:anim calcmode="lin" valueType="num">
                                      <p:cBhvr additive="base">
                                        <p:cTn id="55" dur="500" fill="hold"/>
                                        <p:tgtEl>
                                          <p:spTgt spid="4100"/>
                                        </p:tgtEl>
                                        <p:attrNameLst>
                                          <p:attrName>ppt_x</p:attrName>
                                        </p:attrNameLst>
                                      </p:cBhvr>
                                      <p:tavLst>
                                        <p:tav tm="0">
                                          <p:val>
                                            <p:strVal val="#ppt_x"/>
                                          </p:val>
                                        </p:tav>
                                        <p:tav tm="100000">
                                          <p:val>
                                            <p:strVal val="#ppt_x"/>
                                          </p:val>
                                        </p:tav>
                                      </p:tavLst>
                                    </p:anim>
                                    <p:anim calcmode="lin" valueType="num">
                                      <p:cBhvr additive="base">
                                        <p:cTn id="56"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1 Título"/>
          <p:cNvSpPr>
            <a:spLocks noGrp="1"/>
          </p:cNvSpPr>
          <p:nvPr>
            <p:ph type="title"/>
          </p:nvPr>
        </p:nvSpPr>
        <p:spPr>
          <a:xfrm>
            <a:off x="2495550" y="0"/>
            <a:ext cx="7543800" cy="647700"/>
          </a:xfrm>
        </p:spPr>
        <p:txBody>
          <a:bodyPr/>
          <a:lstStyle/>
          <a:p>
            <a:pPr marL="342900" indent="-342900"/>
            <a:r>
              <a:rPr lang="es-ES" sz="2800" b="1">
                <a:solidFill>
                  <a:srgbClr val="FFFF00"/>
                </a:solidFill>
                <a:latin typeface="Arial Narrow" panose="020B0606020202030204" pitchFamily="34" charset="0"/>
              </a:rPr>
              <a:t>APLICACIONES DE LA ECUACION DE BERNOULLI.</a:t>
            </a:r>
            <a:endParaRPr lang="es-MX" sz="3200">
              <a:solidFill>
                <a:srgbClr val="FFFF00"/>
              </a:solidFill>
            </a:endParaRPr>
          </a:p>
        </p:txBody>
      </p:sp>
      <p:sp>
        <p:nvSpPr>
          <p:cNvPr id="5125" name="2 Marcador de contenido"/>
          <p:cNvSpPr>
            <a:spLocks noGrp="1"/>
          </p:cNvSpPr>
          <p:nvPr>
            <p:ph sz="half" idx="1"/>
          </p:nvPr>
        </p:nvSpPr>
        <p:spPr>
          <a:xfrm>
            <a:off x="1524001" y="549276"/>
            <a:ext cx="4932363" cy="6308725"/>
          </a:xfrm>
        </p:spPr>
        <p:txBody>
          <a:bodyPr>
            <a:normAutofit fontScale="77500" lnSpcReduction="20000"/>
          </a:bodyPr>
          <a:lstStyle/>
          <a:p>
            <a:pPr marL="342900" lvl="2" indent="-342900" algn="just">
              <a:buFontTx/>
              <a:buAutoNum type="arabicPeriod" startAt="2"/>
            </a:pPr>
            <a:r>
              <a:rPr lang="es-ES" sz="2400" b="1" dirty="0">
                <a:solidFill>
                  <a:srgbClr val="00FF00"/>
                </a:solidFill>
                <a:latin typeface="Times New Roman" panose="02020603050405020304" pitchFamily="18" charset="0"/>
                <a:cs typeface="Times New Roman" panose="02020603050405020304" pitchFamily="18" charset="0"/>
              </a:rPr>
              <a:t>Teorema de Torricelli.. </a:t>
            </a:r>
          </a:p>
          <a:p>
            <a:pPr marL="342900" lvl="2" indent="-342900" algn="just">
              <a:buFont typeface="Wingdings" panose="05000000000000000000" pitchFamily="2" charset="2"/>
              <a:buChar char="Ø"/>
            </a:pPr>
            <a:r>
              <a:rPr lang="es-ES" sz="2400" dirty="0">
                <a:latin typeface="Times New Roman" panose="02020603050405020304" pitchFamily="18" charset="0"/>
                <a:cs typeface="Times New Roman" panose="02020603050405020304" pitchFamily="18" charset="0"/>
              </a:rPr>
              <a:t>De las ecuaciones anteriores se tiene</a:t>
            </a:r>
          </a:p>
          <a:p>
            <a:pPr marL="342900" lvl="2" indent="-342900" algn="just">
              <a:buFont typeface="Wingdings" panose="05000000000000000000" pitchFamily="2" charset="2"/>
              <a:buChar char="Ø"/>
            </a:pPr>
            <a:endParaRPr lang="es-ES" sz="2400" dirty="0">
              <a:latin typeface="Times New Roman" panose="02020603050405020304" pitchFamily="18" charset="0"/>
              <a:cs typeface="Times New Roman" panose="02020603050405020304" pitchFamily="18" charset="0"/>
            </a:endParaRPr>
          </a:p>
          <a:p>
            <a:pPr marL="342900" lvl="2" indent="-342900" algn="just">
              <a:buFont typeface="Wingdings" panose="05000000000000000000" pitchFamily="2" charset="2"/>
              <a:buChar char="Ø"/>
            </a:pPr>
            <a:endParaRPr lang="es-ES" sz="2400" dirty="0">
              <a:latin typeface="Times New Roman" panose="02020603050405020304" pitchFamily="18" charset="0"/>
              <a:cs typeface="Times New Roman" panose="02020603050405020304" pitchFamily="18" charset="0"/>
            </a:endParaRPr>
          </a:p>
          <a:p>
            <a:pPr marL="342900" lvl="2" indent="-342900">
              <a:buNone/>
            </a:pPr>
            <a:endParaRPr lang="es-ES" sz="2400" b="1" dirty="0">
              <a:latin typeface="Times New Roman" panose="02020603050405020304" pitchFamily="18" charset="0"/>
              <a:cs typeface="Times New Roman" panose="02020603050405020304" pitchFamily="18" charset="0"/>
            </a:endParaRPr>
          </a:p>
          <a:p>
            <a:pPr marL="342900" lvl="2" indent="-342900">
              <a:buNone/>
            </a:pPr>
            <a:endParaRPr lang="es-ES" sz="2400" b="1" dirty="0">
              <a:latin typeface="Times New Roman" panose="02020603050405020304" pitchFamily="18" charset="0"/>
              <a:cs typeface="Times New Roman" panose="02020603050405020304" pitchFamily="18" charset="0"/>
            </a:endParaRPr>
          </a:p>
          <a:p>
            <a:pPr marL="342900" lvl="2" indent="-342900">
              <a:buNone/>
            </a:pPr>
            <a:endParaRPr lang="es-ES" sz="2400" b="1" dirty="0" smtClean="0">
              <a:latin typeface="Times New Roman" panose="02020603050405020304" pitchFamily="18" charset="0"/>
              <a:cs typeface="Times New Roman" panose="02020603050405020304" pitchFamily="18" charset="0"/>
            </a:endParaRPr>
          </a:p>
          <a:p>
            <a:pPr marL="342900" lvl="2" indent="-342900">
              <a:buNone/>
            </a:pPr>
            <a:endParaRPr lang="es-ES" sz="2400" b="1" dirty="0">
              <a:latin typeface="Times New Roman" panose="02020603050405020304" pitchFamily="18" charset="0"/>
              <a:cs typeface="Times New Roman" panose="02020603050405020304" pitchFamily="18" charset="0"/>
            </a:endParaRPr>
          </a:p>
          <a:p>
            <a:pPr marL="342900" lvl="2" indent="-342900">
              <a:buNone/>
            </a:pPr>
            <a:endParaRPr lang="es-ES" sz="2400" b="1" dirty="0" smtClean="0">
              <a:latin typeface="Times New Roman" panose="02020603050405020304" pitchFamily="18" charset="0"/>
              <a:cs typeface="Times New Roman" panose="02020603050405020304" pitchFamily="18" charset="0"/>
            </a:endParaRPr>
          </a:p>
          <a:p>
            <a:pPr marL="342900" lvl="2" indent="-342900">
              <a:buNone/>
            </a:pPr>
            <a:endParaRPr lang="es-ES" sz="2400" b="1" dirty="0">
              <a:latin typeface="Times New Roman" panose="02020603050405020304" pitchFamily="18" charset="0"/>
              <a:cs typeface="Times New Roman" panose="02020603050405020304" pitchFamily="18" charset="0"/>
            </a:endParaRPr>
          </a:p>
          <a:p>
            <a:pPr marL="342900" lvl="2" indent="-342900" algn="just">
              <a:buFont typeface="Wingdings" panose="05000000000000000000" pitchFamily="2" charset="2"/>
              <a:buChar char="Ø"/>
            </a:pPr>
            <a:r>
              <a:rPr lang="es-ES" sz="2400" dirty="0">
                <a:latin typeface="Times New Roman" panose="02020603050405020304" pitchFamily="18" charset="0"/>
                <a:cs typeface="Times New Roman" panose="02020603050405020304" pitchFamily="18" charset="0"/>
              </a:rPr>
              <a:t>En general el área de la tobera A</a:t>
            </a:r>
            <a:r>
              <a:rPr lang="es-ES" sz="2400" baseline="-25000" dirty="0">
                <a:latin typeface="Times New Roman" panose="02020603050405020304" pitchFamily="18" charset="0"/>
                <a:cs typeface="Times New Roman" panose="02020603050405020304" pitchFamily="18" charset="0"/>
              </a:rPr>
              <a:t>2</a:t>
            </a:r>
            <a:r>
              <a:rPr lang="es-ES" sz="2400" dirty="0">
                <a:latin typeface="Times New Roman" panose="02020603050405020304" pitchFamily="18" charset="0"/>
                <a:cs typeface="Times New Roman" panose="02020603050405020304" pitchFamily="18" charset="0"/>
              </a:rPr>
              <a:t> es mucho menor que el área de la sección transversal del depósito A</a:t>
            </a:r>
            <a:r>
              <a:rPr lang="es-ES" sz="2400" baseline="-25000" dirty="0">
                <a:latin typeface="Times New Roman" panose="02020603050405020304" pitchFamily="18" charset="0"/>
                <a:cs typeface="Times New Roman" panose="02020603050405020304" pitchFamily="18" charset="0"/>
              </a:rPr>
              <a:t>1</a:t>
            </a:r>
            <a:r>
              <a:rPr lang="es-ES" sz="2400" dirty="0">
                <a:latin typeface="Times New Roman" panose="02020603050405020304" pitchFamily="18" charset="0"/>
                <a:cs typeface="Times New Roman" panose="02020603050405020304" pitchFamily="18" charset="0"/>
              </a:rPr>
              <a:t>, de tal forma que</a:t>
            </a:r>
            <a:endParaRPr lang="es-ES" sz="2400" b="1" dirty="0">
              <a:latin typeface="Times New Roman" panose="02020603050405020304" pitchFamily="18" charset="0"/>
              <a:cs typeface="Times New Roman" panose="02020603050405020304" pitchFamily="18" charset="0"/>
            </a:endParaRPr>
          </a:p>
          <a:p>
            <a:pPr marL="342900" lvl="2" indent="-342900"/>
            <a:endParaRPr lang="es-ES" sz="2400" b="1" dirty="0">
              <a:latin typeface="Times New Roman" panose="02020603050405020304" pitchFamily="18" charset="0"/>
              <a:cs typeface="Times New Roman" panose="02020603050405020304" pitchFamily="18" charset="0"/>
            </a:endParaRPr>
          </a:p>
          <a:p>
            <a:pPr marL="342900" lvl="2" indent="-342900"/>
            <a:endParaRPr lang="es-ES" sz="2400" b="1" dirty="0">
              <a:latin typeface="Times New Roman" panose="02020603050405020304" pitchFamily="18" charset="0"/>
              <a:cs typeface="Times New Roman" panose="02020603050405020304" pitchFamily="18" charset="0"/>
            </a:endParaRPr>
          </a:p>
          <a:p>
            <a:pPr marL="342900" lvl="2" indent="-342900"/>
            <a:endParaRPr lang="es-ES" sz="2400" b="1" dirty="0">
              <a:latin typeface="Times New Roman" panose="02020603050405020304" pitchFamily="18" charset="0"/>
              <a:cs typeface="Times New Roman" panose="02020603050405020304" pitchFamily="18" charset="0"/>
            </a:endParaRPr>
          </a:p>
          <a:p>
            <a:pPr marL="342900" lvl="2" indent="-342900" algn="just"/>
            <a:endParaRPr lang="es-MX" sz="1600" dirty="0"/>
          </a:p>
          <a:p>
            <a:pPr marL="342900" lvl="2" indent="-342900" algn="just">
              <a:buNone/>
            </a:pPr>
            <a:r>
              <a:rPr lang="es-ES" sz="1600" dirty="0"/>
              <a:t>	</a:t>
            </a:r>
            <a:endParaRPr lang="es-ES" sz="2400" dirty="0">
              <a:latin typeface="Arial Narrow" panose="020B0606020202030204" pitchFamily="34" charset="0"/>
            </a:endParaRPr>
          </a:p>
          <a:p>
            <a:pPr marL="342900" lvl="2" indent="-342900" algn="just">
              <a:buNone/>
            </a:pPr>
            <a:endParaRPr lang="es-ES" sz="2400" dirty="0">
              <a:latin typeface="Arial Narrow" panose="020B0606020202030204" pitchFamily="34" charset="0"/>
            </a:endParaRPr>
          </a:p>
          <a:p>
            <a:pPr marL="342900" lvl="2" indent="-342900" algn="just">
              <a:buNone/>
            </a:pPr>
            <a:endParaRPr lang="es-ES" sz="2400" dirty="0">
              <a:latin typeface="Arial Narrow" panose="020B0606020202030204" pitchFamily="34" charset="0"/>
            </a:endParaRPr>
          </a:p>
          <a:p>
            <a:pPr marL="342900" lvl="2" indent="-342900" algn="just">
              <a:buNone/>
            </a:pPr>
            <a:endParaRPr lang="es-ES" sz="2400" dirty="0">
              <a:latin typeface="Arial Narrow" panose="020B0606020202030204" pitchFamily="34" charset="0"/>
            </a:endParaRPr>
          </a:p>
          <a:p>
            <a:pPr marL="342900" lvl="2" indent="-342900" algn="just">
              <a:buNone/>
            </a:pPr>
            <a:endParaRPr lang="es-ES" sz="2400" dirty="0">
              <a:latin typeface="Arial Narrow" panose="020B0606020202030204" pitchFamily="34" charset="0"/>
            </a:endParaRPr>
          </a:p>
          <a:p>
            <a:pPr marL="342900" lvl="2" indent="-342900" algn="just">
              <a:buNone/>
            </a:pPr>
            <a:endParaRPr lang="es-ES" sz="2400" dirty="0">
              <a:latin typeface="Arial Narrow" panose="020B0606020202030204" pitchFamily="34" charset="0"/>
            </a:endParaRPr>
          </a:p>
          <a:p>
            <a:pPr marL="342900" lvl="2" indent="-342900" algn="just">
              <a:buNone/>
            </a:pPr>
            <a:endParaRPr lang="es-ES" sz="2400" dirty="0">
              <a:latin typeface="Arial Narrow" panose="020B0606020202030204" pitchFamily="34" charset="0"/>
            </a:endParaRPr>
          </a:p>
          <a:p>
            <a:pPr marL="342900" lvl="2" indent="-342900" algn="just">
              <a:buNone/>
            </a:pPr>
            <a:endParaRPr lang="es-MX" sz="2400" dirty="0">
              <a:latin typeface="Arial Narrow" panose="020B0606020202030204" pitchFamily="34" charset="0"/>
            </a:endParaRPr>
          </a:p>
          <a:p>
            <a:pPr>
              <a:buFontTx/>
              <a:buNone/>
            </a:pPr>
            <a:endParaRPr lang="es-MX" dirty="0" smtClean="0"/>
          </a:p>
        </p:txBody>
      </p:sp>
      <p:sp>
        <p:nvSpPr>
          <p:cNvPr id="5126" name="3 Marcador de contenido"/>
          <p:cNvSpPr>
            <a:spLocks noGrp="1"/>
          </p:cNvSpPr>
          <p:nvPr>
            <p:ph sz="half" idx="2"/>
          </p:nvPr>
        </p:nvSpPr>
        <p:spPr>
          <a:xfrm>
            <a:off x="6635704" y="1342513"/>
            <a:ext cx="4032250" cy="6094413"/>
          </a:xfrm>
        </p:spPr>
        <p:txBody>
          <a:bodyPr>
            <a:normAutofit fontScale="77500" lnSpcReduction="20000"/>
          </a:bodyPr>
          <a:lstStyle/>
          <a:p>
            <a:pPr algn="just">
              <a:buFont typeface="Wingdings" panose="05000000000000000000" pitchFamily="2" charset="2"/>
              <a:buChar char="Ø"/>
            </a:pPr>
            <a:r>
              <a:rPr lang="es-ES" sz="2200" dirty="0">
                <a:latin typeface="Arial Narrow" panose="020B0606020202030204" pitchFamily="34" charset="0"/>
              </a:rPr>
              <a:t>Esta ecuación indica que la velocidad de descarga es igual a la velocidad que alcanzaría una partícula cayendo libremente sin fricción desde el punto 1 hasta el punto 2. En otras palabras la energía potencial de la superficie libre se convierte en energía cinética del chorro.</a:t>
            </a:r>
            <a:endParaRPr lang="es-MX" sz="2200" dirty="0">
              <a:latin typeface="Arial Narrow" panose="020B0606020202030204" pitchFamily="34" charset="0"/>
            </a:endParaRPr>
          </a:p>
          <a:p>
            <a:pPr>
              <a:buFontTx/>
              <a:buNone/>
            </a:pPr>
            <a:endParaRPr lang="es-MX" dirty="0" smtClean="0"/>
          </a:p>
        </p:txBody>
      </p:sp>
      <p:sp>
        <p:nvSpPr>
          <p:cNvPr id="8199" name="Rectangle 2"/>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pic>
        <p:nvPicPr>
          <p:cNvPr id="5128" name="Picture 4"/>
          <p:cNvPicPr>
            <a:picLocks noChangeAspect="1" noChangeArrowheads="1"/>
          </p:cNvPicPr>
          <p:nvPr/>
        </p:nvPicPr>
        <p:blipFill>
          <a:blip r:embed="rId3">
            <a:lum bright="-20000" contrast="40000"/>
            <a:extLst>
              <a:ext uri="{28A0092B-C50C-407E-A947-70E740481C1C}">
                <a14:useLocalDpi xmlns:a14="http://schemas.microsoft.com/office/drawing/2010/main" val="0"/>
              </a:ext>
            </a:extLst>
          </a:blip>
          <a:srcRect/>
          <a:stretch>
            <a:fillRect/>
          </a:stretch>
        </p:blipFill>
        <p:spPr bwMode="auto">
          <a:xfrm>
            <a:off x="6888163" y="3644900"/>
            <a:ext cx="3592512"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1" name="Rectangle 6"/>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5122" name="Object 4"/>
          <p:cNvGraphicFramePr>
            <a:graphicFrameLocks noChangeAspect="1"/>
          </p:cNvGraphicFramePr>
          <p:nvPr>
            <p:extLst>
              <p:ext uri="{D42A27DB-BD31-4B8C-83A1-F6EECF244321}">
                <p14:modId xmlns:p14="http://schemas.microsoft.com/office/powerpoint/2010/main" val="3717846058"/>
              </p:ext>
            </p:extLst>
          </p:nvPr>
        </p:nvGraphicFramePr>
        <p:xfrm>
          <a:off x="2533231" y="1331119"/>
          <a:ext cx="3600450" cy="2655888"/>
        </p:xfrm>
        <a:graphic>
          <a:graphicData uri="http://schemas.openxmlformats.org/presentationml/2006/ole">
            <mc:AlternateContent xmlns:mc="http://schemas.openxmlformats.org/markup-compatibility/2006">
              <mc:Choice xmlns:v="urn:schemas-microsoft-com:vml" Requires="v">
                <p:oleObj spid="_x0000_s8200" name="Equation" r:id="rId4" imgW="1549400" imgH="1143000" progId="">
                  <p:embed/>
                </p:oleObj>
              </mc:Choice>
              <mc:Fallback>
                <p:oleObj name="Equation" r:id="rId4" imgW="1549400" imgH="1143000"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33231" y="1331119"/>
                        <a:ext cx="3600450" cy="2655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202" name="Rectangle 7"/>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5123" name="Object 5"/>
          <p:cNvGraphicFramePr>
            <a:graphicFrameLocks noChangeAspect="1"/>
          </p:cNvGraphicFramePr>
          <p:nvPr/>
        </p:nvGraphicFramePr>
        <p:xfrm>
          <a:off x="2663825" y="5589589"/>
          <a:ext cx="2559050" cy="928687"/>
        </p:xfrm>
        <a:graphic>
          <a:graphicData uri="http://schemas.openxmlformats.org/presentationml/2006/ole">
            <mc:AlternateContent xmlns:mc="http://schemas.openxmlformats.org/markup-compatibility/2006">
              <mc:Choice xmlns:v="urn:schemas-microsoft-com:vml" Requires="v">
                <p:oleObj spid="_x0000_s8201" name="Equation" r:id="rId6" imgW="685800" imgH="254000" progId="">
                  <p:embed/>
                </p:oleObj>
              </mc:Choice>
              <mc:Fallback>
                <p:oleObj name="Equation" r:id="rId6" imgW="685800" imgH="254000" progId="">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63825" y="5589589"/>
                        <a:ext cx="2559050" cy="92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 name="10 CuadroTexto"/>
          <p:cNvSpPr txBox="1">
            <a:spLocks noChangeArrowheads="1"/>
          </p:cNvSpPr>
          <p:nvPr/>
        </p:nvSpPr>
        <p:spPr bwMode="auto">
          <a:xfrm>
            <a:off x="2495551" y="6457950"/>
            <a:ext cx="35290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solidFill>
                  <a:srgbClr val="FFFF00"/>
                </a:solidFill>
              </a:rPr>
              <a:t>TEOREMA DE TORRICELLI</a:t>
            </a:r>
            <a:endParaRPr lang="es-PE" b="1">
              <a:solidFill>
                <a:srgbClr val="FFFF00"/>
              </a:solidFill>
            </a:endParaRPr>
          </a:p>
        </p:txBody>
      </p:sp>
    </p:spTree>
    <p:extLst>
      <p:ext uri="{BB962C8B-B14F-4D97-AF65-F5344CB8AC3E}">
        <p14:creationId xmlns:p14="http://schemas.microsoft.com/office/powerpoint/2010/main" val="20299942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additive="base">
                                        <p:cTn id="7" dur="500" fill="hold"/>
                                        <p:tgtEl>
                                          <p:spTgt spid="5124"/>
                                        </p:tgtEl>
                                        <p:attrNameLst>
                                          <p:attrName>ppt_x</p:attrName>
                                        </p:attrNameLst>
                                      </p:cBhvr>
                                      <p:tavLst>
                                        <p:tav tm="0">
                                          <p:val>
                                            <p:strVal val="#ppt_x"/>
                                          </p:val>
                                        </p:tav>
                                        <p:tav tm="100000">
                                          <p:val>
                                            <p:strVal val="#ppt_x"/>
                                          </p:val>
                                        </p:tav>
                                      </p:tavLst>
                                    </p:anim>
                                    <p:anim calcmode="lin" valueType="num">
                                      <p:cBhvr additive="base">
                                        <p:cTn id="8" dur="500" fill="hold"/>
                                        <p:tgtEl>
                                          <p:spTgt spid="512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125">
                                            <p:txEl>
                                              <p:pRg st="0" end="0"/>
                                            </p:txEl>
                                          </p:spTgt>
                                        </p:tgtEl>
                                        <p:attrNameLst>
                                          <p:attrName>style.visibility</p:attrName>
                                        </p:attrNameLst>
                                      </p:cBhvr>
                                      <p:to>
                                        <p:strVal val="visible"/>
                                      </p:to>
                                    </p:set>
                                    <p:anim calcmode="lin" valueType="num">
                                      <p:cBhvr additive="base">
                                        <p:cTn id="13" dur="500" fill="hold"/>
                                        <p:tgtEl>
                                          <p:spTgt spid="512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128"/>
                                        </p:tgtEl>
                                        <p:attrNameLst>
                                          <p:attrName>style.visibility</p:attrName>
                                        </p:attrNameLst>
                                      </p:cBhvr>
                                      <p:to>
                                        <p:strVal val="visible"/>
                                      </p:to>
                                    </p:set>
                                    <p:anim calcmode="lin" valueType="num">
                                      <p:cBhvr additive="base">
                                        <p:cTn id="19" dur="500" fill="hold"/>
                                        <p:tgtEl>
                                          <p:spTgt spid="5128"/>
                                        </p:tgtEl>
                                        <p:attrNameLst>
                                          <p:attrName>ppt_x</p:attrName>
                                        </p:attrNameLst>
                                      </p:cBhvr>
                                      <p:tavLst>
                                        <p:tav tm="0">
                                          <p:val>
                                            <p:strVal val="#ppt_x"/>
                                          </p:val>
                                        </p:tav>
                                        <p:tav tm="100000">
                                          <p:val>
                                            <p:strVal val="#ppt_x"/>
                                          </p:val>
                                        </p:tav>
                                      </p:tavLst>
                                    </p:anim>
                                    <p:anim calcmode="lin" valueType="num">
                                      <p:cBhvr additive="base">
                                        <p:cTn id="20" dur="500" fill="hold"/>
                                        <p:tgtEl>
                                          <p:spTgt spid="512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125">
                                            <p:txEl>
                                              <p:pRg st="1" end="1"/>
                                            </p:txEl>
                                          </p:spTgt>
                                        </p:tgtEl>
                                        <p:attrNameLst>
                                          <p:attrName>style.visibility</p:attrName>
                                        </p:attrNameLst>
                                      </p:cBhvr>
                                      <p:to>
                                        <p:strVal val="visible"/>
                                      </p:to>
                                    </p:set>
                                    <p:anim calcmode="lin" valueType="num">
                                      <p:cBhvr additive="base">
                                        <p:cTn id="25" dur="500" fill="hold"/>
                                        <p:tgtEl>
                                          <p:spTgt spid="5125">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122"/>
                                        </p:tgtEl>
                                        <p:attrNameLst>
                                          <p:attrName>style.visibility</p:attrName>
                                        </p:attrNameLst>
                                      </p:cBhvr>
                                      <p:to>
                                        <p:strVal val="visible"/>
                                      </p:to>
                                    </p:set>
                                    <p:anim calcmode="lin" valueType="num">
                                      <p:cBhvr additive="base">
                                        <p:cTn id="31" dur="500" fill="hold"/>
                                        <p:tgtEl>
                                          <p:spTgt spid="5122"/>
                                        </p:tgtEl>
                                        <p:attrNameLst>
                                          <p:attrName>ppt_x</p:attrName>
                                        </p:attrNameLst>
                                      </p:cBhvr>
                                      <p:tavLst>
                                        <p:tav tm="0">
                                          <p:val>
                                            <p:strVal val="#ppt_x"/>
                                          </p:val>
                                        </p:tav>
                                        <p:tav tm="100000">
                                          <p:val>
                                            <p:strVal val="#ppt_x"/>
                                          </p:val>
                                        </p:tav>
                                      </p:tavLst>
                                    </p:anim>
                                    <p:anim calcmode="lin" valueType="num">
                                      <p:cBhvr additive="base">
                                        <p:cTn id="32"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5125">
                                            <p:txEl>
                                              <p:pRg st="10" end="10"/>
                                            </p:txEl>
                                          </p:spTgt>
                                        </p:tgtEl>
                                        <p:attrNameLst>
                                          <p:attrName>style.visibility</p:attrName>
                                        </p:attrNameLst>
                                      </p:cBhvr>
                                      <p:to>
                                        <p:strVal val="visible"/>
                                      </p:to>
                                    </p:set>
                                    <p:anim calcmode="lin" valueType="num">
                                      <p:cBhvr additive="base">
                                        <p:cTn id="37" dur="500" fill="hold"/>
                                        <p:tgtEl>
                                          <p:spTgt spid="5125">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125">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5123"/>
                                        </p:tgtEl>
                                        <p:attrNameLst>
                                          <p:attrName>style.visibility</p:attrName>
                                        </p:attrNameLst>
                                      </p:cBhvr>
                                      <p:to>
                                        <p:strVal val="visible"/>
                                      </p:to>
                                    </p:set>
                                    <p:anim calcmode="lin" valueType="num">
                                      <p:cBhvr additive="base">
                                        <p:cTn id="43" dur="500" fill="hold"/>
                                        <p:tgtEl>
                                          <p:spTgt spid="5123"/>
                                        </p:tgtEl>
                                        <p:attrNameLst>
                                          <p:attrName>ppt_x</p:attrName>
                                        </p:attrNameLst>
                                      </p:cBhvr>
                                      <p:tavLst>
                                        <p:tav tm="0">
                                          <p:val>
                                            <p:strVal val="#ppt_x"/>
                                          </p:val>
                                        </p:tav>
                                        <p:tav tm="100000">
                                          <p:val>
                                            <p:strVal val="#ppt_x"/>
                                          </p:val>
                                        </p:tav>
                                      </p:tavLst>
                                    </p:anim>
                                    <p:anim calcmode="lin" valueType="num">
                                      <p:cBhvr additive="base">
                                        <p:cTn id="44" dur="500" fill="hold"/>
                                        <p:tgtEl>
                                          <p:spTgt spid="5123"/>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ppt_x"/>
                                          </p:val>
                                        </p:tav>
                                        <p:tav tm="100000">
                                          <p:val>
                                            <p:strVal val="#ppt_x"/>
                                          </p:val>
                                        </p:tav>
                                      </p:tavLst>
                                    </p:anim>
                                    <p:anim calcmode="lin" valueType="num">
                                      <p:cBhvr additive="base">
                                        <p:cTn id="5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5126">
                                            <p:txEl>
                                              <p:pRg st="0" end="0"/>
                                            </p:txEl>
                                          </p:spTgt>
                                        </p:tgtEl>
                                        <p:attrNameLst>
                                          <p:attrName>style.visibility</p:attrName>
                                        </p:attrNameLst>
                                      </p:cBhvr>
                                      <p:to>
                                        <p:strVal val="visible"/>
                                      </p:to>
                                    </p:set>
                                    <p:anim calcmode="lin" valueType="num">
                                      <p:cBhvr additive="base">
                                        <p:cTn id="55" dur="500" fill="hold"/>
                                        <p:tgtEl>
                                          <p:spTgt spid="5126">
                                            <p:txEl>
                                              <p:pRg st="0" end="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12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a:xfrm>
            <a:off x="1992313" y="188914"/>
            <a:ext cx="8229600" cy="536575"/>
          </a:xfrm>
          <a:solidFill>
            <a:srgbClr val="C00000"/>
          </a:solidFill>
        </p:spPr>
        <p:txBody>
          <a:bodyPr>
            <a:normAutofit fontScale="90000"/>
          </a:bodyPr>
          <a:lstStyle/>
          <a:p>
            <a:pPr algn="ctr"/>
            <a:r>
              <a:rPr lang="es-MX" sz="3600" b="1">
                <a:solidFill>
                  <a:srgbClr val="FFFF00"/>
                </a:solidFill>
              </a:rPr>
              <a:t>Tubo Venturi</a:t>
            </a:r>
          </a:p>
        </p:txBody>
      </p:sp>
      <p:sp>
        <p:nvSpPr>
          <p:cNvPr id="21507" name="2 Marcador de contenido"/>
          <p:cNvSpPr>
            <a:spLocks noGrp="1"/>
          </p:cNvSpPr>
          <p:nvPr>
            <p:ph idx="1"/>
          </p:nvPr>
        </p:nvSpPr>
        <p:spPr>
          <a:xfrm>
            <a:off x="1524000" y="857250"/>
            <a:ext cx="9144000" cy="6000750"/>
          </a:xfrm>
        </p:spPr>
        <p:txBody>
          <a:bodyPr/>
          <a:lstStyle/>
          <a:p>
            <a:pPr algn="just"/>
            <a:r>
              <a:rPr lang="es-ES">
                <a:latin typeface="Arial Narrow" panose="020B0606020202030204" pitchFamily="34" charset="0"/>
              </a:rPr>
              <a:t>El medidor mostrado en la figura consiste en un tubo con un estrechamiento en forma gradual y un aumento también gradual practicado con la finalidad de evitar la formación de remolinos quedando de esta forma asegurado un régimen estacionario (permanente).</a:t>
            </a:r>
            <a:endParaRPr lang="es-MX">
              <a:latin typeface="Arial Narrow" panose="020B0606020202030204" pitchFamily="34" charset="0"/>
            </a:endParaRPr>
          </a:p>
          <a:p>
            <a:endParaRPr lang="es-MX" smtClean="0"/>
          </a:p>
        </p:txBody>
      </p:sp>
      <p:pic>
        <p:nvPicPr>
          <p:cNvPr id="21508" name="Picture 2"/>
          <p:cNvPicPr>
            <a:picLocks noChangeAspect="1" noChangeArrowheads="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1992314" y="3284539"/>
            <a:ext cx="7991475"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142469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500" fill="hold"/>
                                        <p:tgtEl>
                                          <p:spTgt spid="21506"/>
                                        </p:tgtEl>
                                        <p:attrNameLst>
                                          <p:attrName>ppt_x</p:attrName>
                                        </p:attrNameLst>
                                      </p:cBhvr>
                                      <p:tavLst>
                                        <p:tav tm="0">
                                          <p:val>
                                            <p:strVal val="#ppt_x"/>
                                          </p:val>
                                        </p:tav>
                                        <p:tav tm="100000">
                                          <p:val>
                                            <p:strVal val="#ppt_x"/>
                                          </p:val>
                                        </p:tav>
                                      </p:tavLst>
                                    </p:anim>
                                    <p:anim calcmode="lin" valueType="num">
                                      <p:cBhvr additive="base">
                                        <p:cTn id="8" dur="500" fill="hold"/>
                                        <p:tgtEl>
                                          <p:spTgt spid="2150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1508"/>
                                        </p:tgtEl>
                                        <p:attrNameLst>
                                          <p:attrName>style.visibility</p:attrName>
                                        </p:attrNameLst>
                                      </p:cBhvr>
                                      <p:to>
                                        <p:strVal val="visible"/>
                                      </p:to>
                                    </p:set>
                                    <p:anim calcmode="lin" valueType="num">
                                      <p:cBhvr additive="base">
                                        <p:cTn id="13" dur="500" fill="hold"/>
                                        <p:tgtEl>
                                          <p:spTgt spid="21508"/>
                                        </p:tgtEl>
                                        <p:attrNameLst>
                                          <p:attrName>ppt_x</p:attrName>
                                        </p:attrNameLst>
                                      </p:cBhvr>
                                      <p:tavLst>
                                        <p:tav tm="0">
                                          <p:val>
                                            <p:strVal val="#ppt_x"/>
                                          </p:val>
                                        </p:tav>
                                        <p:tav tm="100000">
                                          <p:val>
                                            <p:strVal val="#ppt_x"/>
                                          </p:val>
                                        </p:tav>
                                      </p:tavLst>
                                    </p:anim>
                                    <p:anim calcmode="lin" valueType="num">
                                      <p:cBhvr additive="base">
                                        <p:cTn id="14" dur="500" fill="hold"/>
                                        <p:tgtEl>
                                          <p:spTgt spid="2150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1507">
                                            <p:txEl>
                                              <p:pRg st="0" end="0"/>
                                            </p:txEl>
                                          </p:spTgt>
                                        </p:tgtEl>
                                        <p:attrNameLst>
                                          <p:attrName>style.visibility</p:attrName>
                                        </p:attrNameLst>
                                      </p:cBhvr>
                                      <p:to>
                                        <p:strVal val="visible"/>
                                      </p:to>
                                    </p:set>
                                    <p:anim calcmode="lin" valueType="num">
                                      <p:cBhvr additive="base">
                                        <p:cTn id="19"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50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a:xfrm>
            <a:off x="1992313" y="188914"/>
            <a:ext cx="8229600" cy="536575"/>
          </a:xfrm>
          <a:solidFill>
            <a:srgbClr val="C00000"/>
          </a:solidFill>
        </p:spPr>
        <p:txBody>
          <a:bodyPr>
            <a:normAutofit fontScale="90000"/>
          </a:bodyPr>
          <a:lstStyle/>
          <a:p>
            <a:pPr algn="ctr"/>
            <a:r>
              <a:rPr lang="es-MX" sz="3600" b="1">
                <a:solidFill>
                  <a:srgbClr val="FFFF00"/>
                </a:solidFill>
              </a:rPr>
              <a:t>Tubo Venturi</a:t>
            </a:r>
          </a:p>
        </p:txBody>
      </p:sp>
      <p:sp>
        <p:nvSpPr>
          <p:cNvPr id="22531" name="2 Marcador de contenido"/>
          <p:cNvSpPr>
            <a:spLocks noGrp="1"/>
          </p:cNvSpPr>
          <p:nvPr>
            <p:ph idx="1"/>
          </p:nvPr>
        </p:nvSpPr>
        <p:spPr>
          <a:xfrm>
            <a:off x="1524000" y="857250"/>
            <a:ext cx="9144000" cy="6000750"/>
          </a:xfrm>
        </p:spPr>
        <p:txBody>
          <a:bodyPr/>
          <a:lstStyle/>
          <a:p>
            <a:pPr algn="just"/>
            <a:r>
              <a:rPr lang="es-MX" smtClean="0"/>
              <a:t>Para aplicar las ecuaciones de mecánica de fluidos es necesario observar las líneas de corriente </a:t>
            </a:r>
          </a:p>
        </p:txBody>
      </p:sp>
      <p:pic>
        <p:nvPicPr>
          <p:cNvPr id="22532" name="4 Imagen" descr="Venturifixed2"/>
          <p:cNvPicPr>
            <a:picLocks noChangeAspect="1" noChangeArrowheads="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1992314" y="2708276"/>
            <a:ext cx="8351837"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1022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500" fill="hold"/>
                                        <p:tgtEl>
                                          <p:spTgt spid="22530"/>
                                        </p:tgtEl>
                                        <p:attrNameLst>
                                          <p:attrName>ppt_x</p:attrName>
                                        </p:attrNameLst>
                                      </p:cBhvr>
                                      <p:tavLst>
                                        <p:tav tm="0">
                                          <p:val>
                                            <p:strVal val="#ppt_x"/>
                                          </p:val>
                                        </p:tav>
                                        <p:tav tm="100000">
                                          <p:val>
                                            <p:strVal val="#ppt_x"/>
                                          </p:val>
                                        </p:tav>
                                      </p:tavLst>
                                    </p:anim>
                                    <p:anim calcmode="lin" valueType="num">
                                      <p:cBhvr additive="base">
                                        <p:cTn id="8" dur="500" fill="hold"/>
                                        <p:tgtEl>
                                          <p:spTgt spid="225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2532"/>
                                        </p:tgtEl>
                                        <p:attrNameLst>
                                          <p:attrName>style.visibility</p:attrName>
                                        </p:attrNameLst>
                                      </p:cBhvr>
                                      <p:to>
                                        <p:strVal val="visible"/>
                                      </p:to>
                                    </p:set>
                                    <p:anim calcmode="lin" valueType="num">
                                      <p:cBhvr additive="base">
                                        <p:cTn id="13" dur="500" fill="hold"/>
                                        <p:tgtEl>
                                          <p:spTgt spid="22532"/>
                                        </p:tgtEl>
                                        <p:attrNameLst>
                                          <p:attrName>ppt_x</p:attrName>
                                        </p:attrNameLst>
                                      </p:cBhvr>
                                      <p:tavLst>
                                        <p:tav tm="0">
                                          <p:val>
                                            <p:strVal val="#ppt_x"/>
                                          </p:val>
                                        </p:tav>
                                        <p:tav tm="100000">
                                          <p:val>
                                            <p:strVal val="#ppt_x"/>
                                          </p:val>
                                        </p:tav>
                                      </p:tavLst>
                                    </p:anim>
                                    <p:anim calcmode="lin" valueType="num">
                                      <p:cBhvr additive="base">
                                        <p:cTn id="14" dur="500" fill="hold"/>
                                        <p:tgtEl>
                                          <p:spTgt spid="2253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2531">
                                            <p:txEl>
                                              <p:pRg st="0" end="0"/>
                                            </p:txEl>
                                          </p:spTgt>
                                        </p:tgtEl>
                                        <p:attrNameLst>
                                          <p:attrName>style.visibility</p:attrName>
                                        </p:attrNameLst>
                                      </p:cBhvr>
                                      <p:to>
                                        <p:strVal val="visible"/>
                                      </p:to>
                                    </p:set>
                                    <p:anim calcmode="lin" valueType="num">
                                      <p:cBhvr additive="base">
                                        <p:cTn id="19" dur="5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3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1" name="3 Título"/>
          <p:cNvSpPr>
            <a:spLocks noGrp="1"/>
          </p:cNvSpPr>
          <p:nvPr>
            <p:ph type="title"/>
          </p:nvPr>
        </p:nvSpPr>
        <p:spPr>
          <a:xfrm>
            <a:off x="2063750" y="115889"/>
            <a:ext cx="8229600" cy="552478"/>
          </a:xfrm>
          <a:solidFill>
            <a:srgbClr val="C00000"/>
          </a:solidFill>
        </p:spPr>
        <p:txBody>
          <a:bodyPr>
            <a:normAutofit fontScale="90000"/>
          </a:bodyPr>
          <a:lstStyle/>
          <a:p>
            <a:pPr algn="ctr"/>
            <a:r>
              <a:rPr lang="es-MX" b="1" dirty="0" smtClean="0">
                <a:solidFill>
                  <a:srgbClr val="FFFF00"/>
                </a:solidFill>
              </a:rPr>
              <a:t>Tubo Venturi</a:t>
            </a:r>
            <a:endParaRPr lang="es-MX" dirty="0" smtClean="0"/>
          </a:p>
        </p:txBody>
      </p:sp>
      <p:sp>
        <p:nvSpPr>
          <p:cNvPr id="5" name="4 Marcador de contenido"/>
          <p:cNvSpPr>
            <a:spLocks noGrp="1"/>
          </p:cNvSpPr>
          <p:nvPr>
            <p:ph sz="half" idx="1"/>
          </p:nvPr>
        </p:nvSpPr>
        <p:spPr>
          <a:xfrm>
            <a:off x="1524000" y="620714"/>
            <a:ext cx="4859338" cy="6237287"/>
          </a:xfrm>
        </p:spPr>
        <p:txBody>
          <a:bodyPr/>
          <a:lstStyle/>
          <a:p>
            <a:pPr algn="just">
              <a:buFont typeface="Wingdings" pitchFamily="2" charset="2"/>
              <a:buChar char="Ø"/>
              <a:defRPr/>
            </a:pPr>
            <a:r>
              <a:rPr lang="es-ES" sz="2400" dirty="0">
                <a:latin typeface="Arial Narrow" pitchFamily="34" charset="0"/>
              </a:rPr>
              <a:t>Para determinar el caudal en primer lugar se determina la velocidad de flujo del fluido aplicando la ecuación de continuidad entre los punto 1 y 2</a:t>
            </a:r>
          </a:p>
          <a:p>
            <a:pPr algn="just">
              <a:defRPr/>
            </a:pPr>
            <a:endParaRPr lang="es-ES" sz="2000" dirty="0">
              <a:latin typeface="Arial Narrow" pitchFamily="34" charset="0"/>
            </a:endParaRPr>
          </a:p>
          <a:p>
            <a:pPr algn="just">
              <a:defRPr/>
            </a:pPr>
            <a:endParaRPr lang="es-ES" sz="2000" dirty="0">
              <a:latin typeface="Arial Narrow" pitchFamily="34" charset="0"/>
            </a:endParaRPr>
          </a:p>
          <a:p>
            <a:pPr algn="just">
              <a:defRPr/>
            </a:pPr>
            <a:endParaRPr lang="es-ES" sz="2000" dirty="0">
              <a:latin typeface="Arial Narrow" pitchFamily="34" charset="0"/>
            </a:endParaRPr>
          </a:p>
          <a:p>
            <a:pPr algn="just">
              <a:defRPr/>
            </a:pPr>
            <a:endParaRPr lang="es-ES" sz="2000" dirty="0">
              <a:latin typeface="Arial Narrow" pitchFamily="34" charset="0"/>
            </a:endParaRPr>
          </a:p>
          <a:p>
            <a:pPr algn="just">
              <a:buFont typeface="Wingdings" pitchFamily="2" charset="2"/>
              <a:buChar char="Ø"/>
              <a:defRPr/>
            </a:pPr>
            <a:r>
              <a:rPr lang="es-ES" sz="2400" dirty="0">
                <a:latin typeface="Arial Narrow" pitchFamily="34" charset="0"/>
              </a:rPr>
              <a:t>Por otro lado aplicando la ecuación de </a:t>
            </a:r>
            <a:r>
              <a:rPr lang="es-ES" sz="2400" dirty="0" err="1">
                <a:latin typeface="Arial Narrow" pitchFamily="34" charset="0"/>
              </a:rPr>
              <a:t>Bernoulli</a:t>
            </a:r>
            <a:r>
              <a:rPr lang="es-ES" sz="2400" dirty="0">
                <a:latin typeface="Arial Narrow" pitchFamily="34" charset="0"/>
              </a:rPr>
              <a:t>  entre los puntos </a:t>
            </a:r>
            <a:r>
              <a:rPr lang="es-ES" sz="2400" dirty="0">
                <a:solidFill>
                  <a:schemeClr val="accent1">
                    <a:lumMod val="25000"/>
                    <a:lumOff val="75000"/>
                  </a:schemeClr>
                </a:solidFill>
                <a:latin typeface="Arial Narrow" pitchFamily="34" charset="0"/>
              </a:rPr>
              <a:t>1 </a:t>
            </a:r>
            <a:r>
              <a:rPr lang="es-ES" sz="2400" dirty="0">
                <a:latin typeface="Arial Narrow" pitchFamily="34" charset="0"/>
              </a:rPr>
              <a:t>y </a:t>
            </a:r>
            <a:r>
              <a:rPr lang="es-ES" sz="2400" dirty="0">
                <a:solidFill>
                  <a:schemeClr val="accent1">
                    <a:lumMod val="25000"/>
                    <a:lumOff val="75000"/>
                  </a:schemeClr>
                </a:solidFill>
                <a:latin typeface="Arial Narrow" pitchFamily="34" charset="0"/>
              </a:rPr>
              <a:t>2</a:t>
            </a:r>
            <a:r>
              <a:rPr lang="es-ES" sz="2400" dirty="0">
                <a:latin typeface="Arial Narrow" pitchFamily="34" charset="0"/>
              </a:rPr>
              <a:t> se tiene</a:t>
            </a:r>
            <a:endParaRPr lang="es-MX" sz="2400" dirty="0">
              <a:latin typeface="Arial Narrow" pitchFamily="34" charset="0"/>
            </a:endParaRPr>
          </a:p>
          <a:p>
            <a:pPr algn="just">
              <a:defRPr/>
            </a:pPr>
            <a:endParaRPr lang="es-MX" sz="2000" dirty="0">
              <a:latin typeface="Arial Narrow" pitchFamily="34" charset="0"/>
            </a:endParaRPr>
          </a:p>
          <a:p>
            <a:pPr>
              <a:defRPr/>
            </a:pPr>
            <a:endParaRPr lang="es-MX" dirty="0"/>
          </a:p>
        </p:txBody>
      </p:sp>
      <p:sp>
        <p:nvSpPr>
          <p:cNvPr id="6153" name="5 Marcador de contenido"/>
          <p:cNvSpPr>
            <a:spLocks noGrp="1"/>
          </p:cNvSpPr>
          <p:nvPr>
            <p:ph sz="half" idx="2"/>
          </p:nvPr>
        </p:nvSpPr>
        <p:spPr>
          <a:xfrm>
            <a:off x="6527800" y="620714"/>
            <a:ext cx="4032250" cy="6237287"/>
          </a:xfrm>
        </p:spPr>
        <p:txBody>
          <a:bodyPr/>
          <a:lstStyle/>
          <a:p>
            <a:pPr algn="just"/>
            <a:r>
              <a:rPr lang="es-ES" sz="2400">
                <a:latin typeface="Arial Narrow" panose="020B0606020202030204" pitchFamily="34" charset="0"/>
              </a:rPr>
              <a:t>Observando la figura se ve que z</a:t>
            </a:r>
            <a:r>
              <a:rPr lang="es-ES" sz="2400" baseline="-25000">
                <a:latin typeface="Arial Narrow" panose="020B0606020202030204" pitchFamily="34" charset="0"/>
              </a:rPr>
              <a:t>1</a:t>
            </a:r>
            <a:r>
              <a:rPr lang="es-ES" sz="2400">
                <a:latin typeface="Arial Narrow" panose="020B0606020202030204" pitchFamily="34" charset="0"/>
              </a:rPr>
              <a:t> y z</a:t>
            </a:r>
            <a:r>
              <a:rPr lang="es-ES" sz="2400" baseline="-25000">
                <a:latin typeface="Arial Narrow" panose="020B0606020202030204" pitchFamily="34" charset="0"/>
              </a:rPr>
              <a:t>2</a:t>
            </a:r>
            <a:r>
              <a:rPr lang="es-ES" sz="2400">
                <a:latin typeface="Arial Narrow" panose="020B0606020202030204" pitchFamily="34" charset="0"/>
              </a:rPr>
              <a:t> se encuentran en un mismo nivel horizontal por lo que</a:t>
            </a:r>
          </a:p>
          <a:p>
            <a:pPr algn="just"/>
            <a:endParaRPr lang="es-ES" sz="2400">
              <a:latin typeface="Arial Narrow" panose="020B0606020202030204" pitchFamily="34" charset="0"/>
            </a:endParaRPr>
          </a:p>
          <a:p>
            <a:pPr algn="just"/>
            <a:endParaRPr lang="es-ES" sz="2400">
              <a:latin typeface="Arial Narrow" panose="020B0606020202030204" pitchFamily="34" charset="0"/>
            </a:endParaRPr>
          </a:p>
          <a:p>
            <a:pPr algn="just"/>
            <a:endParaRPr lang="es-ES" sz="2400">
              <a:latin typeface="Arial Narrow" panose="020B0606020202030204" pitchFamily="34" charset="0"/>
            </a:endParaRPr>
          </a:p>
          <a:p>
            <a:pPr algn="just"/>
            <a:endParaRPr lang="es-ES" sz="2400">
              <a:latin typeface="Arial Narrow" panose="020B0606020202030204" pitchFamily="34" charset="0"/>
            </a:endParaRPr>
          </a:p>
          <a:p>
            <a:pPr algn="just"/>
            <a:r>
              <a:rPr lang="es-ES" sz="2000">
                <a:latin typeface="Arial Narrow" panose="020B0606020202030204" pitchFamily="34" charset="0"/>
              </a:rPr>
              <a:t>Combinando las ecuaciones 1 y 2</a:t>
            </a:r>
          </a:p>
          <a:p>
            <a:pPr algn="just"/>
            <a:endParaRPr lang="es-ES" sz="2400">
              <a:latin typeface="Arial Narrow" panose="020B0606020202030204" pitchFamily="34" charset="0"/>
            </a:endParaRPr>
          </a:p>
          <a:p>
            <a:pPr algn="just"/>
            <a:endParaRPr lang="es-ES" sz="2400">
              <a:latin typeface="Arial Narrow" panose="020B0606020202030204" pitchFamily="34" charset="0"/>
            </a:endParaRPr>
          </a:p>
          <a:p>
            <a:pPr algn="just"/>
            <a:endParaRPr lang="es-MX" sz="2400">
              <a:latin typeface="Arial Narrow" panose="020B0606020202030204" pitchFamily="34" charset="0"/>
            </a:endParaRPr>
          </a:p>
          <a:p>
            <a:endParaRPr lang="es-MX" smtClean="0"/>
          </a:p>
        </p:txBody>
      </p:sp>
      <p:sp>
        <p:nvSpPr>
          <p:cNvPr id="9227" name="Rectangle 2"/>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sp>
        <p:nvSpPr>
          <p:cNvPr id="9228" name="Rectangle 4"/>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6147" name="Object 8"/>
          <p:cNvGraphicFramePr>
            <a:graphicFrameLocks noChangeAspect="1"/>
          </p:cNvGraphicFramePr>
          <p:nvPr/>
        </p:nvGraphicFramePr>
        <p:xfrm>
          <a:off x="1814514" y="5445125"/>
          <a:ext cx="4302125" cy="1125538"/>
        </p:xfrm>
        <a:graphic>
          <a:graphicData uri="http://schemas.openxmlformats.org/presentationml/2006/ole">
            <mc:AlternateContent xmlns:mc="http://schemas.openxmlformats.org/markup-compatibility/2006">
              <mc:Choice xmlns:v="urn:schemas-microsoft-com:vml" Requires="v">
                <p:oleObj spid="_x0000_s9236" name="Equation" r:id="rId3" imgW="1714500" imgH="444500" progId="">
                  <p:embed/>
                </p:oleObj>
              </mc:Choice>
              <mc:Fallback>
                <p:oleObj name="Equation" r:id="rId3" imgW="1714500" imgH="444500"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4514" y="5445125"/>
                        <a:ext cx="4302125"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29" name="Rectangle 6"/>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6148" name="Object 9"/>
          <p:cNvGraphicFramePr>
            <a:graphicFrameLocks noChangeAspect="1"/>
          </p:cNvGraphicFramePr>
          <p:nvPr/>
        </p:nvGraphicFramePr>
        <p:xfrm>
          <a:off x="7104064" y="2101851"/>
          <a:ext cx="2752725" cy="1027113"/>
        </p:xfrm>
        <a:graphic>
          <a:graphicData uri="http://schemas.openxmlformats.org/presentationml/2006/ole">
            <mc:AlternateContent xmlns:mc="http://schemas.openxmlformats.org/markup-compatibility/2006">
              <mc:Choice xmlns:v="urn:schemas-microsoft-com:vml" Requires="v">
                <p:oleObj spid="_x0000_s9237" name="Equation" r:id="rId5" imgW="1205977" imgH="444307" progId="">
                  <p:embed/>
                </p:oleObj>
              </mc:Choice>
              <mc:Fallback>
                <p:oleObj name="Equation" r:id="rId5" imgW="1205977" imgH="444307"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04064" y="2101851"/>
                        <a:ext cx="2752725"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30" name="Rectangle 8"/>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6149" name="Object 10"/>
          <p:cNvGraphicFramePr>
            <a:graphicFrameLocks noChangeAspect="1"/>
          </p:cNvGraphicFramePr>
          <p:nvPr/>
        </p:nvGraphicFramePr>
        <p:xfrm>
          <a:off x="7013575" y="3440113"/>
          <a:ext cx="3009900" cy="925512"/>
        </p:xfrm>
        <a:graphic>
          <a:graphicData uri="http://schemas.openxmlformats.org/presentationml/2006/ole">
            <mc:AlternateContent xmlns:mc="http://schemas.openxmlformats.org/markup-compatibility/2006">
              <mc:Choice xmlns:v="urn:schemas-microsoft-com:vml" Requires="v">
                <p:oleObj spid="_x0000_s9238" name="Equation" r:id="rId7" imgW="1358900" imgH="419100" progId="">
                  <p:embed/>
                </p:oleObj>
              </mc:Choice>
              <mc:Fallback>
                <p:oleObj name="Equation" r:id="rId7" imgW="1358900" imgH="419100" progId="">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13575" y="3440113"/>
                        <a:ext cx="3009900"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31" name="Rectangle 10"/>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6150" name="Object 11"/>
          <p:cNvGraphicFramePr>
            <a:graphicFrameLocks noChangeAspect="1"/>
          </p:cNvGraphicFramePr>
          <p:nvPr/>
        </p:nvGraphicFramePr>
        <p:xfrm>
          <a:off x="6743701" y="5062538"/>
          <a:ext cx="3673475" cy="1663700"/>
        </p:xfrm>
        <a:graphic>
          <a:graphicData uri="http://schemas.openxmlformats.org/presentationml/2006/ole">
            <mc:AlternateContent xmlns:mc="http://schemas.openxmlformats.org/markup-compatibility/2006">
              <mc:Choice xmlns:v="urn:schemas-microsoft-com:vml" Requires="v">
                <p:oleObj spid="_x0000_s9239" name="Equation" r:id="rId9" imgW="1270000" imgH="825500" progId="">
                  <p:embed/>
                </p:oleObj>
              </mc:Choice>
              <mc:Fallback>
                <p:oleObj name="Equation" r:id="rId9" imgW="1270000" imgH="825500" progId="">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43701" y="5062538"/>
                        <a:ext cx="3673475"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32" name="Rectangle 16"/>
          <p:cNvSpPr>
            <a:spLocks noChangeArrowheads="1"/>
          </p:cNvSpPr>
          <p:nvPr/>
        </p:nvSpPr>
        <p:spPr bwMode="auto">
          <a:xfrm>
            <a:off x="1524001" y="2854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endParaRPr lang="es-PE"/>
          </a:p>
        </p:txBody>
      </p:sp>
      <p:sp>
        <p:nvSpPr>
          <p:cNvPr id="9233" name="Rectangle 17"/>
          <p:cNvSpPr>
            <a:spLocks noChangeArrowheads="1"/>
          </p:cNvSpPr>
          <p:nvPr/>
        </p:nvSpPr>
        <p:spPr bwMode="auto">
          <a:xfrm>
            <a:off x="6003635" y="628620"/>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a:spcBef>
                <a:spcPct val="20000"/>
              </a:spcBef>
            </a:pPr>
            <a:endParaRPr lang="es-PE"/>
          </a:p>
        </p:txBody>
      </p:sp>
      <p:graphicFrame>
        <p:nvGraphicFramePr>
          <p:cNvPr id="18" name="Object 18" descr="Papel periódico"/>
          <p:cNvGraphicFramePr>
            <a:graphicFrameLocks noChangeAspect="1"/>
          </p:cNvGraphicFramePr>
          <p:nvPr/>
        </p:nvGraphicFramePr>
        <p:xfrm>
          <a:off x="2640014" y="2349501"/>
          <a:ext cx="2212975" cy="682625"/>
        </p:xfrm>
        <a:graphic>
          <a:graphicData uri="http://schemas.openxmlformats.org/presentationml/2006/ole">
            <mc:AlternateContent xmlns:mc="http://schemas.openxmlformats.org/markup-compatibility/2006">
              <mc:Choice xmlns:v="urn:schemas-microsoft-com:vml" Requires="v">
                <p:oleObj spid="_x0000_s9240" name="Ecuación" r:id="rId11" imgW="698400" imgH="215640" progId="Equation.3">
                  <p:embed/>
                </p:oleObj>
              </mc:Choice>
              <mc:Fallback>
                <p:oleObj name="Ecuación" r:id="rId11" imgW="698400" imgH="21564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40014" y="2349501"/>
                        <a:ext cx="2212975" cy="682625"/>
                      </a:xfrm>
                      <a:prstGeom prst="rect">
                        <a:avLst/>
                      </a:prstGeom>
                      <a:blipFill dpi="0" rotWithShape="0">
                        <a:blip r:embed="rId13"/>
                        <a:srcRect/>
                        <a:tile tx="0" ty="0" sx="100000" sy="100000" flip="none" algn="tl"/>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9" name="Object 19" descr="Papel seda azul"/>
          <p:cNvGraphicFramePr>
            <a:graphicFrameLocks noChangeAspect="1"/>
          </p:cNvGraphicFramePr>
          <p:nvPr/>
        </p:nvGraphicFramePr>
        <p:xfrm>
          <a:off x="2927351" y="3151188"/>
          <a:ext cx="1584325" cy="1098550"/>
        </p:xfrm>
        <a:graphic>
          <a:graphicData uri="http://schemas.openxmlformats.org/presentationml/2006/ole">
            <mc:AlternateContent xmlns:mc="http://schemas.openxmlformats.org/markup-compatibility/2006">
              <mc:Choice xmlns:v="urn:schemas-microsoft-com:vml" Requires="v">
                <p:oleObj spid="_x0000_s9241" name="Ecuación" r:id="rId14" imgW="622080" imgH="431640" progId="Equation.3">
                  <p:embed/>
                </p:oleObj>
              </mc:Choice>
              <mc:Fallback>
                <p:oleObj name="Ecuación" r:id="rId14" imgW="622080" imgH="431640" progId="Equation.3">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927351" y="3151188"/>
                        <a:ext cx="1584325" cy="1098550"/>
                      </a:xfrm>
                      <a:prstGeom prst="rect">
                        <a:avLst/>
                      </a:prstGeom>
                      <a:blipFill dpi="0" rotWithShape="0">
                        <a:blip r:embed="rId16"/>
                        <a:srcRect/>
                        <a:tile tx="0" ty="0" sx="100000" sy="100000" flip="none" algn="tl"/>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 name="19 CuadroTexto"/>
          <p:cNvSpPr txBox="1">
            <a:spLocks noChangeArrowheads="1"/>
          </p:cNvSpPr>
          <p:nvPr/>
        </p:nvSpPr>
        <p:spPr bwMode="auto">
          <a:xfrm>
            <a:off x="4583114" y="3500438"/>
            <a:ext cx="649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(1)</a:t>
            </a:r>
            <a:endParaRPr lang="es-PE"/>
          </a:p>
        </p:txBody>
      </p:sp>
      <p:sp>
        <p:nvSpPr>
          <p:cNvPr id="21" name="20 CuadroTexto"/>
          <p:cNvSpPr txBox="1">
            <a:spLocks noChangeArrowheads="1"/>
          </p:cNvSpPr>
          <p:nvPr/>
        </p:nvSpPr>
        <p:spPr bwMode="auto">
          <a:xfrm>
            <a:off x="10056813" y="3644900"/>
            <a:ext cx="539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(2)</a:t>
            </a:r>
            <a:endParaRPr lang="es-PE"/>
          </a:p>
        </p:txBody>
      </p:sp>
    </p:spTree>
    <p:extLst>
      <p:ext uri="{BB962C8B-B14F-4D97-AF65-F5344CB8AC3E}">
        <p14:creationId xmlns:p14="http://schemas.microsoft.com/office/powerpoint/2010/main" val="179837629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51"/>
                                        </p:tgtEl>
                                        <p:attrNameLst>
                                          <p:attrName>style.visibility</p:attrName>
                                        </p:attrNameLst>
                                      </p:cBhvr>
                                      <p:to>
                                        <p:strVal val="visible"/>
                                      </p:to>
                                    </p:set>
                                    <p:anim calcmode="lin" valueType="num">
                                      <p:cBhvr additive="base">
                                        <p:cTn id="7" dur="500" fill="hold"/>
                                        <p:tgtEl>
                                          <p:spTgt spid="6151"/>
                                        </p:tgtEl>
                                        <p:attrNameLst>
                                          <p:attrName>ppt_x</p:attrName>
                                        </p:attrNameLst>
                                      </p:cBhvr>
                                      <p:tavLst>
                                        <p:tav tm="0">
                                          <p:val>
                                            <p:strVal val="#ppt_x"/>
                                          </p:val>
                                        </p:tav>
                                        <p:tav tm="100000">
                                          <p:val>
                                            <p:strVal val="#ppt_x"/>
                                          </p:val>
                                        </p:tav>
                                      </p:tavLst>
                                    </p:anim>
                                    <p:anim calcmode="lin" valueType="num">
                                      <p:cBhvr additive="base">
                                        <p:cTn id="8"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147"/>
                                        </p:tgtEl>
                                        <p:attrNameLst>
                                          <p:attrName>style.visibility</p:attrName>
                                        </p:attrNameLst>
                                      </p:cBhvr>
                                      <p:to>
                                        <p:strVal val="visible"/>
                                      </p:to>
                                    </p:set>
                                    <p:anim calcmode="lin" valueType="num">
                                      <p:cBhvr additive="base">
                                        <p:cTn id="43" dur="500" fill="hold"/>
                                        <p:tgtEl>
                                          <p:spTgt spid="6147"/>
                                        </p:tgtEl>
                                        <p:attrNameLst>
                                          <p:attrName>ppt_x</p:attrName>
                                        </p:attrNameLst>
                                      </p:cBhvr>
                                      <p:tavLst>
                                        <p:tav tm="0">
                                          <p:val>
                                            <p:strVal val="#ppt_x"/>
                                          </p:val>
                                        </p:tav>
                                        <p:tav tm="100000">
                                          <p:val>
                                            <p:strVal val="#ppt_x"/>
                                          </p:val>
                                        </p:tav>
                                      </p:tavLst>
                                    </p:anim>
                                    <p:anim calcmode="lin" valueType="num">
                                      <p:cBhvr additive="base">
                                        <p:cTn id="44" dur="500" fill="hold"/>
                                        <p:tgtEl>
                                          <p:spTgt spid="6147"/>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6153">
                                            <p:txEl>
                                              <p:pRg st="0" end="0"/>
                                            </p:txEl>
                                          </p:spTgt>
                                        </p:tgtEl>
                                        <p:attrNameLst>
                                          <p:attrName>style.visibility</p:attrName>
                                        </p:attrNameLst>
                                      </p:cBhvr>
                                      <p:to>
                                        <p:strVal val="visible"/>
                                      </p:to>
                                    </p:set>
                                    <p:anim calcmode="lin" valueType="num">
                                      <p:cBhvr additive="base">
                                        <p:cTn id="49" dur="500" fill="hold"/>
                                        <p:tgtEl>
                                          <p:spTgt spid="6153">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15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6148"/>
                                        </p:tgtEl>
                                        <p:attrNameLst>
                                          <p:attrName>style.visibility</p:attrName>
                                        </p:attrNameLst>
                                      </p:cBhvr>
                                      <p:to>
                                        <p:strVal val="visible"/>
                                      </p:to>
                                    </p:set>
                                    <p:anim calcmode="lin" valueType="num">
                                      <p:cBhvr additive="base">
                                        <p:cTn id="55" dur="500" fill="hold"/>
                                        <p:tgtEl>
                                          <p:spTgt spid="6148"/>
                                        </p:tgtEl>
                                        <p:attrNameLst>
                                          <p:attrName>ppt_x</p:attrName>
                                        </p:attrNameLst>
                                      </p:cBhvr>
                                      <p:tavLst>
                                        <p:tav tm="0">
                                          <p:val>
                                            <p:strVal val="#ppt_x"/>
                                          </p:val>
                                        </p:tav>
                                        <p:tav tm="100000">
                                          <p:val>
                                            <p:strVal val="#ppt_x"/>
                                          </p:val>
                                        </p:tav>
                                      </p:tavLst>
                                    </p:anim>
                                    <p:anim calcmode="lin" valueType="num">
                                      <p:cBhvr additive="base">
                                        <p:cTn id="56"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6149"/>
                                        </p:tgtEl>
                                        <p:attrNameLst>
                                          <p:attrName>style.visibility</p:attrName>
                                        </p:attrNameLst>
                                      </p:cBhvr>
                                      <p:to>
                                        <p:strVal val="visible"/>
                                      </p:to>
                                    </p:set>
                                    <p:anim calcmode="lin" valueType="num">
                                      <p:cBhvr additive="base">
                                        <p:cTn id="61" dur="500" fill="hold"/>
                                        <p:tgtEl>
                                          <p:spTgt spid="6149"/>
                                        </p:tgtEl>
                                        <p:attrNameLst>
                                          <p:attrName>ppt_x</p:attrName>
                                        </p:attrNameLst>
                                      </p:cBhvr>
                                      <p:tavLst>
                                        <p:tav tm="0">
                                          <p:val>
                                            <p:strVal val="#ppt_x"/>
                                          </p:val>
                                        </p:tav>
                                        <p:tav tm="100000">
                                          <p:val>
                                            <p:strVal val="#ppt_x"/>
                                          </p:val>
                                        </p:tav>
                                      </p:tavLst>
                                    </p:anim>
                                    <p:anim calcmode="lin" valueType="num">
                                      <p:cBhvr additive="base">
                                        <p:cTn id="62"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nodeType="clickEffect">
                                  <p:stCondLst>
                                    <p:cond delay="0"/>
                                  </p:stCondLst>
                                  <p:childTnLst>
                                    <p:set>
                                      <p:cBhvr>
                                        <p:cTn id="72" dur="1" fill="hold">
                                          <p:stCondLst>
                                            <p:cond delay="0"/>
                                          </p:stCondLst>
                                        </p:cTn>
                                        <p:tgtEl>
                                          <p:spTgt spid="6153">
                                            <p:txEl>
                                              <p:pRg st="5" end="5"/>
                                            </p:txEl>
                                          </p:spTgt>
                                        </p:tgtEl>
                                        <p:attrNameLst>
                                          <p:attrName>style.visibility</p:attrName>
                                        </p:attrNameLst>
                                      </p:cBhvr>
                                      <p:to>
                                        <p:strVal val="visible"/>
                                      </p:to>
                                    </p:set>
                                    <p:anim calcmode="lin" valueType="num">
                                      <p:cBhvr additive="base">
                                        <p:cTn id="73" dur="500" fill="hold"/>
                                        <p:tgtEl>
                                          <p:spTgt spid="6153">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615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4" fill="hold" nodeType="clickEffect">
                                  <p:stCondLst>
                                    <p:cond delay="0"/>
                                  </p:stCondLst>
                                  <p:childTnLst>
                                    <p:set>
                                      <p:cBhvr>
                                        <p:cTn id="78" dur="1" fill="hold">
                                          <p:stCondLst>
                                            <p:cond delay="0"/>
                                          </p:stCondLst>
                                        </p:cTn>
                                        <p:tgtEl>
                                          <p:spTgt spid="6150"/>
                                        </p:tgtEl>
                                        <p:attrNameLst>
                                          <p:attrName>style.visibility</p:attrName>
                                        </p:attrNameLst>
                                      </p:cBhvr>
                                      <p:to>
                                        <p:strVal val="visible"/>
                                      </p:to>
                                    </p:set>
                                    <p:anim calcmode="lin" valueType="num">
                                      <p:cBhvr additive="base">
                                        <p:cTn id="79" dur="500" fill="hold"/>
                                        <p:tgtEl>
                                          <p:spTgt spid="6150"/>
                                        </p:tgtEl>
                                        <p:attrNameLst>
                                          <p:attrName>ppt_x</p:attrName>
                                        </p:attrNameLst>
                                      </p:cBhvr>
                                      <p:tavLst>
                                        <p:tav tm="0">
                                          <p:val>
                                            <p:strVal val="#ppt_x"/>
                                          </p:val>
                                        </p:tav>
                                        <p:tav tm="100000">
                                          <p:val>
                                            <p:strVal val="#ppt_x"/>
                                          </p:val>
                                        </p:tav>
                                      </p:tavLst>
                                    </p:anim>
                                    <p:anim calcmode="lin" valueType="num">
                                      <p:cBhvr additive="base">
                                        <p:cTn id="80" dur="500" fill="hold"/>
                                        <p:tgtEl>
                                          <p:spTgt spid="6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animBg="1"/>
      <p:bldP spid="20" grpId="0"/>
      <p:bldP spid="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3 Título"/>
          <p:cNvSpPr>
            <a:spLocks noGrp="1"/>
          </p:cNvSpPr>
          <p:nvPr>
            <p:ph type="title"/>
          </p:nvPr>
        </p:nvSpPr>
        <p:spPr>
          <a:xfrm>
            <a:off x="1981200" y="274639"/>
            <a:ext cx="8229600" cy="439737"/>
          </a:xfrm>
        </p:spPr>
        <p:txBody>
          <a:bodyPr>
            <a:normAutofit fontScale="90000"/>
          </a:bodyPr>
          <a:lstStyle/>
          <a:p>
            <a:pPr algn="ctr"/>
            <a:r>
              <a:rPr lang="es-MX" b="1" smtClean="0">
                <a:solidFill>
                  <a:srgbClr val="FFFF00"/>
                </a:solidFill>
              </a:rPr>
              <a:t>Tubo Venturi</a:t>
            </a:r>
            <a:endParaRPr lang="es-MX" smtClean="0"/>
          </a:p>
        </p:txBody>
      </p:sp>
      <p:sp>
        <p:nvSpPr>
          <p:cNvPr id="7176" name="4 Marcador de contenido"/>
          <p:cNvSpPr>
            <a:spLocks noGrp="1"/>
          </p:cNvSpPr>
          <p:nvPr>
            <p:ph sz="half" idx="1"/>
          </p:nvPr>
        </p:nvSpPr>
        <p:spPr>
          <a:xfrm>
            <a:off x="1524001" y="836614"/>
            <a:ext cx="4716463" cy="6021387"/>
          </a:xfrm>
        </p:spPr>
        <p:txBody>
          <a:bodyPr/>
          <a:lstStyle/>
          <a:p>
            <a:pPr algn="just">
              <a:buFont typeface="Wingdings" panose="05000000000000000000" pitchFamily="2" charset="2"/>
              <a:buChar char="Ø"/>
            </a:pPr>
            <a:r>
              <a:rPr lang="es-ES" sz="2400"/>
              <a:t>La diferencia de presiones se determina a partir de las lecturas de los manómetros, es decir  </a:t>
            </a:r>
          </a:p>
          <a:p>
            <a:pPr algn="just"/>
            <a:endParaRPr lang="es-ES" sz="2000"/>
          </a:p>
          <a:p>
            <a:pPr algn="just"/>
            <a:endParaRPr lang="es-ES" sz="2000"/>
          </a:p>
          <a:p>
            <a:pPr algn="just"/>
            <a:endParaRPr lang="es-ES" sz="2000"/>
          </a:p>
          <a:p>
            <a:pPr algn="just"/>
            <a:endParaRPr lang="es-ES" sz="2000"/>
          </a:p>
          <a:p>
            <a:pPr algn="just">
              <a:buFont typeface="Wingdings" panose="05000000000000000000" pitchFamily="2" charset="2"/>
              <a:buChar char="Ø"/>
            </a:pPr>
            <a:r>
              <a:rPr lang="es-ES" sz="2000"/>
              <a:t>Entonces la velocidad se expresa en la forma </a:t>
            </a:r>
            <a:endParaRPr lang="es-MX" sz="2000"/>
          </a:p>
          <a:p>
            <a:pPr algn="just"/>
            <a:endParaRPr lang="es-ES" sz="2000">
              <a:latin typeface="Arial Narrow" panose="020B0606020202030204" pitchFamily="34" charset="0"/>
            </a:endParaRPr>
          </a:p>
          <a:p>
            <a:pPr algn="just"/>
            <a:endParaRPr lang="es-ES" sz="2000">
              <a:latin typeface="Arial Narrow" panose="020B0606020202030204" pitchFamily="34" charset="0"/>
            </a:endParaRPr>
          </a:p>
          <a:p>
            <a:pPr algn="just"/>
            <a:endParaRPr lang="es-ES" sz="2000">
              <a:latin typeface="Arial Narrow" panose="020B0606020202030204" pitchFamily="34" charset="0"/>
            </a:endParaRPr>
          </a:p>
          <a:p>
            <a:pPr algn="just"/>
            <a:endParaRPr lang="es-ES" sz="2000">
              <a:latin typeface="Arial Narrow" panose="020B0606020202030204" pitchFamily="34" charset="0"/>
            </a:endParaRPr>
          </a:p>
          <a:p>
            <a:pPr algn="just"/>
            <a:endParaRPr lang="es-ES" sz="2000">
              <a:latin typeface="Arial Narrow" panose="020B0606020202030204" pitchFamily="34" charset="0"/>
            </a:endParaRPr>
          </a:p>
          <a:p>
            <a:pPr algn="just"/>
            <a:endParaRPr lang="es-ES" sz="2000">
              <a:latin typeface="Arial Narrow" panose="020B0606020202030204" pitchFamily="34" charset="0"/>
            </a:endParaRPr>
          </a:p>
          <a:p>
            <a:pPr algn="just"/>
            <a:endParaRPr lang="es-ES" sz="2000">
              <a:latin typeface="Arial Narrow" panose="020B0606020202030204" pitchFamily="34" charset="0"/>
            </a:endParaRPr>
          </a:p>
          <a:p>
            <a:pPr algn="just"/>
            <a:endParaRPr lang="es-ES" sz="2000">
              <a:latin typeface="Arial Narrow" panose="020B0606020202030204" pitchFamily="34" charset="0"/>
            </a:endParaRPr>
          </a:p>
          <a:p>
            <a:pPr algn="just"/>
            <a:endParaRPr lang="es-ES" sz="2000">
              <a:latin typeface="Arial Narrow" panose="020B0606020202030204" pitchFamily="34" charset="0"/>
            </a:endParaRPr>
          </a:p>
          <a:p>
            <a:pPr algn="just"/>
            <a:endParaRPr lang="es-MX" sz="2000">
              <a:latin typeface="Arial Narrow" panose="020B0606020202030204" pitchFamily="34" charset="0"/>
            </a:endParaRPr>
          </a:p>
          <a:p>
            <a:endParaRPr lang="es-MX" smtClean="0"/>
          </a:p>
        </p:txBody>
      </p:sp>
      <p:sp>
        <p:nvSpPr>
          <p:cNvPr id="7177" name="5 Marcador de contenido"/>
          <p:cNvSpPr>
            <a:spLocks noGrp="1"/>
          </p:cNvSpPr>
          <p:nvPr>
            <p:ph sz="half" idx="2"/>
          </p:nvPr>
        </p:nvSpPr>
        <p:spPr>
          <a:xfrm>
            <a:off x="6311900" y="836614"/>
            <a:ext cx="4356100" cy="6021387"/>
          </a:xfrm>
        </p:spPr>
        <p:txBody>
          <a:bodyPr/>
          <a:lstStyle/>
          <a:p>
            <a:pPr algn="just">
              <a:buFont typeface="Wingdings" panose="05000000000000000000" pitchFamily="2" charset="2"/>
              <a:buChar char="Ø"/>
            </a:pPr>
            <a:r>
              <a:rPr lang="es-ES" sz="2400">
                <a:latin typeface="Arial Narrow" panose="020B0606020202030204" pitchFamily="34" charset="0"/>
              </a:rPr>
              <a:t>Entonces el caudal Q o régimen de flujo volumétrico se expresa en la forma</a:t>
            </a:r>
            <a:endParaRPr lang="es-MX" sz="2400">
              <a:latin typeface="Arial Narrow" panose="020B0606020202030204" pitchFamily="34" charset="0"/>
            </a:endParaRPr>
          </a:p>
          <a:p>
            <a:pPr algn="just"/>
            <a:endParaRPr lang="es-ES" sz="2400">
              <a:latin typeface="Arial Narrow" panose="020B0606020202030204" pitchFamily="34" charset="0"/>
            </a:endParaRPr>
          </a:p>
          <a:p>
            <a:pPr algn="just"/>
            <a:endParaRPr lang="es-ES" sz="2400">
              <a:latin typeface="Arial Narrow" panose="020B0606020202030204" pitchFamily="34" charset="0"/>
            </a:endParaRPr>
          </a:p>
          <a:p>
            <a:pPr algn="just"/>
            <a:endParaRPr lang="es-MX" sz="2400">
              <a:latin typeface="Arial Narrow" panose="020B0606020202030204" pitchFamily="34" charset="0"/>
            </a:endParaRPr>
          </a:p>
          <a:p>
            <a:endParaRPr lang="es-MX" smtClean="0"/>
          </a:p>
        </p:txBody>
      </p:sp>
      <p:sp>
        <p:nvSpPr>
          <p:cNvPr id="10250" name="Rectangle 2"/>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sp>
        <p:nvSpPr>
          <p:cNvPr id="10251" name="Rectangle 4"/>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sp>
        <p:nvSpPr>
          <p:cNvPr id="10252" name="Rectangle 6"/>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sp>
        <p:nvSpPr>
          <p:cNvPr id="10253" name="Rectangle 8"/>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sp>
        <p:nvSpPr>
          <p:cNvPr id="10254" name="Rectangle 10"/>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sp>
        <p:nvSpPr>
          <p:cNvPr id="10255" name="Rectangle 8"/>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7170" name="Object 7"/>
          <p:cNvGraphicFramePr>
            <a:graphicFrameLocks noChangeAspect="1"/>
          </p:cNvGraphicFramePr>
          <p:nvPr/>
        </p:nvGraphicFramePr>
        <p:xfrm>
          <a:off x="3000376" y="2420939"/>
          <a:ext cx="2200275" cy="619125"/>
        </p:xfrm>
        <a:graphic>
          <a:graphicData uri="http://schemas.openxmlformats.org/presentationml/2006/ole">
            <mc:AlternateContent xmlns:mc="http://schemas.openxmlformats.org/markup-compatibility/2006">
              <mc:Choice xmlns:v="urn:schemas-microsoft-com:vml" Requires="v">
                <p:oleObj spid="_x0000_s10257" name="Equation" r:id="rId3" imgW="812447" imgH="228501" progId="">
                  <p:embed/>
                </p:oleObj>
              </mc:Choice>
              <mc:Fallback>
                <p:oleObj name="Equation" r:id="rId3" imgW="812447" imgH="228501"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0376" y="2420939"/>
                        <a:ext cx="220027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56" name="Rectangle 10"/>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7171" name="Object 8"/>
          <p:cNvGraphicFramePr>
            <a:graphicFrameLocks noChangeAspect="1"/>
          </p:cNvGraphicFramePr>
          <p:nvPr/>
        </p:nvGraphicFramePr>
        <p:xfrm>
          <a:off x="3000376" y="3068639"/>
          <a:ext cx="2195513" cy="593725"/>
        </p:xfrm>
        <a:graphic>
          <a:graphicData uri="http://schemas.openxmlformats.org/presentationml/2006/ole">
            <mc:AlternateContent xmlns:mc="http://schemas.openxmlformats.org/markup-compatibility/2006">
              <mc:Choice xmlns:v="urn:schemas-microsoft-com:vml" Requires="v">
                <p:oleObj spid="_x0000_s10258" name="Equation" r:id="rId5" imgW="838200" imgH="228600" progId="">
                  <p:embed/>
                </p:oleObj>
              </mc:Choice>
              <mc:Fallback>
                <p:oleObj name="Equation" r:id="rId5" imgW="838200" imgH="228600"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3068639"/>
                        <a:ext cx="2195513"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57" name="Rectangle 12"/>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7172" name="Object 9"/>
          <p:cNvGraphicFramePr>
            <a:graphicFrameLocks noChangeAspect="1"/>
          </p:cNvGraphicFramePr>
          <p:nvPr/>
        </p:nvGraphicFramePr>
        <p:xfrm>
          <a:off x="2855914" y="3716338"/>
          <a:ext cx="2193925" cy="654050"/>
        </p:xfrm>
        <a:graphic>
          <a:graphicData uri="http://schemas.openxmlformats.org/presentationml/2006/ole">
            <mc:AlternateContent xmlns:mc="http://schemas.openxmlformats.org/markup-compatibility/2006">
              <mc:Choice xmlns:v="urn:schemas-microsoft-com:vml" Requires="v">
                <p:oleObj spid="_x0000_s10259" name="Equation" r:id="rId7" imgW="787400" imgH="228600" progId="">
                  <p:embed/>
                </p:oleObj>
              </mc:Choice>
              <mc:Fallback>
                <p:oleObj name="Equation" r:id="rId7" imgW="787400" imgH="228600" progId="">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55914" y="3716338"/>
                        <a:ext cx="21939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58" name="Rectangle 14"/>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7173" name="Object 10"/>
          <p:cNvGraphicFramePr>
            <a:graphicFrameLocks noChangeAspect="1"/>
          </p:cNvGraphicFramePr>
          <p:nvPr/>
        </p:nvGraphicFramePr>
        <p:xfrm>
          <a:off x="2495550" y="5013326"/>
          <a:ext cx="3359150" cy="1844675"/>
        </p:xfrm>
        <a:graphic>
          <a:graphicData uri="http://schemas.openxmlformats.org/presentationml/2006/ole">
            <mc:AlternateContent xmlns:mc="http://schemas.openxmlformats.org/markup-compatibility/2006">
              <mc:Choice xmlns:v="urn:schemas-microsoft-com:vml" Requires="v">
                <p:oleObj spid="_x0000_s10260" name="Equation" r:id="rId9" imgW="1282700" imgH="800100" progId="">
                  <p:embed/>
                </p:oleObj>
              </mc:Choice>
              <mc:Fallback>
                <p:oleObj name="Equation" r:id="rId9" imgW="1282700" imgH="800100" progId="">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95550" y="5013326"/>
                        <a:ext cx="3359150"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59" name="Rectangle 16"/>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7174" name="Object 11"/>
          <p:cNvGraphicFramePr>
            <a:graphicFrameLocks noChangeAspect="1"/>
          </p:cNvGraphicFramePr>
          <p:nvPr/>
        </p:nvGraphicFramePr>
        <p:xfrm>
          <a:off x="7104064" y="1916113"/>
          <a:ext cx="3178175" cy="1822450"/>
        </p:xfrm>
        <a:graphic>
          <a:graphicData uri="http://schemas.openxmlformats.org/presentationml/2006/ole">
            <mc:AlternateContent xmlns:mc="http://schemas.openxmlformats.org/markup-compatibility/2006">
              <mc:Choice xmlns:v="urn:schemas-microsoft-com:vml" Requires="v">
                <p:oleObj spid="_x0000_s10261" name="Equation" r:id="rId11" imgW="1320227" imgH="761669" progId="">
                  <p:embed/>
                </p:oleObj>
              </mc:Choice>
              <mc:Fallback>
                <p:oleObj name="Equation" r:id="rId11" imgW="1320227" imgH="761669" progId="">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104064" y="1916113"/>
                        <a:ext cx="3178175" cy="182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7188" name="Picture 39" descr="mvc-582f"/>
          <p:cNvPicPr>
            <a:picLocks noChangeAspect="1" noChangeArrowheads="1"/>
          </p:cNvPicPr>
          <p:nvPr/>
        </p:nvPicPr>
        <p:blipFill>
          <a:blip r:embed="rId13">
            <a:lum bright="-10000" contrast="40000"/>
            <a:extLst>
              <a:ext uri="{28A0092B-C50C-407E-A947-70E740481C1C}">
                <a14:useLocalDpi xmlns:a14="http://schemas.microsoft.com/office/drawing/2010/main" val="0"/>
              </a:ext>
            </a:extLst>
          </a:blip>
          <a:srcRect/>
          <a:stretch>
            <a:fillRect/>
          </a:stretch>
        </p:blipFill>
        <p:spPr bwMode="auto">
          <a:xfrm>
            <a:off x="6456364" y="3749676"/>
            <a:ext cx="4143375"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37486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5"/>
                                        </p:tgtEl>
                                        <p:attrNameLst>
                                          <p:attrName>style.visibility</p:attrName>
                                        </p:attrNameLst>
                                      </p:cBhvr>
                                      <p:to>
                                        <p:strVal val="visible"/>
                                      </p:to>
                                    </p:set>
                                    <p:anim calcmode="lin" valueType="num">
                                      <p:cBhvr additive="base">
                                        <p:cTn id="7" dur="500" fill="hold"/>
                                        <p:tgtEl>
                                          <p:spTgt spid="7175"/>
                                        </p:tgtEl>
                                        <p:attrNameLst>
                                          <p:attrName>ppt_x</p:attrName>
                                        </p:attrNameLst>
                                      </p:cBhvr>
                                      <p:tavLst>
                                        <p:tav tm="0">
                                          <p:val>
                                            <p:strVal val="#ppt_x"/>
                                          </p:val>
                                        </p:tav>
                                        <p:tav tm="100000">
                                          <p:val>
                                            <p:strVal val="#ppt_x"/>
                                          </p:val>
                                        </p:tav>
                                      </p:tavLst>
                                    </p:anim>
                                    <p:anim calcmode="lin" valueType="num">
                                      <p:cBhvr additive="base">
                                        <p:cTn id="8"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176">
                                            <p:txEl>
                                              <p:pRg st="0" end="0"/>
                                            </p:txEl>
                                          </p:spTgt>
                                        </p:tgtEl>
                                        <p:attrNameLst>
                                          <p:attrName>style.visibility</p:attrName>
                                        </p:attrNameLst>
                                      </p:cBhvr>
                                      <p:to>
                                        <p:strVal val="visible"/>
                                      </p:to>
                                    </p:set>
                                    <p:anim calcmode="lin" valueType="num">
                                      <p:cBhvr additive="base">
                                        <p:cTn id="13" dur="500" fill="hold"/>
                                        <p:tgtEl>
                                          <p:spTgt spid="717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7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7170"/>
                                        </p:tgtEl>
                                        <p:attrNameLst>
                                          <p:attrName>style.visibility</p:attrName>
                                        </p:attrNameLst>
                                      </p:cBhvr>
                                      <p:to>
                                        <p:strVal val="visible"/>
                                      </p:to>
                                    </p:set>
                                    <p:anim calcmode="lin" valueType="num">
                                      <p:cBhvr additive="base">
                                        <p:cTn id="19" dur="500" fill="hold"/>
                                        <p:tgtEl>
                                          <p:spTgt spid="7170"/>
                                        </p:tgtEl>
                                        <p:attrNameLst>
                                          <p:attrName>ppt_x</p:attrName>
                                        </p:attrNameLst>
                                      </p:cBhvr>
                                      <p:tavLst>
                                        <p:tav tm="0">
                                          <p:val>
                                            <p:strVal val="#ppt_x"/>
                                          </p:val>
                                        </p:tav>
                                        <p:tav tm="100000">
                                          <p:val>
                                            <p:strVal val="#ppt_x"/>
                                          </p:val>
                                        </p:tav>
                                      </p:tavLst>
                                    </p:anim>
                                    <p:anim calcmode="lin" valueType="num">
                                      <p:cBhvr additive="base">
                                        <p:cTn id="20"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7171"/>
                                        </p:tgtEl>
                                        <p:attrNameLst>
                                          <p:attrName>style.visibility</p:attrName>
                                        </p:attrNameLst>
                                      </p:cBhvr>
                                      <p:to>
                                        <p:strVal val="visible"/>
                                      </p:to>
                                    </p:set>
                                    <p:anim calcmode="lin" valueType="num">
                                      <p:cBhvr additive="base">
                                        <p:cTn id="25" dur="500" fill="hold"/>
                                        <p:tgtEl>
                                          <p:spTgt spid="7171"/>
                                        </p:tgtEl>
                                        <p:attrNameLst>
                                          <p:attrName>ppt_x</p:attrName>
                                        </p:attrNameLst>
                                      </p:cBhvr>
                                      <p:tavLst>
                                        <p:tav tm="0">
                                          <p:val>
                                            <p:strVal val="#ppt_x"/>
                                          </p:val>
                                        </p:tav>
                                        <p:tav tm="100000">
                                          <p:val>
                                            <p:strVal val="#ppt_x"/>
                                          </p:val>
                                        </p:tav>
                                      </p:tavLst>
                                    </p:anim>
                                    <p:anim calcmode="lin" valueType="num">
                                      <p:cBhvr additive="base">
                                        <p:cTn id="26"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7172"/>
                                        </p:tgtEl>
                                        <p:attrNameLst>
                                          <p:attrName>style.visibility</p:attrName>
                                        </p:attrNameLst>
                                      </p:cBhvr>
                                      <p:to>
                                        <p:strVal val="visible"/>
                                      </p:to>
                                    </p:set>
                                    <p:anim calcmode="lin" valueType="num">
                                      <p:cBhvr additive="base">
                                        <p:cTn id="31" dur="500" fill="hold"/>
                                        <p:tgtEl>
                                          <p:spTgt spid="7172"/>
                                        </p:tgtEl>
                                        <p:attrNameLst>
                                          <p:attrName>ppt_x</p:attrName>
                                        </p:attrNameLst>
                                      </p:cBhvr>
                                      <p:tavLst>
                                        <p:tav tm="0">
                                          <p:val>
                                            <p:strVal val="#ppt_x"/>
                                          </p:val>
                                        </p:tav>
                                        <p:tav tm="100000">
                                          <p:val>
                                            <p:strVal val="#ppt_x"/>
                                          </p:val>
                                        </p:tav>
                                      </p:tavLst>
                                    </p:anim>
                                    <p:anim calcmode="lin" valueType="num">
                                      <p:cBhvr additive="base">
                                        <p:cTn id="32"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7176">
                                            <p:txEl>
                                              <p:pRg st="5" end="5"/>
                                            </p:txEl>
                                          </p:spTgt>
                                        </p:tgtEl>
                                        <p:attrNameLst>
                                          <p:attrName>style.visibility</p:attrName>
                                        </p:attrNameLst>
                                      </p:cBhvr>
                                      <p:to>
                                        <p:strVal val="visible"/>
                                      </p:to>
                                    </p:set>
                                    <p:anim calcmode="lin" valueType="num">
                                      <p:cBhvr additive="base">
                                        <p:cTn id="37" dur="500" fill="hold"/>
                                        <p:tgtEl>
                                          <p:spTgt spid="717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17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7173"/>
                                        </p:tgtEl>
                                        <p:attrNameLst>
                                          <p:attrName>style.visibility</p:attrName>
                                        </p:attrNameLst>
                                      </p:cBhvr>
                                      <p:to>
                                        <p:strVal val="visible"/>
                                      </p:to>
                                    </p:set>
                                    <p:anim calcmode="lin" valueType="num">
                                      <p:cBhvr additive="base">
                                        <p:cTn id="43" dur="500" fill="hold"/>
                                        <p:tgtEl>
                                          <p:spTgt spid="7173"/>
                                        </p:tgtEl>
                                        <p:attrNameLst>
                                          <p:attrName>ppt_x</p:attrName>
                                        </p:attrNameLst>
                                      </p:cBhvr>
                                      <p:tavLst>
                                        <p:tav tm="0">
                                          <p:val>
                                            <p:strVal val="#ppt_x"/>
                                          </p:val>
                                        </p:tav>
                                        <p:tav tm="100000">
                                          <p:val>
                                            <p:strVal val="#ppt_x"/>
                                          </p:val>
                                        </p:tav>
                                      </p:tavLst>
                                    </p:anim>
                                    <p:anim calcmode="lin" valueType="num">
                                      <p:cBhvr additive="base">
                                        <p:cTn id="44"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7177">
                                            <p:txEl>
                                              <p:pRg st="0" end="0"/>
                                            </p:txEl>
                                          </p:spTgt>
                                        </p:tgtEl>
                                        <p:attrNameLst>
                                          <p:attrName>style.visibility</p:attrName>
                                        </p:attrNameLst>
                                      </p:cBhvr>
                                      <p:to>
                                        <p:strVal val="visible"/>
                                      </p:to>
                                    </p:set>
                                    <p:anim calcmode="lin" valueType="num">
                                      <p:cBhvr additive="base">
                                        <p:cTn id="49" dur="500" fill="hold"/>
                                        <p:tgtEl>
                                          <p:spTgt spid="7177">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17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7174"/>
                                        </p:tgtEl>
                                        <p:attrNameLst>
                                          <p:attrName>style.visibility</p:attrName>
                                        </p:attrNameLst>
                                      </p:cBhvr>
                                      <p:to>
                                        <p:strVal val="visible"/>
                                      </p:to>
                                    </p:set>
                                    <p:anim calcmode="lin" valueType="num">
                                      <p:cBhvr additive="base">
                                        <p:cTn id="55" dur="500" fill="hold"/>
                                        <p:tgtEl>
                                          <p:spTgt spid="7174"/>
                                        </p:tgtEl>
                                        <p:attrNameLst>
                                          <p:attrName>ppt_x</p:attrName>
                                        </p:attrNameLst>
                                      </p:cBhvr>
                                      <p:tavLst>
                                        <p:tav tm="0">
                                          <p:val>
                                            <p:strVal val="#ppt_x"/>
                                          </p:val>
                                        </p:tav>
                                        <p:tav tm="100000">
                                          <p:val>
                                            <p:strVal val="#ppt_x"/>
                                          </p:val>
                                        </p:tav>
                                      </p:tavLst>
                                    </p:anim>
                                    <p:anim calcmode="lin" valueType="num">
                                      <p:cBhvr additive="base">
                                        <p:cTn id="56"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7188"/>
                                        </p:tgtEl>
                                        <p:attrNameLst>
                                          <p:attrName>style.visibility</p:attrName>
                                        </p:attrNameLst>
                                      </p:cBhvr>
                                      <p:to>
                                        <p:strVal val="visible"/>
                                      </p:to>
                                    </p:set>
                                    <p:anim calcmode="lin" valueType="num">
                                      <p:cBhvr additive="base">
                                        <p:cTn id="61" dur="500" fill="hold"/>
                                        <p:tgtEl>
                                          <p:spTgt spid="7188"/>
                                        </p:tgtEl>
                                        <p:attrNameLst>
                                          <p:attrName>ppt_x</p:attrName>
                                        </p:attrNameLst>
                                      </p:cBhvr>
                                      <p:tavLst>
                                        <p:tav tm="0">
                                          <p:val>
                                            <p:strVal val="#ppt_x"/>
                                          </p:val>
                                        </p:tav>
                                        <p:tav tm="100000">
                                          <p:val>
                                            <p:strVal val="#ppt_x"/>
                                          </p:val>
                                        </p:tav>
                                      </p:tavLst>
                                    </p:anim>
                                    <p:anim calcmode="lin" valueType="num">
                                      <p:cBhvr additive="base">
                                        <p:cTn id="62" dur="500" fill="hold"/>
                                        <p:tgtEl>
                                          <p:spTgt spid="71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9" name="3 Título"/>
          <p:cNvSpPr>
            <a:spLocks noGrp="1"/>
          </p:cNvSpPr>
          <p:nvPr>
            <p:ph type="title"/>
          </p:nvPr>
        </p:nvSpPr>
        <p:spPr>
          <a:xfrm>
            <a:off x="1981200" y="274639"/>
            <a:ext cx="8229600" cy="511175"/>
          </a:xfrm>
        </p:spPr>
        <p:txBody>
          <a:bodyPr>
            <a:normAutofit fontScale="90000"/>
          </a:bodyPr>
          <a:lstStyle/>
          <a:p>
            <a:pPr algn="ctr"/>
            <a:r>
              <a:rPr lang="es-MX" smtClean="0">
                <a:solidFill>
                  <a:srgbClr val="FFFF00"/>
                </a:solidFill>
              </a:rPr>
              <a:t>Tubo de Pitot</a:t>
            </a:r>
          </a:p>
        </p:txBody>
      </p:sp>
      <p:sp>
        <p:nvSpPr>
          <p:cNvPr id="8200" name="4 Marcador de contenido"/>
          <p:cNvSpPr>
            <a:spLocks noGrp="1"/>
          </p:cNvSpPr>
          <p:nvPr>
            <p:ph sz="half" idx="1"/>
          </p:nvPr>
        </p:nvSpPr>
        <p:spPr>
          <a:xfrm>
            <a:off x="1524000" y="857250"/>
            <a:ext cx="4859338" cy="6000750"/>
          </a:xfrm>
        </p:spPr>
        <p:txBody>
          <a:bodyPr/>
          <a:lstStyle/>
          <a:p>
            <a:pPr algn="just"/>
            <a:r>
              <a:rPr lang="es-ES" sz="2000"/>
              <a:t>Este dispositivo se utiliza para medir la velocidad del flujo de un gas, consiste en un tubo manométrico abierto que va conectado a una tubería que lleva un fluido como se muestra en la Figura</a:t>
            </a:r>
          </a:p>
          <a:p>
            <a:pPr algn="just"/>
            <a:endParaRPr lang="es-ES" sz="2000"/>
          </a:p>
          <a:p>
            <a:pPr algn="just"/>
            <a:endParaRPr lang="es-ES" sz="2000"/>
          </a:p>
          <a:p>
            <a:pPr algn="just"/>
            <a:endParaRPr lang="es-ES" sz="2000"/>
          </a:p>
          <a:p>
            <a:pPr algn="just"/>
            <a:endParaRPr lang="es-ES" sz="2000"/>
          </a:p>
          <a:p>
            <a:pPr algn="just"/>
            <a:endParaRPr lang="es-MX" sz="2000"/>
          </a:p>
          <a:p>
            <a:endParaRPr lang="es-MX" sz="2000">
              <a:latin typeface="Arial Narrow" panose="020B0606020202030204" pitchFamily="34" charset="0"/>
            </a:endParaRPr>
          </a:p>
        </p:txBody>
      </p:sp>
      <p:sp>
        <p:nvSpPr>
          <p:cNvPr id="8201" name="5 Marcador de contenido"/>
          <p:cNvSpPr>
            <a:spLocks noGrp="1"/>
          </p:cNvSpPr>
          <p:nvPr>
            <p:ph sz="half" idx="2"/>
          </p:nvPr>
        </p:nvSpPr>
        <p:spPr>
          <a:xfrm>
            <a:off x="6456364" y="836614"/>
            <a:ext cx="4211637" cy="6021387"/>
          </a:xfrm>
        </p:spPr>
        <p:txBody>
          <a:bodyPr/>
          <a:lstStyle/>
          <a:p>
            <a:pPr algn="just"/>
            <a:r>
              <a:rPr lang="es-MX" sz="2400">
                <a:latin typeface="Arial Narrow" panose="020B0606020202030204" pitchFamily="34" charset="0"/>
              </a:rPr>
              <a:t>La diferencia de presiones se determina del manómetro </a:t>
            </a:r>
          </a:p>
        </p:txBody>
      </p:sp>
      <p:sp>
        <p:nvSpPr>
          <p:cNvPr id="11274" name="Rectangle 2"/>
          <p:cNvSpPr>
            <a:spLocks noChangeArrowheads="1"/>
          </p:cNvSpPr>
          <p:nvPr/>
        </p:nvSpPr>
        <p:spPr bwMode="auto">
          <a:xfrm>
            <a:off x="6003635" y="2854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sp>
        <p:nvSpPr>
          <p:cNvPr id="11275" name="Rectangle 3"/>
          <p:cNvSpPr>
            <a:spLocks noChangeArrowheads="1"/>
          </p:cNvSpPr>
          <p:nvPr/>
        </p:nvSpPr>
        <p:spPr bwMode="auto">
          <a:xfrm>
            <a:off x="1973264" y="67258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endParaRPr lang="es-MX" sz="1800">
              <a:latin typeface="Arial" panose="020B0604020202020204" pitchFamily="34" charset="0"/>
            </a:endParaRPr>
          </a:p>
        </p:txBody>
      </p:sp>
      <p:sp>
        <p:nvSpPr>
          <p:cNvPr id="11276" name="Rectangle 5"/>
          <p:cNvSpPr>
            <a:spLocks noChangeArrowheads="1"/>
          </p:cNvSpPr>
          <p:nvPr/>
        </p:nvSpPr>
        <p:spPr bwMode="auto">
          <a:xfrm>
            <a:off x="6003635" y="2854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sp>
        <p:nvSpPr>
          <p:cNvPr id="11277" name="Rectangle 6"/>
          <p:cNvSpPr>
            <a:spLocks noChangeArrowheads="1"/>
          </p:cNvSpPr>
          <p:nvPr/>
        </p:nvSpPr>
        <p:spPr bwMode="auto">
          <a:xfrm>
            <a:off x="1973264" y="682109"/>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endParaRPr lang="es-MX" sz="1800">
              <a:latin typeface="Arial" panose="020B0604020202020204" pitchFamily="34" charset="0"/>
            </a:endParaRPr>
          </a:p>
        </p:txBody>
      </p:sp>
      <p:sp>
        <p:nvSpPr>
          <p:cNvPr id="11278" name="Rectangle 8"/>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8194" name="Object 7"/>
          <p:cNvGraphicFramePr>
            <a:graphicFrameLocks noChangeAspect="1"/>
          </p:cNvGraphicFramePr>
          <p:nvPr/>
        </p:nvGraphicFramePr>
        <p:xfrm>
          <a:off x="2566988" y="5664200"/>
          <a:ext cx="2849562" cy="1193800"/>
        </p:xfrm>
        <a:graphic>
          <a:graphicData uri="http://schemas.openxmlformats.org/presentationml/2006/ole">
            <mc:AlternateContent xmlns:mc="http://schemas.openxmlformats.org/markup-compatibility/2006">
              <mc:Choice xmlns:v="urn:schemas-microsoft-com:vml" Requires="v">
                <p:oleObj spid="_x0000_s11281" name="Equation" r:id="rId3" imgW="1117600" imgH="469900" progId="">
                  <p:embed/>
                </p:oleObj>
              </mc:Choice>
              <mc:Fallback>
                <p:oleObj name="Equation" r:id="rId3" imgW="1117600" imgH="469900"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6988" y="5664200"/>
                        <a:ext cx="2849562"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279" name="Rectangle 10"/>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8195" name="Object 8"/>
          <p:cNvGraphicFramePr>
            <a:graphicFrameLocks noChangeAspect="1"/>
          </p:cNvGraphicFramePr>
          <p:nvPr/>
        </p:nvGraphicFramePr>
        <p:xfrm>
          <a:off x="7104063" y="1628776"/>
          <a:ext cx="2736850" cy="720725"/>
        </p:xfrm>
        <a:graphic>
          <a:graphicData uri="http://schemas.openxmlformats.org/presentationml/2006/ole">
            <mc:AlternateContent xmlns:mc="http://schemas.openxmlformats.org/markup-compatibility/2006">
              <mc:Choice xmlns:v="urn:schemas-microsoft-com:vml" Requires="v">
                <p:oleObj spid="_x0000_s11282" name="Equation" r:id="rId5" imgW="901309" imgH="241195" progId="">
                  <p:embed/>
                </p:oleObj>
              </mc:Choice>
              <mc:Fallback>
                <p:oleObj name="Equation" r:id="rId5" imgW="901309" imgH="241195"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04063" y="1628776"/>
                        <a:ext cx="273685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280" name="Rectangle 12"/>
          <p:cNvSpPr>
            <a:spLocks noChangeArrowheads="1"/>
          </p:cNvSpPr>
          <p:nvPr/>
        </p:nvSpPr>
        <p:spPr bwMode="auto">
          <a:xfrm>
            <a:off x="6003635" y="-20005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pPr>
            <a:endParaRPr lang="es-MX"/>
          </a:p>
        </p:txBody>
      </p:sp>
      <p:graphicFrame>
        <p:nvGraphicFramePr>
          <p:cNvPr id="8196" name="Object 9"/>
          <p:cNvGraphicFramePr>
            <a:graphicFrameLocks noChangeAspect="1"/>
          </p:cNvGraphicFramePr>
          <p:nvPr/>
        </p:nvGraphicFramePr>
        <p:xfrm>
          <a:off x="7464426" y="2349501"/>
          <a:ext cx="2303463" cy="1319213"/>
        </p:xfrm>
        <a:graphic>
          <a:graphicData uri="http://schemas.openxmlformats.org/presentationml/2006/ole">
            <mc:AlternateContent xmlns:mc="http://schemas.openxmlformats.org/markup-compatibility/2006">
              <mc:Choice xmlns:v="urn:schemas-microsoft-com:vml" Requires="v">
                <p:oleObj spid="_x0000_s11283" name="Equation" r:id="rId7" imgW="850531" imgH="482391" progId="">
                  <p:embed/>
                </p:oleObj>
              </mc:Choice>
              <mc:Fallback>
                <p:oleObj name="Equation" r:id="rId7" imgW="850531" imgH="482391" progId="">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64426" y="2349501"/>
                        <a:ext cx="2303463" cy="131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8209" name="Picture 12"/>
          <p:cNvPicPr>
            <a:picLocks noChangeAspect="1" noChangeArrowheads="1"/>
          </p:cNvPicPr>
          <p:nvPr/>
        </p:nvPicPr>
        <p:blipFill>
          <a:blip r:embed="rId9">
            <a:lum bright="-20000" contrast="40000"/>
            <a:extLst>
              <a:ext uri="{28A0092B-C50C-407E-A947-70E740481C1C}">
                <a14:useLocalDpi xmlns:a14="http://schemas.microsoft.com/office/drawing/2010/main" val="0"/>
              </a:ext>
            </a:extLst>
          </a:blip>
          <a:srcRect/>
          <a:stretch>
            <a:fillRect/>
          </a:stretch>
        </p:blipFill>
        <p:spPr bwMode="auto">
          <a:xfrm>
            <a:off x="6527801" y="3692526"/>
            <a:ext cx="3889375" cy="316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197" name="Object 10"/>
          <p:cNvGraphicFramePr>
            <a:graphicFrameLocks noChangeAspect="1"/>
          </p:cNvGraphicFramePr>
          <p:nvPr/>
        </p:nvGraphicFramePr>
        <p:xfrm>
          <a:off x="1919289" y="2924175"/>
          <a:ext cx="4302125" cy="1125538"/>
        </p:xfrm>
        <a:graphic>
          <a:graphicData uri="http://schemas.openxmlformats.org/presentationml/2006/ole">
            <mc:AlternateContent xmlns:mc="http://schemas.openxmlformats.org/markup-compatibility/2006">
              <mc:Choice xmlns:v="urn:schemas-microsoft-com:vml" Requires="v">
                <p:oleObj spid="_x0000_s11284" name="Equation" r:id="rId10" imgW="1714500" imgH="444500" progId="">
                  <p:embed/>
                </p:oleObj>
              </mc:Choice>
              <mc:Fallback>
                <p:oleObj name="Equation" r:id="rId10" imgW="1714500" imgH="444500" progId="">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19289" y="2924175"/>
                        <a:ext cx="4302125"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198" name="Object 11"/>
          <p:cNvGraphicFramePr>
            <a:graphicFrameLocks noChangeAspect="1"/>
          </p:cNvGraphicFramePr>
          <p:nvPr/>
        </p:nvGraphicFramePr>
        <p:xfrm>
          <a:off x="2174876" y="4221164"/>
          <a:ext cx="4079875" cy="1125537"/>
        </p:xfrm>
        <a:graphic>
          <a:graphicData uri="http://schemas.openxmlformats.org/presentationml/2006/ole">
            <mc:AlternateContent xmlns:mc="http://schemas.openxmlformats.org/markup-compatibility/2006">
              <mc:Choice xmlns:v="urn:schemas-microsoft-com:vml" Requires="v">
                <p:oleObj spid="_x0000_s11285" name="Equation" r:id="rId12" imgW="1624895" imgH="444307" progId="">
                  <p:embed/>
                </p:oleObj>
              </mc:Choice>
              <mc:Fallback>
                <p:oleObj name="Equation" r:id="rId12" imgW="1624895" imgH="444307" progId="">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174876" y="4221164"/>
                        <a:ext cx="4079875" cy="112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8980537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9"/>
                                        </p:tgtEl>
                                        <p:attrNameLst>
                                          <p:attrName>style.visibility</p:attrName>
                                        </p:attrNameLst>
                                      </p:cBhvr>
                                      <p:to>
                                        <p:strVal val="visible"/>
                                      </p:to>
                                    </p:set>
                                    <p:anim calcmode="lin" valueType="num">
                                      <p:cBhvr additive="base">
                                        <p:cTn id="7" dur="500" fill="hold"/>
                                        <p:tgtEl>
                                          <p:spTgt spid="8199"/>
                                        </p:tgtEl>
                                        <p:attrNameLst>
                                          <p:attrName>ppt_x</p:attrName>
                                        </p:attrNameLst>
                                      </p:cBhvr>
                                      <p:tavLst>
                                        <p:tav tm="0">
                                          <p:val>
                                            <p:strVal val="#ppt_x"/>
                                          </p:val>
                                        </p:tav>
                                        <p:tav tm="100000">
                                          <p:val>
                                            <p:strVal val="#ppt_x"/>
                                          </p:val>
                                        </p:tav>
                                      </p:tavLst>
                                    </p:anim>
                                    <p:anim calcmode="lin" valueType="num">
                                      <p:cBhvr additive="base">
                                        <p:cTn id="8"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8209"/>
                                        </p:tgtEl>
                                        <p:attrNameLst>
                                          <p:attrName>style.visibility</p:attrName>
                                        </p:attrNameLst>
                                      </p:cBhvr>
                                      <p:to>
                                        <p:strVal val="visible"/>
                                      </p:to>
                                    </p:set>
                                    <p:anim calcmode="lin" valueType="num">
                                      <p:cBhvr additive="base">
                                        <p:cTn id="13" dur="500" fill="hold"/>
                                        <p:tgtEl>
                                          <p:spTgt spid="8209"/>
                                        </p:tgtEl>
                                        <p:attrNameLst>
                                          <p:attrName>ppt_x</p:attrName>
                                        </p:attrNameLst>
                                      </p:cBhvr>
                                      <p:tavLst>
                                        <p:tav tm="0">
                                          <p:val>
                                            <p:strVal val="#ppt_x"/>
                                          </p:val>
                                        </p:tav>
                                        <p:tav tm="100000">
                                          <p:val>
                                            <p:strVal val="#ppt_x"/>
                                          </p:val>
                                        </p:tav>
                                      </p:tavLst>
                                    </p:anim>
                                    <p:anim calcmode="lin" valueType="num">
                                      <p:cBhvr additive="base">
                                        <p:cTn id="14" dur="500" fill="hold"/>
                                        <p:tgtEl>
                                          <p:spTgt spid="820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8200">
                                            <p:txEl>
                                              <p:pRg st="0" end="0"/>
                                            </p:txEl>
                                          </p:spTgt>
                                        </p:tgtEl>
                                        <p:attrNameLst>
                                          <p:attrName>style.visibility</p:attrName>
                                        </p:attrNameLst>
                                      </p:cBhvr>
                                      <p:to>
                                        <p:strVal val="visible"/>
                                      </p:to>
                                    </p:set>
                                    <p:anim calcmode="lin" valueType="num">
                                      <p:cBhvr additive="base">
                                        <p:cTn id="19" dur="500" fill="hold"/>
                                        <p:tgtEl>
                                          <p:spTgt spid="820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20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8197"/>
                                        </p:tgtEl>
                                        <p:attrNameLst>
                                          <p:attrName>style.visibility</p:attrName>
                                        </p:attrNameLst>
                                      </p:cBhvr>
                                      <p:to>
                                        <p:strVal val="visible"/>
                                      </p:to>
                                    </p:set>
                                    <p:anim calcmode="lin" valueType="num">
                                      <p:cBhvr additive="base">
                                        <p:cTn id="25" dur="500" fill="hold"/>
                                        <p:tgtEl>
                                          <p:spTgt spid="8197"/>
                                        </p:tgtEl>
                                        <p:attrNameLst>
                                          <p:attrName>ppt_x</p:attrName>
                                        </p:attrNameLst>
                                      </p:cBhvr>
                                      <p:tavLst>
                                        <p:tav tm="0">
                                          <p:val>
                                            <p:strVal val="#ppt_x"/>
                                          </p:val>
                                        </p:tav>
                                        <p:tav tm="100000">
                                          <p:val>
                                            <p:strVal val="#ppt_x"/>
                                          </p:val>
                                        </p:tav>
                                      </p:tavLst>
                                    </p:anim>
                                    <p:anim calcmode="lin" valueType="num">
                                      <p:cBhvr additive="base">
                                        <p:cTn id="26" dur="500" fill="hold"/>
                                        <p:tgtEl>
                                          <p:spTgt spid="819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8198"/>
                                        </p:tgtEl>
                                        <p:attrNameLst>
                                          <p:attrName>style.visibility</p:attrName>
                                        </p:attrNameLst>
                                      </p:cBhvr>
                                      <p:to>
                                        <p:strVal val="visible"/>
                                      </p:to>
                                    </p:set>
                                    <p:anim calcmode="lin" valueType="num">
                                      <p:cBhvr additive="base">
                                        <p:cTn id="31" dur="500" fill="hold"/>
                                        <p:tgtEl>
                                          <p:spTgt spid="8198"/>
                                        </p:tgtEl>
                                        <p:attrNameLst>
                                          <p:attrName>ppt_x</p:attrName>
                                        </p:attrNameLst>
                                      </p:cBhvr>
                                      <p:tavLst>
                                        <p:tav tm="0">
                                          <p:val>
                                            <p:strVal val="#ppt_x"/>
                                          </p:val>
                                        </p:tav>
                                        <p:tav tm="100000">
                                          <p:val>
                                            <p:strVal val="#ppt_x"/>
                                          </p:val>
                                        </p:tav>
                                      </p:tavLst>
                                    </p:anim>
                                    <p:anim calcmode="lin" valueType="num">
                                      <p:cBhvr additive="base">
                                        <p:cTn id="32" dur="500" fill="hold"/>
                                        <p:tgtEl>
                                          <p:spTgt spid="819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8194"/>
                                        </p:tgtEl>
                                        <p:attrNameLst>
                                          <p:attrName>style.visibility</p:attrName>
                                        </p:attrNameLst>
                                      </p:cBhvr>
                                      <p:to>
                                        <p:strVal val="visible"/>
                                      </p:to>
                                    </p:set>
                                    <p:anim calcmode="lin" valueType="num">
                                      <p:cBhvr additive="base">
                                        <p:cTn id="37" dur="500" fill="hold"/>
                                        <p:tgtEl>
                                          <p:spTgt spid="8194"/>
                                        </p:tgtEl>
                                        <p:attrNameLst>
                                          <p:attrName>ppt_x</p:attrName>
                                        </p:attrNameLst>
                                      </p:cBhvr>
                                      <p:tavLst>
                                        <p:tav tm="0">
                                          <p:val>
                                            <p:strVal val="#ppt_x"/>
                                          </p:val>
                                        </p:tav>
                                        <p:tav tm="100000">
                                          <p:val>
                                            <p:strVal val="#ppt_x"/>
                                          </p:val>
                                        </p:tav>
                                      </p:tavLst>
                                    </p:anim>
                                    <p:anim calcmode="lin" valueType="num">
                                      <p:cBhvr additive="base">
                                        <p:cTn id="38" dur="500" fill="hold"/>
                                        <p:tgtEl>
                                          <p:spTgt spid="819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8201">
                                            <p:txEl>
                                              <p:pRg st="0" end="0"/>
                                            </p:txEl>
                                          </p:spTgt>
                                        </p:tgtEl>
                                        <p:attrNameLst>
                                          <p:attrName>style.visibility</p:attrName>
                                        </p:attrNameLst>
                                      </p:cBhvr>
                                      <p:to>
                                        <p:strVal val="visible"/>
                                      </p:to>
                                    </p:set>
                                    <p:anim calcmode="lin" valueType="num">
                                      <p:cBhvr additive="base">
                                        <p:cTn id="43" dur="500" fill="hold"/>
                                        <p:tgtEl>
                                          <p:spTgt spid="8201">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20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8195"/>
                                        </p:tgtEl>
                                        <p:attrNameLst>
                                          <p:attrName>style.visibility</p:attrName>
                                        </p:attrNameLst>
                                      </p:cBhvr>
                                      <p:to>
                                        <p:strVal val="visible"/>
                                      </p:to>
                                    </p:set>
                                    <p:anim calcmode="lin" valueType="num">
                                      <p:cBhvr additive="base">
                                        <p:cTn id="49" dur="500" fill="hold"/>
                                        <p:tgtEl>
                                          <p:spTgt spid="8195"/>
                                        </p:tgtEl>
                                        <p:attrNameLst>
                                          <p:attrName>ppt_x</p:attrName>
                                        </p:attrNameLst>
                                      </p:cBhvr>
                                      <p:tavLst>
                                        <p:tav tm="0">
                                          <p:val>
                                            <p:strVal val="#ppt_x"/>
                                          </p:val>
                                        </p:tav>
                                        <p:tav tm="100000">
                                          <p:val>
                                            <p:strVal val="#ppt_x"/>
                                          </p:val>
                                        </p:tav>
                                      </p:tavLst>
                                    </p:anim>
                                    <p:anim calcmode="lin" valueType="num">
                                      <p:cBhvr additive="base">
                                        <p:cTn id="50"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8196"/>
                                        </p:tgtEl>
                                        <p:attrNameLst>
                                          <p:attrName>style.visibility</p:attrName>
                                        </p:attrNameLst>
                                      </p:cBhvr>
                                      <p:to>
                                        <p:strVal val="visible"/>
                                      </p:to>
                                    </p:set>
                                    <p:anim calcmode="lin" valueType="num">
                                      <p:cBhvr additive="base">
                                        <p:cTn id="55" dur="500" fill="hold"/>
                                        <p:tgtEl>
                                          <p:spTgt spid="8196"/>
                                        </p:tgtEl>
                                        <p:attrNameLst>
                                          <p:attrName>ppt_x</p:attrName>
                                        </p:attrNameLst>
                                      </p:cBhvr>
                                      <p:tavLst>
                                        <p:tav tm="0">
                                          <p:val>
                                            <p:strVal val="#ppt_x"/>
                                          </p:val>
                                        </p:tav>
                                        <p:tav tm="100000">
                                          <p:val>
                                            <p:strVal val="#ppt_x"/>
                                          </p:val>
                                        </p:tav>
                                      </p:tavLst>
                                    </p:anim>
                                    <p:anim calcmode="lin" valueType="num">
                                      <p:cBhvr additive="base">
                                        <p:cTn id="56"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2 Título"/>
          <p:cNvSpPr>
            <a:spLocks noGrp="1"/>
          </p:cNvSpPr>
          <p:nvPr>
            <p:ph type="title"/>
          </p:nvPr>
        </p:nvSpPr>
        <p:spPr>
          <a:xfrm>
            <a:off x="1992313" y="115889"/>
            <a:ext cx="8229600" cy="725487"/>
          </a:xfrm>
          <a:solidFill>
            <a:srgbClr val="C00000"/>
          </a:solidFill>
        </p:spPr>
        <p:txBody>
          <a:bodyPr/>
          <a:lstStyle/>
          <a:p>
            <a:pPr algn="ctr"/>
            <a:r>
              <a:rPr lang="es-MX" smtClean="0">
                <a:solidFill>
                  <a:srgbClr val="FFFF00"/>
                </a:solidFill>
              </a:rPr>
              <a:t>Tubo de Pitot</a:t>
            </a:r>
          </a:p>
        </p:txBody>
      </p:sp>
      <p:pic>
        <p:nvPicPr>
          <p:cNvPr id="24580" name="Picture 7" descr="Example of a pitot tube mounted on the wing of a Cessna 172"/>
          <p:cNvPicPr>
            <a:picLocks noChangeAspect="1" noChangeArrowheads="1"/>
          </p:cNvPicPr>
          <p:nvPr/>
        </p:nvPicPr>
        <p:blipFill>
          <a:blip r:embed="rId2">
            <a:lum bright="-10000" contrast="40000"/>
            <a:extLst>
              <a:ext uri="{28A0092B-C50C-407E-A947-70E740481C1C}">
                <a14:useLocalDpi xmlns:a14="http://schemas.microsoft.com/office/drawing/2010/main" val="0"/>
              </a:ext>
            </a:extLst>
          </a:blip>
          <a:srcRect/>
          <a:stretch>
            <a:fillRect/>
          </a:stretch>
        </p:blipFill>
        <p:spPr bwMode="auto">
          <a:xfrm>
            <a:off x="2279650" y="1125538"/>
            <a:ext cx="7632700" cy="554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166461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additive="base">
                                        <p:cTn id="7" dur="500" fill="hold"/>
                                        <p:tgtEl>
                                          <p:spTgt spid="24578"/>
                                        </p:tgtEl>
                                        <p:attrNameLst>
                                          <p:attrName>ppt_x</p:attrName>
                                        </p:attrNameLst>
                                      </p:cBhvr>
                                      <p:tavLst>
                                        <p:tav tm="0">
                                          <p:val>
                                            <p:strVal val="#ppt_x"/>
                                          </p:val>
                                        </p:tav>
                                        <p:tav tm="100000">
                                          <p:val>
                                            <p:strVal val="#ppt_x"/>
                                          </p:val>
                                        </p:tav>
                                      </p:tavLst>
                                    </p:anim>
                                    <p:anim calcmode="lin" valueType="num">
                                      <p:cBhvr additive="base">
                                        <p:cTn id="8" dur="500" fill="hold"/>
                                        <p:tgtEl>
                                          <p:spTgt spid="2457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4580"/>
                                        </p:tgtEl>
                                        <p:attrNameLst>
                                          <p:attrName>style.visibility</p:attrName>
                                        </p:attrNameLst>
                                      </p:cBhvr>
                                      <p:to>
                                        <p:strVal val="visible"/>
                                      </p:to>
                                    </p:set>
                                    <p:anim calcmode="lin" valueType="num">
                                      <p:cBhvr additive="base">
                                        <p:cTn id="13" dur="500" fill="hold"/>
                                        <p:tgtEl>
                                          <p:spTgt spid="24580"/>
                                        </p:tgtEl>
                                        <p:attrNameLst>
                                          <p:attrName>ppt_x</p:attrName>
                                        </p:attrNameLst>
                                      </p:cBhvr>
                                      <p:tavLst>
                                        <p:tav tm="0">
                                          <p:val>
                                            <p:strVal val="#ppt_x"/>
                                          </p:val>
                                        </p:tav>
                                        <p:tav tm="100000">
                                          <p:val>
                                            <p:strVal val="#ppt_x"/>
                                          </p:val>
                                        </p:tav>
                                      </p:tavLst>
                                    </p:anim>
                                    <p:anim calcmode="lin" valueType="num">
                                      <p:cBhvr additive="base">
                                        <p:cTn id="14"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CuadroTexto"/>
          <p:cNvSpPr txBox="1">
            <a:spLocks noChangeArrowheads="1"/>
          </p:cNvSpPr>
          <p:nvPr/>
        </p:nvSpPr>
        <p:spPr bwMode="auto">
          <a:xfrm>
            <a:off x="1919288" y="260350"/>
            <a:ext cx="3384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solidFill>
                  <a:srgbClr val="FFFF00"/>
                </a:solidFill>
              </a:rPr>
              <a:t>EJEMPLO:</a:t>
            </a:r>
            <a:endParaRPr lang="es-PE" b="1">
              <a:solidFill>
                <a:srgbClr val="FFFF00"/>
              </a:solidFill>
            </a:endParaRPr>
          </a:p>
        </p:txBody>
      </p:sp>
      <p:sp>
        <p:nvSpPr>
          <p:cNvPr id="3" name="2 CuadroTexto"/>
          <p:cNvSpPr txBox="1"/>
          <p:nvPr/>
        </p:nvSpPr>
        <p:spPr>
          <a:xfrm>
            <a:off x="1919288" y="620713"/>
            <a:ext cx="8748712" cy="1754326"/>
          </a:xfrm>
          <a:prstGeom prst="rect">
            <a:avLst/>
          </a:prstGeom>
          <a:noFill/>
        </p:spPr>
        <p:txBody>
          <a:bodyPr>
            <a:spAutoFit/>
          </a:bodyPr>
          <a:lstStyle/>
          <a:p>
            <a:pPr algn="just">
              <a:defRPr/>
            </a:pPr>
            <a:r>
              <a:rPr lang="es-ES" b="1" dirty="0">
                <a:solidFill>
                  <a:srgbClr val="FFFF00"/>
                </a:solidFill>
              </a:rPr>
              <a:t>De un depósito muy grande sale agua a través de una tubería de 10 pulgadas de diámetro, la que por medio de una reducción pasa a 5 pulgadas; descargando luego libremente a la atmósfera. Si el caudal a la salida es 105 litros/segundo, calcular:</a:t>
            </a:r>
          </a:p>
          <a:p>
            <a:pPr marL="457200" indent="-457200" algn="just">
              <a:buFontTx/>
              <a:buAutoNum type="alphaLcParenR"/>
              <a:defRPr/>
            </a:pPr>
            <a:r>
              <a:rPr lang="es-ES" b="1" dirty="0">
                <a:solidFill>
                  <a:srgbClr val="FFFF00"/>
                </a:solidFill>
              </a:rPr>
              <a:t>La presión en la sección inicial de la tubería</a:t>
            </a:r>
          </a:p>
          <a:p>
            <a:pPr marL="457200" indent="-457200" algn="just">
              <a:buFontTx/>
              <a:buAutoNum type="alphaLcParenR"/>
              <a:defRPr/>
            </a:pPr>
            <a:r>
              <a:rPr lang="es-ES" b="1" dirty="0">
                <a:solidFill>
                  <a:srgbClr val="FFFF00"/>
                </a:solidFill>
              </a:rPr>
              <a:t>La altura del agua en el depósito medida sobre el eje de la tubería</a:t>
            </a:r>
          </a:p>
          <a:p>
            <a:pPr marL="457200" indent="-457200" algn="just">
              <a:buFontTx/>
              <a:buAutoNum type="alphaLcParenR"/>
              <a:defRPr/>
            </a:pPr>
            <a:r>
              <a:rPr lang="es-ES" b="1" dirty="0">
                <a:solidFill>
                  <a:srgbClr val="FFFF00"/>
                </a:solidFill>
              </a:rPr>
              <a:t>La potencia hidráulica del chorro a la salida de la tubería</a:t>
            </a:r>
            <a:endParaRPr lang="es-PE" b="1" dirty="0">
              <a:solidFill>
                <a:srgbClr val="FFFF00"/>
              </a:solidFill>
            </a:endParaRPr>
          </a:p>
        </p:txBody>
      </p:sp>
      <p:grpSp>
        <p:nvGrpSpPr>
          <p:cNvPr id="2" name="11 Grupo"/>
          <p:cNvGrpSpPr>
            <a:grpSpLocks/>
          </p:cNvGrpSpPr>
          <p:nvPr/>
        </p:nvGrpSpPr>
        <p:grpSpPr bwMode="auto">
          <a:xfrm>
            <a:off x="1919288" y="3365501"/>
            <a:ext cx="4349750" cy="3376613"/>
            <a:chOff x="395536" y="3364756"/>
            <a:chExt cx="4349750" cy="3376612"/>
          </a:xfrm>
        </p:grpSpPr>
        <p:pic>
          <p:nvPicPr>
            <p:cNvPr id="2970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64756"/>
              <a:ext cx="4349750" cy="337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8" name="4 CuadroTexto"/>
            <p:cNvSpPr txBox="1">
              <a:spLocks noChangeArrowheads="1"/>
            </p:cNvSpPr>
            <p:nvPr/>
          </p:nvSpPr>
          <p:spPr bwMode="auto">
            <a:xfrm>
              <a:off x="1979712" y="5949280"/>
              <a:ext cx="1440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solidFill>
                    <a:srgbClr val="FF0000"/>
                  </a:solidFill>
                </a:rPr>
                <a:t>1</a:t>
              </a:r>
              <a:endParaRPr lang="es-PE">
                <a:solidFill>
                  <a:srgbClr val="FF0000"/>
                </a:solidFill>
              </a:endParaRPr>
            </a:p>
          </p:txBody>
        </p:sp>
        <p:sp>
          <p:nvSpPr>
            <p:cNvPr id="29709" name="5 CuadroTexto"/>
            <p:cNvSpPr txBox="1">
              <a:spLocks noChangeArrowheads="1"/>
            </p:cNvSpPr>
            <p:nvPr/>
          </p:nvSpPr>
          <p:spPr bwMode="auto">
            <a:xfrm>
              <a:off x="3995936" y="6093296"/>
              <a:ext cx="1440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2</a:t>
              </a:r>
              <a:endParaRPr lang="es-PE"/>
            </a:p>
          </p:txBody>
        </p:sp>
        <p:sp>
          <p:nvSpPr>
            <p:cNvPr id="29710" name="6 CuadroTexto"/>
            <p:cNvSpPr txBox="1">
              <a:spLocks noChangeArrowheads="1"/>
            </p:cNvSpPr>
            <p:nvPr/>
          </p:nvSpPr>
          <p:spPr bwMode="auto">
            <a:xfrm>
              <a:off x="3995936" y="6021288"/>
              <a:ext cx="2160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solidFill>
                    <a:srgbClr val="FF0000"/>
                  </a:solidFill>
                </a:rPr>
                <a:t>2</a:t>
              </a:r>
              <a:endParaRPr lang="es-PE">
                <a:solidFill>
                  <a:srgbClr val="FF0000"/>
                </a:solidFill>
              </a:endParaRPr>
            </a:p>
          </p:txBody>
        </p:sp>
      </p:grpSp>
      <p:sp>
        <p:nvSpPr>
          <p:cNvPr id="8" name="7 CuadroTexto"/>
          <p:cNvSpPr txBox="1">
            <a:spLocks noChangeArrowheads="1"/>
          </p:cNvSpPr>
          <p:nvPr/>
        </p:nvSpPr>
        <p:spPr bwMode="auto">
          <a:xfrm>
            <a:off x="6527801" y="3500438"/>
            <a:ext cx="2447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t>SOLUCIÓN</a:t>
            </a:r>
            <a:endParaRPr lang="es-PE" b="1"/>
          </a:p>
        </p:txBody>
      </p:sp>
      <p:sp>
        <p:nvSpPr>
          <p:cNvPr id="9" name="8 CuadroTexto"/>
          <p:cNvSpPr txBox="1">
            <a:spLocks noChangeArrowheads="1"/>
          </p:cNvSpPr>
          <p:nvPr/>
        </p:nvSpPr>
        <p:spPr bwMode="auto">
          <a:xfrm>
            <a:off x="6600825" y="4076700"/>
            <a:ext cx="3887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a:t>Debemos tener en cuenta que:</a:t>
            </a:r>
          </a:p>
        </p:txBody>
      </p:sp>
      <p:sp>
        <p:nvSpPr>
          <p:cNvPr id="10" name="9 Rectángulo"/>
          <p:cNvSpPr>
            <a:spLocks noChangeArrowheads="1"/>
          </p:cNvSpPr>
          <p:nvPr/>
        </p:nvSpPr>
        <p:spPr bwMode="auto">
          <a:xfrm>
            <a:off x="6604000" y="4581525"/>
            <a:ext cx="35956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t>1 m</a:t>
            </a:r>
            <a:r>
              <a:rPr lang="es-ES" b="1" baseline="30000"/>
              <a:t>3</a:t>
            </a:r>
            <a:r>
              <a:rPr lang="es-ES" b="1"/>
              <a:t> = 10</a:t>
            </a:r>
            <a:r>
              <a:rPr lang="es-ES" b="1" baseline="30000"/>
              <a:t>6</a:t>
            </a:r>
            <a:r>
              <a:rPr lang="es-ES" b="1"/>
              <a:t> cm</a:t>
            </a:r>
            <a:r>
              <a:rPr lang="es-ES" b="1" baseline="30000"/>
              <a:t>3</a:t>
            </a:r>
            <a:r>
              <a:rPr lang="es-ES" b="1"/>
              <a:t> =10</a:t>
            </a:r>
            <a:r>
              <a:rPr lang="es-ES" b="1" baseline="30000"/>
              <a:t>3</a:t>
            </a:r>
            <a:r>
              <a:rPr lang="es-ES" b="1"/>
              <a:t> litros</a:t>
            </a:r>
            <a:endParaRPr lang="es-PE" b="1"/>
          </a:p>
        </p:txBody>
      </p:sp>
      <p:sp>
        <p:nvSpPr>
          <p:cNvPr id="11" name="10 CuadroTexto"/>
          <p:cNvSpPr txBox="1">
            <a:spLocks noChangeArrowheads="1"/>
          </p:cNvSpPr>
          <p:nvPr/>
        </p:nvSpPr>
        <p:spPr bwMode="auto">
          <a:xfrm>
            <a:off x="6527800" y="5157788"/>
            <a:ext cx="414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t>1 pulgada=2,54 cm=0,0254 m</a:t>
            </a:r>
            <a:endParaRPr lang="es-PE" b="1"/>
          </a:p>
        </p:txBody>
      </p:sp>
      <p:sp>
        <p:nvSpPr>
          <p:cNvPr id="13" name="12 CuadroTexto"/>
          <p:cNvSpPr txBox="1">
            <a:spLocks noChangeArrowheads="1"/>
          </p:cNvSpPr>
          <p:nvPr/>
        </p:nvSpPr>
        <p:spPr bwMode="auto">
          <a:xfrm>
            <a:off x="6311900" y="5661025"/>
            <a:ext cx="44640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t>El caudal de salida es 0,105 m³/s</a:t>
            </a:r>
            <a:endParaRPr lang="es-PE" b="1"/>
          </a:p>
        </p:txBody>
      </p:sp>
      <p:sp>
        <p:nvSpPr>
          <p:cNvPr id="14" name="13 Rectángulo"/>
          <p:cNvSpPr>
            <a:spLocks noChangeArrowheads="1"/>
          </p:cNvSpPr>
          <p:nvPr/>
        </p:nvSpPr>
        <p:spPr bwMode="auto">
          <a:xfrm>
            <a:off x="6959600" y="6237288"/>
            <a:ext cx="3429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Tahoma" panose="020B0604030504040204" pitchFamily="34" charset="0"/>
                <a:cs typeface="Arial" panose="020B0604020202020204" pitchFamily="34" charset="0"/>
              </a:defRPr>
            </a:lvl1pPr>
            <a:lvl2pPr marL="742950" indent="-285750" eaLnBrk="0" hangingPunct="0">
              <a:defRPr sz="2000">
                <a:solidFill>
                  <a:schemeClr val="tx1"/>
                </a:solidFill>
                <a:latin typeface="Tahoma" panose="020B0604030504040204" pitchFamily="34" charset="0"/>
                <a:cs typeface="Arial" panose="020B0604020202020204" pitchFamily="34" charset="0"/>
              </a:defRPr>
            </a:lvl2pPr>
            <a:lvl3pPr marL="1143000" indent="-228600" eaLnBrk="0" hangingPunct="0">
              <a:defRPr sz="2000">
                <a:solidFill>
                  <a:schemeClr val="tx1"/>
                </a:solidFill>
                <a:latin typeface="Tahoma" panose="020B0604030504040204" pitchFamily="34" charset="0"/>
                <a:cs typeface="Arial" panose="020B0604020202020204" pitchFamily="34" charset="0"/>
              </a:defRPr>
            </a:lvl3pPr>
            <a:lvl4pPr marL="1600200" indent="-228600" eaLnBrk="0" hangingPunct="0">
              <a:defRPr sz="2000">
                <a:solidFill>
                  <a:schemeClr val="tx1"/>
                </a:solidFill>
                <a:latin typeface="Tahoma" panose="020B0604030504040204" pitchFamily="34" charset="0"/>
                <a:cs typeface="Arial" panose="020B0604020202020204" pitchFamily="34" charset="0"/>
              </a:defRPr>
            </a:lvl4pPr>
            <a:lvl5pPr marL="2057400" indent="-228600" eaLnBrk="0" hangingPunct="0">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cs typeface="Arial" panose="020B0604020202020204" pitchFamily="34" charset="0"/>
              </a:defRPr>
            </a:lvl9pPr>
          </a:lstStyle>
          <a:p>
            <a:pPr eaLnBrk="1" hangingPunct="1"/>
            <a:r>
              <a:rPr lang="es-ES" b="1">
                <a:solidFill>
                  <a:srgbClr val="FFC000"/>
                </a:solidFill>
              </a:rPr>
              <a:t>Q</a:t>
            </a:r>
            <a:r>
              <a:rPr lang="es-ES" b="1" baseline="-25000">
                <a:solidFill>
                  <a:srgbClr val="FFC000"/>
                </a:solidFill>
              </a:rPr>
              <a:t>1</a:t>
            </a:r>
            <a:r>
              <a:rPr lang="es-ES" b="1">
                <a:solidFill>
                  <a:srgbClr val="FFC000"/>
                </a:solidFill>
              </a:rPr>
              <a:t>=Q</a:t>
            </a:r>
            <a:r>
              <a:rPr lang="es-ES" b="1" baseline="-25000">
                <a:solidFill>
                  <a:srgbClr val="FFC000"/>
                </a:solidFill>
              </a:rPr>
              <a:t>2</a:t>
            </a:r>
            <a:r>
              <a:rPr lang="es-ES" b="1">
                <a:solidFill>
                  <a:srgbClr val="FFC000"/>
                </a:solidFill>
              </a:rPr>
              <a:t>=Q=Av=constante</a:t>
            </a:r>
            <a:endParaRPr lang="es-PE" b="1">
              <a:solidFill>
                <a:srgbClr val="FFC000"/>
              </a:solidFill>
            </a:endParaRPr>
          </a:p>
        </p:txBody>
      </p:sp>
    </p:spTree>
    <p:extLst>
      <p:ext uri="{BB962C8B-B14F-4D97-AF65-F5344CB8AC3E}">
        <p14:creationId xmlns:p14="http://schemas.microsoft.com/office/powerpoint/2010/main" val="17212860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additive="base">
                                        <p:cTn id="7" dur="500" fill="hold"/>
                                        <p:tgtEl>
                                          <p:spTgt spid="26626"/>
                                        </p:tgtEl>
                                        <p:attrNameLst>
                                          <p:attrName>ppt_x</p:attrName>
                                        </p:attrNameLst>
                                      </p:cBhvr>
                                      <p:tavLst>
                                        <p:tav tm="0">
                                          <p:val>
                                            <p:strVal val="#ppt_x"/>
                                          </p:val>
                                        </p:tav>
                                        <p:tav tm="100000">
                                          <p:val>
                                            <p:strVal val="#ppt_x"/>
                                          </p:val>
                                        </p:tav>
                                      </p:tavLst>
                                    </p:anim>
                                    <p:anim calcmode="lin" valueType="num">
                                      <p:cBhvr additive="base">
                                        <p:cTn id="8" dur="500" fill="hold"/>
                                        <p:tgtEl>
                                          <p:spTgt spid="2662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ppt_x"/>
                                          </p:val>
                                        </p:tav>
                                        <p:tav tm="100000">
                                          <p:val>
                                            <p:strVal val="#ppt_x"/>
                                          </p:val>
                                        </p:tav>
                                      </p:tavLst>
                                    </p:anim>
                                    <p:anim calcmode="lin" valueType="num">
                                      <p:cBhvr additive="base">
                                        <p:cTn id="5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8" grpId="0"/>
      <p:bldP spid="9" grpId="0"/>
      <p:bldP spid="10" grpId="0"/>
      <p:bldP spid="11" grpId="0"/>
      <p:bldP spid="13" grpId="0"/>
      <p:bldP spid="1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5</TotalTime>
  <Words>1124</Words>
  <Application>Microsoft Office PowerPoint</Application>
  <PresentationFormat>Panorámica</PresentationFormat>
  <Paragraphs>184</Paragraphs>
  <Slides>22</Slides>
  <Notes>2</Notes>
  <HiddenSlides>0</HiddenSlides>
  <MMClips>0</MMClips>
  <ScaleCrop>false</ScaleCrop>
  <HeadingPairs>
    <vt:vector size="8" baseType="variant">
      <vt:variant>
        <vt:lpstr>Fuentes usadas</vt:lpstr>
      </vt:variant>
      <vt:variant>
        <vt:i4>11</vt:i4>
      </vt:variant>
      <vt:variant>
        <vt:lpstr>Tema</vt:lpstr>
      </vt:variant>
      <vt:variant>
        <vt:i4>1</vt:i4>
      </vt:variant>
      <vt:variant>
        <vt:lpstr>Servidores OLE incrustados</vt:lpstr>
      </vt:variant>
      <vt:variant>
        <vt:i4>2</vt:i4>
      </vt:variant>
      <vt:variant>
        <vt:lpstr>Títulos de diapositiva</vt:lpstr>
      </vt:variant>
      <vt:variant>
        <vt:i4>22</vt:i4>
      </vt:variant>
    </vt:vector>
  </HeadingPairs>
  <TitlesOfParts>
    <vt:vector size="36" baseType="lpstr">
      <vt:lpstr>MS PGothic</vt:lpstr>
      <vt:lpstr>Arial</vt:lpstr>
      <vt:lpstr>Arial Narrow</vt:lpstr>
      <vt:lpstr>Calibri</vt:lpstr>
      <vt:lpstr>Century Gothic</vt:lpstr>
      <vt:lpstr>News Gothic MT</vt:lpstr>
      <vt:lpstr>Symbol</vt:lpstr>
      <vt:lpstr>Tahoma</vt:lpstr>
      <vt:lpstr>Times New Roman</vt:lpstr>
      <vt:lpstr>Wingdings</vt:lpstr>
      <vt:lpstr>Wingdings 3</vt:lpstr>
      <vt:lpstr>Ion</vt:lpstr>
      <vt:lpstr>Ecuación</vt:lpstr>
      <vt:lpstr>Equation</vt:lpstr>
      <vt:lpstr>HIDRODINAMICA</vt:lpstr>
      <vt:lpstr>Después de estudiar este tema, deberá estar en condiciones de:</vt:lpstr>
      <vt:lpstr>HIDRODINÁMICA</vt:lpstr>
      <vt:lpstr>VISCOCIDAD</vt:lpstr>
      <vt:lpstr>Flujo de fluidos</vt:lpstr>
      <vt:lpstr>LINEA DE CORRIENTE </vt:lpstr>
      <vt:lpstr>TUBO DE CORRIENTE </vt:lpstr>
      <vt:lpstr>ECUACIÓN DE CONTINUIDAD</vt:lpstr>
      <vt:lpstr>ECUACIÓN DE CONTINUIDAD</vt:lpstr>
      <vt:lpstr>Ecuación de Bernoulli</vt:lpstr>
      <vt:lpstr>Presentación de PowerPoint</vt:lpstr>
      <vt:lpstr>Presentación de PowerPoint</vt:lpstr>
      <vt:lpstr>  APLICACIONES DE LA ECUACION DE BERNOULLI. </vt:lpstr>
      <vt:lpstr>APLICACIONES DE LA ECUACION DE BERNOULLI.</vt:lpstr>
      <vt:lpstr>APLICACIONES DE LA ECUACION DE BERNOULLI.</vt:lpstr>
      <vt:lpstr>Tubo Venturi</vt:lpstr>
      <vt:lpstr>Tubo Venturi</vt:lpstr>
      <vt:lpstr>Tubo Venturi</vt:lpstr>
      <vt:lpstr>Tubo Venturi</vt:lpstr>
      <vt:lpstr>Tubo de Pitot</vt:lpstr>
      <vt:lpstr>Tubo de Pitot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HIDRODINAMICA</dc:title>
  <dc:creator>Ariadna RuiZ</dc:creator>
  <cp:lastModifiedBy>Ariadna RuiZ</cp:lastModifiedBy>
  <cp:revision>4</cp:revision>
  <dcterms:created xsi:type="dcterms:W3CDTF">2015-02-15T21:17:22Z</dcterms:created>
  <dcterms:modified xsi:type="dcterms:W3CDTF">2015-03-11T17:34:41Z</dcterms:modified>
</cp:coreProperties>
</file>