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522" y="-1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4000">
                <a:schemeClr val="accent1">
                  <a:lumMod val="60000"/>
                  <a:lumOff val="40000"/>
                </a:schemeClr>
              </a:gs>
              <a:gs pos="83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chemeClr val="accent1">
                  <a:alpha val="0"/>
                </a:schemeClr>
              </a:gs>
              <a:gs pos="57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b="1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676400"/>
            <a:ext cx="3886200" cy="1524000"/>
          </a:xfrm>
        </p:spPr>
        <p:txBody>
          <a:bodyPr anchor="b" anchorCtr="0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3203574"/>
            <a:ext cx="3886200" cy="18256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E297E-9F9A-40D4-9408-CFE9548EC430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B2885E20-895B-4B26-AD52-09B6F664763B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1"/>
            <a:ext cx="7772400" cy="3733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E297E-9F9A-40D4-9408-CFE9548EC430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E20-895B-4B26-AD52-09B6F664763B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4000">
                <a:srgbClr val="333333"/>
              </a:gs>
              <a:gs pos="83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rgbClr val="000000">
                  <a:alpha val="0"/>
                </a:srgbClr>
              </a:gs>
              <a:gs pos="57000">
                <a:srgbClr val="4D4D4D"/>
              </a:gs>
              <a:gs pos="10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33787"/>
            <a:ext cx="7772400" cy="1362075"/>
          </a:xfrm>
        </p:spPr>
        <p:txBody>
          <a:bodyPr anchor="t"/>
          <a:lstStyle>
            <a:lvl1pPr algn="l">
              <a:defRPr sz="4000" b="0" i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33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E297E-9F9A-40D4-9408-CFE9548EC430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E20-895B-4B26-AD52-09B6F664763B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E297E-9F9A-40D4-9408-CFE9548EC430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E20-895B-4B26-AD52-09B6F664763B}" type="slidenum">
              <a:rPr lang="es-MX" smtClean="0"/>
              <a:t>‹Nº›</a:t>
            </a:fld>
            <a:endParaRPr lang="es-MX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387705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800600" y="1536192"/>
            <a:ext cx="3657600" cy="387705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Freeform 11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E297E-9F9A-40D4-9408-CFE9548EC430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E20-895B-4B26-AD52-09B6F664763B}" type="slidenum">
              <a:rPr lang="es-MX" smtClean="0"/>
              <a:t>‹Nº›</a:t>
            </a:fld>
            <a:endParaRPr lang="es-MX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685800" y="2209800"/>
            <a:ext cx="3657600" cy="3200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657600" cy="3200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E297E-9F9A-40D4-9408-CFE9548EC430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E20-895B-4B26-AD52-09B6F664763B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0" y="5381627"/>
            <a:ext cx="3286124" cy="1207294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96" y="5347020"/>
            <a:ext cx="3426231" cy="944725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E297E-9F9A-40D4-9408-CFE9548EC430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E20-895B-4B26-AD52-09B6F664763B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E297E-9F9A-40D4-9408-CFE9548EC430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E20-895B-4B26-AD52-09B6F664763B}" type="slidenum">
              <a:rPr lang="es-MX" smtClean="0"/>
              <a:t>‹Nº›</a:t>
            </a:fld>
            <a:endParaRPr lang="es-MX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572000" y="609600"/>
            <a:ext cx="3886200" cy="4191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6274" y="1527048"/>
            <a:ext cx="3383280" cy="32918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609600"/>
            <a:ext cx="3886200" cy="4190999"/>
          </a:xfr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E297E-9F9A-40D4-9408-CFE9548EC430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E20-895B-4B26-AD52-09B6F664763B}" type="slidenum">
              <a:rPr lang="es-MX" smtClean="0"/>
              <a:t>‹Nº›</a:t>
            </a:fld>
            <a:endParaRPr lang="es-MX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76656" y="1524000"/>
            <a:ext cx="3381375" cy="329565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E297E-9F9A-40D4-9408-CFE9548EC430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E20-895B-4B26-AD52-09B6F664763B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E297E-9F9A-40D4-9408-CFE9548EC430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E20-895B-4B26-AD52-09B6F664763B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>
              <a:alphaModFix amt="15000"/>
            </a:blip>
            <a:srcRect/>
            <a:tile tx="0" ty="0" sx="76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7772400" cy="4525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416675"/>
            <a:ext cx="1981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</a:lstStyle>
          <a:p>
            <a:fld id="{4AEE297E-9F9A-40D4-9408-CFE9548EC430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16675"/>
            <a:ext cx="2895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l">
              <a:defRPr sz="900" cap="all" spc="110" baseline="0">
                <a:solidFill>
                  <a:srgbClr val="4D4D4D"/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416675"/>
            <a:ext cx="457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sz="1100" b="1" baseline="0">
                <a:solidFill>
                  <a:srgbClr val="4D4D4D"/>
                </a:solidFill>
              </a:defRPr>
            </a:lvl1pPr>
          </a:lstStyle>
          <a:p>
            <a:fld id="{B2885E20-895B-4B26-AD52-09B6F664763B}" type="slidenum">
              <a:rPr lang="es-MX" smtClean="0"/>
              <a:t>‹Nº›</a:t>
            </a:fld>
            <a:endParaRPr lang="es-MX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35861" y="-675456"/>
            <a:ext cx="5576299" cy="2232248"/>
          </a:xfrm>
        </p:spPr>
        <p:txBody>
          <a:bodyPr>
            <a:normAutofit/>
          </a:bodyPr>
          <a:lstStyle/>
          <a:p>
            <a:r>
              <a:rPr lang="es-MX" sz="4800" dirty="0" smtClean="0"/>
              <a:t>MATEMÁTICAS IV </a:t>
            </a:r>
            <a:br>
              <a:rPr lang="es-MX" sz="4800" dirty="0" smtClean="0"/>
            </a:br>
            <a:r>
              <a:rPr lang="es-MX" sz="4800" dirty="0" smtClean="0"/>
              <a:t>BLOQUE 5</a:t>
            </a:r>
            <a:endParaRPr lang="es-MX" sz="48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67544" y="1612777"/>
            <a:ext cx="6403417" cy="2536303"/>
          </a:xfrm>
        </p:spPr>
        <p:txBody>
          <a:bodyPr>
            <a:normAutofit fontScale="70000" lnSpcReduction="20000"/>
          </a:bodyPr>
          <a:lstStyle/>
          <a:p>
            <a:r>
              <a:rPr lang="es-MX" sz="2400" dirty="0" smtClean="0">
                <a:solidFill>
                  <a:schemeClr val="tx1"/>
                </a:solidFill>
              </a:rPr>
              <a:t>M.E. VERÓNICA LEYVA GUTIÉRREZ</a:t>
            </a:r>
          </a:p>
          <a:p>
            <a:r>
              <a:rPr lang="es-MX" sz="2400" dirty="0" smtClean="0">
                <a:solidFill>
                  <a:schemeClr val="tx1"/>
                </a:solidFill>
              </a:rPr>
              <a:t>OBJETOS DE APRENDIZAJE</a:t>
            </a:r>
          </a:p>
          <a:p>
            <a:r>
              <a:rPr lang="es-MX" sz="2400" dirty="0" smtClean="0">
                <a:solidFill>
                  <a:schemeClr val="tx1"/>
                </a:solidFill>
              </a:rPr>
              <a:t>CEROS Y RAÍCES DE LA FUNCIÓN</a:t>
            </a:r>
          </a:p>
          <a:p>
            <a:r>
              <a:rPr lang="es-MX" sz="2400" dirty="0" smtClean="0">
                <a:solidFill>
                  <a:schemeClr val="tx1"/>
                </a:solidFill>
              </a:rPr>
              <a:t>Teoremas </a:t>
            </a:r>
            <a:r>
              <a:rPr lang="es-MX" sz="2400" dirty="0" smtClean="0">
                <a:solidFill>
                  <a:schemeClr val="tx1"/>
                </a:solidFill>
              </a:rPr>
              <a:t>del factor y del residuo</a:t>
            </a:r>
          </a:p>
          <a:p>
            <a:r>
              <a:rPr lang="es-MX" sz="2400" dirty="0" smtClean="0">
                <a:solidFill>
                  <a:schemeClr val="tx1"/>
                </a:solidFill>
              </a:rPr>
              <a:t>División sintética</a:t>
            </a:r>
          </a:p>
          <a:p>
            <a:r>
              <a:rPr lang="es-MX" sz="2400" dirty="0" smtClean="0">
                <a:solidFill>
                  <a:schemeClr val="tx1"/>
                </a:solidFill>
              </a:rPr>
              <a:t>Teorema fundamental del álgebra</a:t>
            </a:r>
          </a:p>
          <a:p>
            <a:r>
              <a:rPr lang="es-MX" sz="2400" dirty="0" smtClean="0">
                <a:solidFill>
                  <a:schemeClr val="tx1"/>
                </a:solidFill>
              </a:rPr>
              <a:t>Teorema de factorización lineal</a:t>
            </a:r>
          </a:p>
          <a:p>
            <a:r>
              <a:rPr lang="es-MX" sz="2400" dirty="0" smtClean="0">
                <a:solidFill>
                  <a:schemeClr val="tx1"/>
                </a:solidFill>
              </a:rPr>
              <a:t>Gráficas de funciones polinomiales factorizables.</a:t>
            </a:r>
          </a:p>
          <a:p>
            <a:endParaRPr lang="es-MX" sz="2400" dirty="0" smtClean="0">
              <a:solidFill>
                <a:schemeClr val="tx1"/>
              </a:solidFill>
            </a:endParaRPr>
          </a:p>
          <a:p>
            <a:endParaRPr lang="es-MX" sz="2400" dirty="0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95536" y="4077072"/>
            <a:ext cx="66218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DESEMPEÑOS DEL ESTUDIANTE</a:t>
            </a:r>
          </a:p>
          <a:p>
            <a:r>
              <a:rPr lang="es-MX" dirty="0" smtClean="0"/>
              <a:t>Utiliza los teoremas del factor y del residuo</a:t>
            </a:r>
          </a:p>
          <a:p>
            <a:r>
              <a:rPr lang="es-MX" dirty="0" smtClean="0"/>
              <a:t>Emplea división sintética</a:t>
            </a:r>
          </a:p>
          <a:p>
            <a:r>
              <a:rPr lang="es-MX" dirty="0" smtClean="0"/>
              <a:t>Emplea la prueba del cero racional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74635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TEOREMAS DEL FACTOR Y DEL RESIDUO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196752"/>
            <a:ext cx="8568952" cy="4968553"/>
          </a:xfrm>
        </p:spPr>
        <p:txBody>
          <a:bodyPr/>
          <a:lstStyle/>
          <a:p>
            <a:r>
              <a:rPr lang="es-MX" b="1" dirty="0"/>
              <a:t>Teorema del residuo</a:t>
            </a:r>
            <a:endParaRPr lang="es-MX" dirty="0"/>
          </a:p>
          <a:p>
            <a:r>
              <a:rPr lang="es-MX" dirty="0"/>
              <a:t>Si se divide la función </a:t>
            </a:r>
            <a:r>
              <a:rPr lang="es-MX" dirty="0" err="1"/>
              <a:t>polinomial</a:t>
            </a:r>
            <a:r>
              <a:rPr lang="es-MX" dirty="0"/>
              <a:t> </a:t>
            </a:r>
            <a:r>
              <a:rPr lang="es-MX" i="1" dirty="0"/>
              <a:t>ƒ(x)</a:t>
            </a:r>
            <a:r>
              <a:rPr lang="es-MX" dirty="0"/>
              <a:t> entre el binomio </a:t>
            </a:r>
            <a:r>
              <a:rPr lang="es-MX" i="1" dirty="0"/>
              <a:t>x - a</a:t>
            </a:r>
            <a:r>
              <a:rPr lang="es-MX" dirty="0"/>
              <a:t> donde </a:t>
            </a:r>
            <a:r>
              <a:rPr lang="es-MX" i="1" dirty="0"/>
              <a:t>a</a:t>
            </a:r>
            <a:r>
              <a:rPr lang="es-MX" dirty="0"/>
              <a:t> es un número real, el residuo es igual a </a:t>
            </a:r>
            <a:r>
              <a:rPr lang="es-MX" i="1" dirty="0"/>
              <a:t>ƒ(a)</a:t>
            </a:r>
            <a:r>
              <a:rPr lang="es-MX" dirty="0"/>
              <a:t>.</a:t>
            </a:r>
          </a:p>
          <a:p>
            <a:r>
              <a:rPr lang="es-MX" dirty="0"/>
              <a:t>El teorema del residuo indica que el resultado de evaluar numéricamente una función </a:t>
            </a:r>
            <a:r>
              <a:rPr lang="es-MX" dirty="0" err="1"/>
              <a:t>polinomial</a:t>
            </a:r>
            <a:r>
              <a:rPr lang="es-MX" dirty="0"/>
              <a:t> para un valor </a:t>
            </a:r>
            <a:r>
              <a:rPr lang="es-MX" i="1" dirty="0"/>
              <a:t>a</a:t>
            </a:r>
            <a:r>
              <a:rPr lang="es-MX" dirty="0"/>
              <a:t> es igual al residuo de dividir el polinomio entre </a:t>
            </a:r>
            <a:r>
              <a:rPr lang="es-MX" i="1" dirty="0"/>
              <a:t>x - a</a:t>
            </a:r>
            <a:r>
              <a:rPr lang="es-MX" dirty="0"/>
              <a:t>. Un ejemplo de esto se ilustra en la parte de arriba. Se recomienda que el lector realice otras comprobaciones. Una conclusión muy importante del teorema del residuo </a:t>
            </a:r>
            <a:r>
              <a:rPr lang="es-MX" dirty="0" smtClean="0"/>
              <a:t>es que  </a:t>
            </a:r>
            <a:r>
              <a:rPr lang="es-MX" dirty="0"/>
              <a:t>se puede evaluar numéricamente una función </a:t>
            </a:r>
            <a:r>
              <a:rPr lang="es-MX" dirty="0" err="1"/>
              <a:t>polinomial</a:t>
            </a:r>
            <a:r>
              <a:rPr lang="es-MX" dirty="0"/>
              <a:t> usando la división sintética.</a:t>
            </a:r>
          </a:p>
          <a:p>
            <a:r>
              <a:rPr lang="es-MX" dirty="0"/>
              <a:t>A partir de lo anterior, si </a:t>
            </a:r>
            <a:r>
              <a:rPr lang="es-MX" i="1" dirty="0"/>
              <a:t>ƒ(a) = 0</a:t>
            </a:r>
            <a:r>
              <a:rPr lang="es-MX" dirty="0"/>
              <a:t>, entonces </a:t>
            </a:r>
            <a:r>
              <a:rPr lang="es-MX" i="1" dirty="0"/>
              <a:t>x - a</a:t>
            </a:r>
            <a:r>
              <a:rPr lang="es-MX" dirty="0"/>
              <a:t> es un factor del polinomio porque el residuo es cero. Cuando se encuentra un valor </a:t>
            </a:r>
            <a:r>
              <a:rPr lang="es-MX" dirty="0" smtClean="0"/>
              <a:t>de </a:t>
            </a:r>
            <a:r>
              <a:rPr lang="es-MX" i="1" dirty="0" smtClean="0"/>
              <a:t>x</a:t>
            </a:r>
            <a:r>
              <a:rPr lang="es-MX" dirty="0"/>
              <a:t> para el cual </a:t>
            </a:r>
            <a:r>
              <a:rPr lang="es-MX" i="1" dirty="0"/>
              <a:t>ƒ(x) = 0</a:t>
            </a:r>
            <a:r>
              <a:rPr lang="es-MX" dirty="0"/>
              <a:t> se ha encontrado una </a:t>
            </a:r>
            <a:r>
              <a:rPr lang="es-MX" dirty="0" smtClean="0"/>
              <a:t>raíz </a:t>
            </a:r>
            <a:r>
              <a:rPr lang="es-MX" dirty="0"/>
              <a:t>del polinomio, en el supuesto anterior, </a:t>
            </a:r>
            <a:r>
              <a:rPr lang="es-MX" i="1" dirty="0"/>
              <a:t>a</a:t>
            </a:r>
            <a:r>
              <a:rPr lang="es-MX" dirty="0"/>
              <a:t> es una </a:t>
            </a:r>
            <a:r>
              <a:rPr lang="es-MX" dirty="0" smtClean="0"/>
              <a:t>raíz </a:t>
            </a:r>
            <a:r>
              <a:rPr lang="es-MX" dirty="0"/>
              <a:t>del polinomio.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61609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Ceros y raíces de la función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5800" y="1600200"/>
            <a:ext cx="7990656" cy="4899482"/>
          </a:xfrm>
        </p:spPr>
        <p:txBody>
          <a:bodyPr>
            <a:normAutofit/>
          </a:bodyPr>
          <a:lstStyle/>
          <a:p>
            <a:r>
              <a:rPr lang="es-MX" dirty="0"/>
              <a:t>Llamamos ceros o raíces de una función f a los valores de x para los cuales se cumple que f(x)=0. Los ceros de una función son las abscisas de los puntos en los cuales su gráfica tiene contacto con el eje de las x</a:t>
            </a:r>
            <a:r>
              <a:rPr lang="es-MX" dirty="0" smtClean="0"/>
              <a:t>.</a:t>
            </a:r>
          </a:p>
          <a:p>
            <a:pPr marL="68580" indent="0">
              <a:buNone/>
            </a:pPr>
            <a:r>
              <a:rPr lang="es-MX" dirty="0" smtClean="0"/>
              <a:t>Para </a:t>
            </a:r>
            <a:r>
              <a:rPr lang="es-MX" dirty="0"/>
              <a:t>hallar los ceros de una función de manera analítica, basta con igualar la ecuación a cero.</a:t>
            </a:r>
          </a:p>
          <a:p>
            <a:r>
              <a:rPr lang="es-MX" dirty="0"/>
              <a:t>Ejemplo:</a:t>
            </a:r>
          </a:p>
          <a:p>
            <a:r>
              <a:rPr lang="es-MX" dirty="0"/>
              <a:t>f(x)=x-2                  Cero de f: x=2 (corresponde a la</a:t>
            </a:r>
          </a:p>
          <a:p>
            <a:r>
              <a:rPr lang="es-MX" dirty="0"/>
              <a:t> x-2=0                                             gráfica anterior)</a:t>
            </a:r>
          </a:p>
          <a:p>
            <a:r>
              <a:rPr lang="es-MX" dirty="0" smtClean="0"/>
              <a:t>x=0+2</a:t>
            </a:r>
            <a:endParaRPr lang="es-MX" dirty="0"/>
          </a:p>
          <a:p>
            <a:r>
              <a:rPr lang="es-MX" dirty="0" smtClean="0"/>
              <a:t> </a:t>
            </a:r>
            <a:r>
              <a:rPr lang="es-MX" dirty="0"/>
              <a:t>x=2</a:t>
            </a:r>
          </a:p>
          <a:p>
            <a:pPr marL="68580" indent="0">
              <a:buNone/>
            </a:pPr>
            <a:r>
              <a:rPr lang="es-MX" dirty="0"/>
              <a:t> </a:t>
            </a:r>
            <a:endParaRPr lang="es-MX" dirty="0" smtClean="0"/>
          </a:p>
          <a:p>
            <a:endParaRPr lang="es-MX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623257"/>
            <a:ext cx="3384376" cy="21244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8931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5800" y="548681"/>
            <a:ext cx="7772400" cy="4032448"/>
          </a:xfrm>
        </p:spPr>
        <p:txBody>
          <a:bodyPr/>
          <a:lstStyle/>
          <a:p>
            <a:r>
              <a:rPr lang="es-MX" b="1" dirty="0"/>
              <a:t>Teorema del factor</a:t>
            </a:r>
            <a:endParaRPr lang="es-MX" dirty="0"/>
          </a:p>
          <a:p>
            <a:r>
              <a:rPr lang="es-MX" dirty="0"/>
              <a:t>Si </a:t>
            </a:r>
            <a:r>
              <a:rPr lang="es-MX" i="1" dirty="0"/>
              <a:t>a</a:t>
            </a:r>
            <a:r>
              <a:rPr lang="es-MX" dirty="0"/>
              <a:t> es una </a:t>
            </a:r>
            <a:r>
              <a:rPr lang="es-MX" dirty="0" smtClean="0"/>
              <a:t>ra</a:t>
            </a:r>
            <a:r>
              <a:rPr lang="es-MX" dirty="0"/>
              <a:t>í</a:t>
            </a:r>
            <a:r>
              <a:rPr lang="es-MX" dirty="0" smtClean="0"/>
              <a:t>z </a:t>
            </a:r>
            <a:r>
              <a:rPr lang="es-MX" dirty="0"/>
              <a:t>de </a:t>
            </a:r>
            <a:r>
              <a:rPr lang="es-MX" i="1" dirty="0"/>
              <a:t>ƒ(x)</a:t>
            </a:r>
            <a:r>
              <a:rPr lang="es-MX" dirty="0"/>
              <a:t>, entonces </a:t>
            </a:r>
            <a:r>
              <a:rPr lang="es-MX" i="1" dirty="0"/>
              <a:t>x - a</a:t>
            </a:r>
            <a:r>
              <a:rPr lang="es-MX" dirty="0"/>
              <a:t> es un factor del polinomio, donde </a:t>
            </a:r>
            <a:r>
              <a:rPr lang="es-MX" i="1" dirty="0"/>
              <a:t>a</a:t>
            </a:r>
            <a:r>
              <a:rPr lang="es-MX" dirty="0"/>
              <a:t> es un número real.</a:t>
            </a:r>
          </a:p>
          <a:p>
            <a:r>
              <a:rPr lang="es-MX" dirty="0" smtClean="0"/>
              <a:t>Aquí </a:t>
            </a:r>
            <a:r>
              <a:rPr lang="es-MX" dirty="0"/>
              <a:t>podemos observar la importancia de conocer el valor del residuo, ya que si éste es igual a cero, nos va a indicar que hemos encontrado un factor del polinomio y con él, una </a:t>
            </a:r>
            <a:r>
              <a:rPr lang="es-MX" dirty="0" smtClean="0"/>
              <a:t>raíz </a:t>
            </a:r>
            <a:r>
              <a:rPr lang="es-MX" dirty="0"/>
              <a:t>del polinomio (una solución a la ecuación </a:t>
            </a:r>
            <a:r>
              <a:rPr lang="es-MX" dirty="0" err="1"/>
              <a:t>polinomial</a:t>
            </a:r>
            <a:r>
              <a:rPr lang="es-MX" dirty="0"/>
              <a:t> </a:t>
            </a:r>
            <a:r>
              <a:rPr lang="es-MX" i="1" dirty="0"/>
              <a:t>ƒ(x) = 0</a:t>
            </a:r>
            <a:r>
              <a:rPr lang="es-MX" dirty="0"/>
              <a:t>).</a:t>
            </a:r>
          </a:p>
          <a:p>
            <a:endParaRPr lang="es-MX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067526"/>
            <a:ext cx="4716758" cy="35412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9651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DIVISIÓN SINTÉTICA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061047"/>
          </a:xfrm>
        </p:spPr>
        <p:txBody>
          <a:bodyPr/>
          <a:lstStyle/>
          <a:p>
            <a:r>
              <a:rPr lang="es-MX" dirty="0"/>
              <a:t>La división sintética.se puede utilizar para dividir una función polinómica por un binomio de la forma x-c.   Esto nos permite, por ejemplo hallar el cociente y el resto que se obtiene al dividir el polinomio por </a:t>
            </a:r>
            <a:r>
              <a:rPr lang="es-MX" dirty="0" smtClean="0"/>
              <a:t>xc</a:t>
            </a:r>
            <a:r>
              <a:rPr lang="es-MX" dirty="0"/>
              <a:t>.  Además, por el teorema del resto al aplicar la división sintética se obtiene el valor funcional del polinomio</a:t>
            </a:r>
            <a:r>
              <a:rPr lang="es-MX" dirty="0" smtClean="0"/>
              <a:t>.</a:t>
            </a:r>
          </a:p>
          <a:p>
            <a:r>
              <a:rPr lang="es-MX" dirty="0"/>
              <a:t>La división sintética se utiliza para dividir un polinomio entre un binomio de la forma x-c y su aplicación principal es para determinar los ceros de un polinomio 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005064"/>
            <a:ext cx="4536504" cy="2520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16173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TEOREMA FUNDAMENTAL DEL </a:t>
            </a:r>
            <a:r>
              <a:rPr lang="es-MX" dirty="0" err="1" smtClean="0"/>
              <a:t>áLGEBRA</a:t>
            </a:r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D</a:t>
            </a:r>
            <a:r>
              <a:rPr lang="es-MX" dirty="0" smtClean="0"/>
              <a:t>ice </a:t>
            </a:r>
            <a:r>
              <a:rPr lang="es-MX" dirty="0"/>
              <a:t>que todo polinomio a coeficientes complejos tiene </a:t>
            </a:r>
            <a:r>
              <a:rPr lang="es-MX" dirty="0" smtClean="0"/>
              <a:t>una </a:t>
            </a:r>
            <a:r>
              <a:rPr lang="es-MX" dirty="0"/>
              <a:t>raíz compleja, es decir existe un número complejo donde el polinomio </a:t>
            </a:r>
            <a:r>
              <a:rPr lang="es-MX" dirty="0" smtClean="0"/>
              <a:t>evalúa </a:t>
            </a:r>
            <a:r>
              <a:rPr lang="es-MX" dirty="0"/>
              <a:t>a cero. Hay muchas demostraciones de este importante resultado. Todas requieren bastantes conocimientos matemáticos para formalizarlas. Sin embargo, si se deja de lado algo del rigor matemático, hay argumentos simples y </a:t>
            </a:r>
            <a:r>
              <a:rPr lang="es-MX" dirty="0" smtClean="0"/>
              <a:t>creíbles, </a:t>
            </a:r>
            <a:r>
              <a:rPr lang="es-MX" dirty="0"/>
              <a:t>que le permiten a uno </a:t>
            </a:r>
            <a:r>
              <a:rPr lang="es-MX" dirty="0" smtClean="0"/>
              <a:t>convencerse.</a:t>
            </a:r>
          </a:p>
          <a:p>
            <a:endParaRPr lang="es-MX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89040"/>
            <a:ext cx="4714875" cy="228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25724"/>
            <a:ext cx="3681494" cy="19782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9908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TEOREMA DE FACTORIZACION LINEAL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Si f(x) es un polinomio de grado </a:t>
            </a:r>
            <a:r>
              <a:rPr lang="es-MX" i="1" dirty="0"/>
              <a:t>n, </a:t>
            </a:r>
            <a:r>
              <a:rPr lang="es-MX" dirty="0"/>
              <a:t>con n &gt; 0, entonces f(x) tiene precisamente </a:t>
            </a:r>
            <a:r>
              <a:rPr lang="es-MX" i="1" dirty="0"/>
              <a:t>n </a:t>
            </a:r>
            <a:r>
              <a:rPr lang="es-MX" dirty="0"/>
              <a:t/>
            </a:r>
            <a:br>
              <a:rPr lang="es-MX" dirty="0"/>
            </a:br>
            <a:r>
              <a:rPr lang="es-MX" dirty="0"/>
              <a:t>factores lineales, es decir:</a:t>
            </a:r>
            <a:br>
              <a:rPr lang="es-MX" dirty="0"/>
            </a:br>
            <a:r>
              <a:rPr lang="es-MX" dirty="0"/>
              <a:t>f(x) = a(x – c1)(x – c2)....(x – </a:t>
            </a:r>
            <a:r>
              <a:rPr lang="es-MX" dirty="0" err="1"/>
              <a:t>cn</a:t>
            </a:r>
            <a:r>
              <a:rPr lang="es-MX" dirty="0" smtClean="0"/>
              <a:t>), </a:t>
            </a:r>
          </a:p>
          <a:p>
            <a:r>
              <a:rPr lang="es-MX" dirty="0" smtClean="0"/>
              <a:t>en </a:t>
            </a:r>
            <a:r>
              <a:rPr lang="es-MX" dirty="0"/>
              <a:t>donde c1, c2, .....</a:t>
            </a:r>
            <a:r>
              <a:rPr lang="es-MX" dirty="0" err="1"/>
              <a:t>cn</a:t>
            </a:r>
            <a:r>
              <a:rPr lang="es-MX" dirty="0"/>
              <a:t> son números complejos y </a:t>
            </a:r>
            <a:r>
              <a:rPr lang="es-MX" i="1" dirty="0"/>
              <a:t>a </a:t>
            </a:r>
            <a:r>
              <a:rPr lang="es-MX" dirty="0"/>
              <a:t>es el coeficiente principal de f(x).</a:t>
            </a:r>
          </a:p>
          <a:p>
            <a:endParaRPr lang="es-MX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229868"/>
            <a:ext cx="4886300" cy="35214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80227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GRAÁFICAS DE FUNCIONES POLINOMIALES FACTORIZABLES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3989039"/>
          </a:xfrm>
        </p:spPr>
        <p:txBody>
          <a:bodyPr/>
          <a:lstStyle/>
          <a:p>
            <a:r>
              <a:rPr lang="es-MX" dirty="0"/>
              <a:t>Los ceros reales representan los puntos de intersección de un polinomio con el eje x, a partir de ahí es posible establecer la curva de un polinomio. Un valor </a:t>
            </a:r>
            <a:r>
              <a:rPr lang="es-MX" dirty="0" smtClean="0"/>
              <a:t>anterior </a:t>
            </a:r>
            <a:r>
              <a:rPr lang="es-MX" dirty="0"/>
              <a:t>al cero real más pequeño, sustituyéndola en la función nos permite conocer si la si la curva es creciente o decreciente, dependiendo si la pendiente de la curva es positiva o negativa, respectivamente</a:t>
            </a:r>
            <a:r>
              <a:rPr lang="es-MX" dirty="0" smtClean="0"/>
              <a:t>.</a:t>
            </a:r>
          </a:p>
          <a:p>
            <a:endParaRPr lang="es-MX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548786"/>
            <a:ext cx="6480720" cy="31047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067101"/>
      </p:ext>
    </p:extLst>
  </p:cSld>
  <p:clrMapOvr>
    <a:masterClrMapping/>
  </p:clrMapOvr>
</p:sld>
</file>

<file path=ppt/theme/theme1.xml><?xml version="1.0" encoding="utf-8"?>
<a:theme xmlns:a="http://schemas.openxmlformats.org/drawingml/2006/main" name="pop urbano">
  <a:themeElements>
    <a:clrScheme name="pop urbano">
      <a:dk1>
        <a:srgbClr val="000000"/>
      </a:dk1>
      <a:lt1>
        <a:srgbClr val="FFFFFF"/>
      </a:lt1>
      <a:dk2>
        <a:srgbClr val="282828"/>
      </a:dk2>
      <a:lt2>
        <a:srgbClr val="D4D4D4"/>
      </a:lt2>
      <a:accent1>
        <a:srgbClr val="86CE24"/>
      </a:accent1>
      <a:accent2>
        <a:srgbClr val="00A2E6"/>
      </a:accent2>
      <a:accent3>
        <a:srgbClr val="FAC810"/>
      </a:accent3>
      <a:accent4>
        <a:srgbClr val="7D8F8C"/>
      </a:accent4>
      <a:accent5>
        <a:srgbClr val="D06B20"/>
      </a:accent5>
      <a:accent6>
        <a:srgbClr val="958B8B"/>
      </a:accent6>
      <a:hlink>
        <a:srgbClr val="FF9900"/>
      </a:hlink>
      <a:folHlink>
        <a:srgbClr val="969696"/>
      </a:folHlink>
    </a:clrScheme>
    <a:fontScheme name="pop urbano">
      <a:maj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op urban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TM01859862[[fn=Urban Pop]]</Template>
  <TotalTime>62</TotalTime>
  <Words>348</Words>
  <Application>Microsoft Office PowerPoint</Application>
  <PresentationFormat>Presentación en pantalla (4:3)</PresentationFormat>
  <Paragraphs>40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pop urbano</vt:lpstr>
      <vt:lpstr>MATEMÁTICAS IV  BLOQUE 5</vt:lpstr>
      <vt:lpstr>TEOREMAS DEL FACTOR Y DEL RESIDUO</vt:lpstr>
      <vt:lpstr>Ceros y raíces de la función </vt:lpstr>
      <vt:lpstr>Presentación de PowerPoint</vt:lpstr>
      <vt:lpstr>DIVISIÓN SINTÉTICA</vt:lpstr>
      <vt:lpstr>TEOREMA FUNDAMENTAL DEL áLGEBRA </vt:lpstr>
      <vt:lpstr>TEOREMA DE FACTORIZACION LINEAL</vt:lpstr>
      <vt:lpstr>GRAÁFICAS DE FUNCIONES POLINOMIALES FACTORIZABLES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MATEMATICAS  BLOQUE 5</dc:title>
  <dc:creator>ROCIO</dc:creator>
  <cp:lastModifiedBy>PC</cp:lastModifiedBy>
  <cp:revision>10</cp:revision>
  <dcterms:created xsi:type="dcterms:W3CDTF">2015-05-09T02:39:04Z</dcterms:created>
  <dcterms:modified xsi:type="dcterms:W3CDTF">2015-11-30T21:54:25Z</dcterms:modified>
</cp:coreProperties>
</file>