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8"/>
  </p:notesMasterIdLst>
  <p:handoutMasterIdLst>
    <p:handoutMasterId r:id="rId9"/>
  </p:handoutMasterIdLst>
  <p:sldIdLst>
    <p:sldId id="257" r:id="rId3"/>
    <p:sldId id="269" r:id="rId4"/>
    <p:sldId id="259" r:id="rId5"/>
    <p:sldId id="270" r:id="rId6"/>
    <p:sldId id="272" r:id="rId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>
      <p:cViewPr varScale="1">
        <p:scale>
          <a:sx n="73" d="100"/>
          <a:sy n="73" d="100"/>
        </p:scale>
        <p:origin x="-582" y="-102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s-ES"/>
              <a:pPr/>
              <a:t>01/03/2016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s-ES"/>
              <a:pPr/>
              <a:t>01/03/2016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5686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9945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06994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7697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01231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55701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52017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1828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xmlns="" val="2244693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4223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501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s-ES"/>
              <a:pPr/>
              <a:t>01/03/2016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365palabras.blogspot.com.es/2012/05/siringa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Pensamiento_(mente)" TargetMode="External"/><Relationship Id="rId2" Type="http://schemas.openxmlformats.org/officeDocument/2006/relationships/hyperlink" Target="http://es.wikipedia.org/wiki/Estrofa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s.wikipedia.org/wiki/Estribillo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definicionabc.com/general/poesia-lirica.php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9796" y="692696"/>
            <a:ext cx="9900591" cy="2232248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MX" sz="16600" noProof="1" smtClean="0">
                <a:latin typeface="Edwardian Script ITC" panose="030303020407070D0804" pitchFamily="66" charset="0"/>
              </a:rPr>
              <a:t>S</a:t>
            </a:r>
            <a:r>
              <a:rPr lang="es-MX" sz="13800" noProof="1" smtClean="0">
                <a:latin typeface="Edwardian Script ITC" panose="030303020407070D0804" pitchFamily="66" charset="0"/>
              </a:rPr>
              <a:t>ubgénero </a:t>
            </a:r>
            <a:r>
              <a:rPr lang="es-MX" sz="16600" noProof="1" smtClean="0">
                <a:latin typeface="Edwardian Script ITC" panose="030303020407070D0804" pitchFamily="66" charset="0"/>
              </a:rPr>
              <a:t>L</a:t>
            </a:r>
            <a:r>
              <a:rPr lang="es-MX" sz="13800" noProof="1" smtClean="0">
                <a:latin typeface="Edwardian Script ITC" panose="030303020407070D0804" pitchFamily="66" charset="0"/>
              </a:rPr>
              <a:t>írico</a:t>
            </a:r>
            <a:endParaRPr lang="es-MX" sz="13800" b="0" i="0" noProof="1">
              <a:solidFill>
                <a:schemeClr val="tx1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510236" y="4221088"/>
            <a:ext cx="747305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Multiversidad latinoamericana Campus: Torreón</a:t>
            </a:r>
          </a:p>
          <a:p>
            <a:r>
              <a:rPr lang="es-MX" sz="2000" b="1" dirty="0" smtClean="0"/>
              <a:t>Asignatura</a:t>
            </a:r>
            <a:r>
              <a:rPr lang="es-MX" sz="2000" dirty="0" smtClean="0"/>
              <a:t>: Literatura II</a:t>
            </a:r>
          </a:p>
          <a:p>
            <a:r>
              <a:rPr lang="es-MX" sz="2000" b="1" dirty="0" smtClean="0"/>
              <a:t>Semestre: </a:t>
            </a:r>
            <a:r>
              <a:rPr lang="es-MX" sz="2000" dirty="0" smtClean="0"/>
              <a:t>IV </a:t>
            </a:r>
          </a:p>
          <a:p>
            <a:r>
              <a:rPr lang="es-MX" sz="2000" b="1" dirty="0" smtClean="0"/>
              <a:t>Bloque 2 </a:t>
            </a:r>
            <a:r>
              <a:rPr lang="es-MX" sz="2000" dirty="0" smtClean="0"/>
              <a:t>Analizas el Género Lirico </a:t>
            </a:r>
          </a:p>
          <a:p>
            <a:r>
              <a:rPr lang="es-MX" sz="2000" b="1" dirty="0" smtClean="0"/>
              <a:t>Profesor: </a:t>
            </a:r>
            <a:r>
              <a:rPr lang="es-MX" sz="2000" dirty="0" smtClean="0"/>
              <a:t>José Agustín Ramírez Ramos </a:t>
            </a:r>
          </a:p>
          <a:p>
            <a:r>
              <a:rPr lang="es-MX" sz="2000" dirty="0" smtClean="0"/>
              <a:t>04de Febrero de 2015 </a:t>
            </a:r>
            <a:endParaRPr lang="es-MX" sz="2000" dirty="0"/>
          </a:p>
        </p:txBody>
      </p:sp>
      <p:pic>
        <p:nvPicPr>
          <p:cNvPr id="6" name="Imagen 5" descr="http://www.multiversidad.com.mx/eLearning/theme/afterburner/images/multii_plataform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hotocopy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6877" y="4315740"/>
            <a:ext cx="3130395" cy="19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ector recto 7"/>
          <p:cNvCxnSpPr/>
          <p:nvPr/>
        </p:nvCxnSpPr>
        <p:spPr>
          <a:xfrm>
            <a:off x="4510236" y="4315740"/>
            <a:ext cx="0" cy="17775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6561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sz="3200" b="1" i="0" noProof="1" smtClean="0">
                <a:solidFill>
                  <a:schemeClr val="tx1"/>
                </a:solidFill>
                <a:latin typeface="Lucida Calligraphy" panose="03010101010101010101" pitchFamily="66" charset="0"/>
              </a:rPr>
              <a:t>Epigrama</a:t>
            </a:r>
            <a:r>
              <a:rPr lang="es-ES" sz="3200" b="0" i="0" noProof="1" smtClean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s-ES" sz="3200" b="0" i="0" noProof="1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33772" y="1828800"/>
            <a:ext cx="6120680" cy="41910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dirty="0"/>
              <a:t>El </a:t>
            </a:r>
            <a:r>
              <a:rPr lang="es-MX" b="1" dirty="0"/>
              <a:t>epigrama </a:t>
            </a:r>
            <a:r>
              <a:rPr lang="es-MX" dirty="0"/>
              <a:t>es un texto breve que comunica una idea concreta fija o específica y se comunica en un texto festivo ingenioso y algo sátiro.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dirty="0" smtClean="0"/>
              <a:t>Un </a:t>
            </a:r>
            <a:r>
              <a:rPr lang="es-MX" dirty="0"/>
              <a:t>epigrama es un texto que es parte integrante de la lírica, y fue creado en la Grecia antigua siendo utilizado en las inscripciones realizadas sobre algunos objetos, escrituras que debían ser breves y transmitían una idea única, clara, específica y completa.</a:t>
            </a:r>
          </a:p>
          <a:p>
            <a:pPr marL="0" indent="0">
              <a:buNone/>
            </a:pPr>
            <a:r>
              <a:rPr lang="es-MX" dirty="0"/>
              <a:t/>
            </a:r>
            <a:br>
              <a:rPr lang="es-MX" dirty="0"/>
            </a:br>
            <a:endParaRPr lang="es-ES" sz="2000" b="0" i="0" noProof="1">
              <a:solidFill>
                <a:schemeClr val="tx1"/>
              </a:solidFill>
              <a:ea typeface="+mn-ea"/>
              <a:cs typeface="+mn-cs"/>
            </a:endParaRPr>
          </a:p>
        </p:txBody>
      </p:sp>
      <p:pic>
        <p:nvPicPr>
          <p:cNvPr id="2052" name="Picture 4" descr="http://sipse.com/media/autores/112012/191112ba1f88d94thum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2564" y="2361431"/>
            <a:ext cx="3500827" cy="3125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124289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88" y="620688"/>
            <a:ext cx="3347862" cy="1143000"/>
          </a:xfr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b="1" noProof="1" smtClean="0">
                <a:latin typeface="Lucida Calligraphy" panose="03010101010101010101" pitchFamily="66" charset="0"/>
              </a:rPr>
              <a:t>Epitalamio</a:t>
            </a:r>
            <a:endParaRPr lang="es-ES" sz="3200" b="1" i="0" noProof="1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1764" y="1916832"/>
            <a:ext cx="7344816" cy="4191000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/>
              <a:t>El </a:t>
            </a:r>
            <a:r>
              <a:rPr lang="es-MX" b="1" dirty="0"/>
              <a:t>epitalamio</a:t>
            </a:r>
            <a:r>
              <a:rPr lang="es-MX" dirty="0"/>
              <a:t> es una poesía lírica de origen griego, palabra compuesta de </a:t>
            </a:r>
            <a:r>
              <a:rPr lang="es-MX" i="1" dirty="0" err="1"/>
              <a:t>epi</a:t>
            </a:r>
            <a:r>
              <a:rPr lang="es-MX" dirty="0"/>
              <a:t> (sobre) y </a:t>
            </a:r>
            <a:r>
              <a:rPr lang="es-MX" i="1" dirty="0" err="1"/>
              <a:t>thalamos</a:t>
            </a:r>
            <a:r>
              <a:rPr lang="es-MX" dirty="0"/>
              <a:t> (lecho nupcial), imitada después por los romanos.</a:t>
            </a:r>
          </a:p>
          <a:p>
            <a:pPr marL="0" indent="0" algn="just">
              <a:buNone/>
            </a:pPr>
            <a:r>
              <a:rPr lang="es-MX" dirty="0" smtClean="0"/>
              <a:t>Consistente </a:t>
            </a:r>
            <a:r>
              <a:rPr lang="es-MX" dirty="0"/>
              <a:t>en un canto de boda, se cantaba regularmente a la puerta de la habitación de los novios por coros de jóvenes y doncellas acompañados de flautas y </a:t>
            </a:r>
            <a:r>
              <a:rPr lang="es-MX" dirty="0">
                <a:hlinkClick r:id="rId2"/>
              </a:rPr>
              <a:t>siringas</a:t>
            </a:r>
            <a:r>
              <a:rPr lang="es-MX" dirty="0"/>
              <a:t> o de otros instrumentos suaves y armoniosos.</a:t>
            </a:r>
          </a:p>
          <a:p>
            <a:endParaRPr lang="es-MX" dirty="0"/>
          </a:p>
        </p:txBody>
      </p:sp>
      <p:pic>
        <p:nvPicPr>
          <p:cNvPr id="1026" name="Picture 2" descr="http://venchanie.info/images/stories/wedding/venchanie-povtorno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8628" y="1193137"/>
            <a:ext cx="3590925" cy="4762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689592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12" y="1124744"/>
            <a:ext cx="9601200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sz="3600" b="0" i="0" noProof="1" smtClean="0">
                <a:solidFill>
                  <a:schemeClr val="tx1"/>
                </a:solidFill>
                <a:latin typeface="Lucida Calligraphy" panose="03010101010101010101" pitchFamily="66" charset="0"/>
              </a:rPr>
              <a:t>Letrilla</a:t>
            </a:r>
            <a:r>
              <a:rPr lang="es-ES" sz="3200" b="0" i="0" noProof="1" smtClean="0">
                <a:solidFill>
                  <a:schemeClr val="tx1"/>
                </a:solidFill>
                <a:ea typeface="+mj-ea"/>
                <a:cs typeface="+mj-cs"/>
              </a:rPr>
              <a:t> </a:t>
            </a:r>
            <a:endParaRPr lang="es-ES" sz="3200" b="0" i="0" noProof="1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06779" y="2667000"/>
            <a:ext cx="6228182" cy="4191000"/>
          </a:xfrm>
        </p:spPr>
        <p:txBody>
          <a:bodyPr/>
          <a:lstStyle/>
          <a:p>
            <a:pPr marL="219456" indent="-219456">
              <a:buClr>
                <a:schemeClr val="tx1"/>
              </a:buClr>
              <a:buFont typeface="Arial"/>
              <a:buChar char="•"/>
            </a:pPr>
            <a:r>
              <a:rPr lang="es-MX" dirty="0"/>
              <a:t>La </a:t>
            </a:r>
            <a:r>
              <a:rPr lang="es-MX" b="1" dirty="0"/>
              <a:t>letrilla</a:t>
            </a:r>
            <a:r>
              <a:rPr lang="es-MX" dirty="0"/>
              <a:t> es una composición poética breve, dividida en </a:t>
            </a:r>
            <a:r>
              <a:rPr lang="es-MX" dirty="0">
                <a:hlinkClick r:id="rId2" tooltip="Estrofa"/>
              </a:rPr>
              <a:t>estrofas</a:t>
            </a:r>
            <a:r>
              <a:rPr lang="es-MX" dirty="0"/>
              <a:t> simétricas al final de las cuales se repite un mismo </a:t>
            </a:r>
            <a:r>
              <a:rPr lang="es-MX" dirty="0">
                <a:hlinkClick r:id="rId3" tooltip="Pensamiento (mente)"/>
              </a:rPr>
              <a:t>pensamiento</a:t>
            </a:r>
            <a:r>
              <a:rPr lang="es-MX" dirty="0"/>
              <a:t> en uno o más versos denominados </a:t>
            </a:r>
            <a:r>
              <a:rPr lang="es-MX" dirty="0">
                <a:hlinkClick r:id="rId4" tooltip="Estribillos"/>
              </a:rPr>
              <a:t>estribillos</a:t>
            </a:r>
            <a:r>
              <a:rPr lang="es-MX" dirty="0"/>
              <a:t>.</a:t>
            </a:r>
            <a:endParaRPr lang="es-ES" sz="2000" b="0" i="0" noProof="1"/>
          </a:p>
        </p:txBody>
      </p:sp>
      <p:sp>
        <p:nvSpPr>
          <p:cNvPr id="7" name="CuadroTexto 6"/>
          <p:cNvSpPr txBox="1"/>
          <p:nvPr/>
        </p:nvSpPr>
        <p:spPr>
          <a:xfrm>
            <a:off x="6633962" y="1484784"/>
            <a:ext cx="54371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Madre, yo al oro me humillo,</a:t>
            </a:r>
          </a:p>
          <a:p>
            <a:pPr algn="ctr"/>
            <a:r>
              <a:rPr lang="es-MX" sz="2400" dirty="0"/>
              <a:t>él es mi amante y mi amado,</a:t>
            </a:r>
          </a:p>
          <a:p>
            <a:pPr algn="ctr"/>
            <a:r>
              <a:rPr lang="es-MX" sz="2400" dirty="0"/>
              <a:t>pues, de puro enamorado,</a:t>
            </a:r>
          </a:p>
          <a:p>
            <a:pPr algn="ctr"/>
            <a:r>
              <a:rPr lang="es-MX" sz="2400" dirty="0"/>
              <a:t>anda continuo amarillo,</a:t>
            </a:r>
          </a:p>
          <a:p>
            <a:pPr algn="ctr"/>
            <a:r>
              <a:rPr lang="es-MX" sz="2400" dirty="0"/>
              <a:t>que pues doblón o sencillo</a:t>
            </a:r>
          </a:p>
          <a:p>
            <a:pPr algn="ctr"/>
            <a:r>
              <a:rPr lang="es-MX" sz="2400" dirty="0"/>
              <a:t>hace todo cuanto quiero,</a:t>
            </a:r>
          </a:p>
          <a:p>
            <a:pPr algn="ctr"/>
            <a:r>
              <a:rPr lang="es-MX" sz="2400" dirty="0"/>
              <a:t>poderoso caballero</a:t>
            </a:r>
          </a:p>
          <a:p>
            <a:pPr algn="ctr"/>
            <a:r>
              <a:rPr lang="es-MX" sz="2400" dirty="0"/>
              <a:t>Es Don Dineros</a:t>
            </a:r>
          </a:p>
        </p:txBody>
      </p:sp>
    </p:spTree>
    <p:extLst>
      <p:ext uri="{BB962C8B-B14F-4D97-AF65-F5344CB8AC3E}">
        <p14:creationId xmlns:p14="http://schemas.microsoft.com/office/powerpoint/2010/main" xmlns="" val="11417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860" y="980728"/>
            <a:ext cx="9601200" cy="1143000"/>
          </a:xfr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sz="4000" noProof="1" smtClean="0">
                <a:latin typeface="Lucida Calligraphy" panose="03010101010101010101" pitchFamily="66" charset="0"/>
              </a:rPr>
              <a:t>Égloga</a:t>
            </a:r>
            <a:endParaRPr lang="es-ES" sz="4000" b="0" i="0" noProof="1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89756" y="2204864"/>
            <a:ext cx="6162191" cy="4191000"/>
          </a:xfrm>
        </p:spPr>
        <p:txBody>
          <a:bodyPr/>
          <a:lstStyle/>
          <a:p>
            <a:r>
              <a:rPr lang="es-MX" dirty="0"/>
              <a:t>La égloga es una composición poética, perteneciente al subgénero de la </a:t>
            </a:r>
            <a:r>
              <a:rPr lang="es-MX" dirty="0">
                <a:hlinkClick r:id="rId2" tooltip="Definicion de poesía lírica"/>
              </a:rPr>
              <a:t>poesía lírica</a:t>
            </a:r>
            <a:r>
              <a:rPr lang="es-MX" dirty="0"/>
              <a:t> que suele presentarse en forma de </a:t>
            </a:r>
            <a:r>
              <a:rPr lang="es-MX" dirty="0" smtClean="0"/>
              <a:t>diálogo pastoril,  </a:t>
            </a:r>
            <a:r>
              <a:rPr lang="es-MX" dirty="0"/>
              <a:t>como si fuese una muy pequeña pieza teatral que consta tan solo de un acto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pic>
        <p:nvPicPr>
          <p:cNvPr id="4098" name="Picture 2" descr="http://igrejaunasp.com/site/wp-content/uploads/2014/10/pastor_ovelh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1947" y="1628800"/>
            <a:ext cx="5429901" cy="352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6169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66FA3CE-A218-4400-AA51-F51C6E85D0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en acuarela (panorámica)</Template>
  <TotalTime>0</TotalTime>
  <Words>90</Words>
  <Application>Microsoft Office PowerPoint</Application>
  <PresentationFormat>Personalizado</PresentationFormat>
  <Paragraphs>26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Watercolor_16x9</vt:lpstr>
      <vt:lpstr>Subgénero Lírico</vt:lpstr>
      <vt:lpstr>Epigrama </vt:lpstr>
      <vt:lpstr>Epitalamio</vt:lpstr>
      <vt:lpstr>Letrilla </vt:lpstr>
      <vt:lpstr>Égloga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2015-02-04T06:24:15Z</dcterms:created>
  <dcterms:modified xsi:type="dcterms:W3CDTF">2016-03-01T16:47:34Z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TC028866379991</vt:lpwstr>
  </property>
</Properties>
</file>