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6CE596AC-0E2D-4FBA-8B69-D8BED3F0E6DB}" type="datetimeFigureOut">
              <a:rPr lang="es-MX" smtClean="0"/>
              <a:pPr/>
              <a:t>05/02/2015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5DEF685D-5256-47B4-8249-97B0E6F686AD}"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E596AC-0E2D-4FBA-8B69-D8BED3F0E6DB}" type="datetimeFigureOut">
              <a:rPr lang="es-MX" smtClean="0"/>
              <a:pPr/>
              <a:t>05/02/2015</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EF685D-5256-47B4-8249-97B0E6F686AD}"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0" y="0"/>
            <a:ext cx="9144000" cy="6858000"/>
          </a:xfrm>
        </p:spPr>
        <p:txBody>
          <a:bodyPr/>
          <a:lstStyle/>
          <a:p>
            <a:r>
              <a:rPr lang="es-MX" dirty="0" smtClean="0">
                <a:solidFill>
                  <a:schemeClr val="tx1"/>
                </a:solidFill>
                <a:latin typeface="Arial" pitchFamily="34" charset="0"/>
                <a:cs typeface="Arial" pitchFamily="34" charset="0"/>
              </a:rPr>
              <a:t>“MULTIVERSIDAD LATINOAMERICANA”</a:t>
            </a:r>
          </a:p>
          <a:p>
            <a:r>
              <a:rPr lang="es-MX" dirty="0" smtClean="0">
                <a:solidFill>
                  <a:schemeClr val="tx1"/>
                </a:solidFill>
                <a:latin typeface="Arial" pitchFamily="34" charset="0"/>
                <a:cs typeface="Arial" pitchFamily="34" charset="0"/>
              </a:rPr>
              <a:t>CAMPUS: CULIACÁN NORTE.</a:t>
            </a: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Segundo semestre</a:t>
            </a: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Grupo: 201.</a:t>
            </a: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Asignatura: Ética y valores II</a:t>
            </a: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endParaRPr lang="es-MX" sz="100"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Docente: Alejandra Ma. Camacho Pérez.</a:t>
            </a:r>
          </a:p>
          <a:p>
            <a:endParaRPr lang="es-MX" dirty="0" smtClean="0">
              <a:solidFill>
                <a:schemeClr val="tx1"/>
              </a:solidFill>
              <a:latin typeface="Arial" pitchFamily="34" charset="0"/>
              <a:cs typeface="Arial" pitchFamily="34" charset="0"/>
            </a:endParaRPr>
          </a:p>
          <a:p>
            <a:endParaRPr lang="es-MX" dirty="0" smtClean="0">
              <a:solidFill>
                <a:schemeClr val="tx1"/>
              </a:solidFill>
              <a:latin typeface="Arial" pitchFamily="34" charset="0"/>
              <a:cs typeface="Arial" pitchFamily="34" charset="0"/>
            </a:endParaRPr>
          </a:p>
          <a:p>
            <a:r>
              <a:rPr lang="es-MX" dirty="0" smtClean="0">
                <a:solidFill>
                  <a:schemeClr val="tx1"/>
                </a:solidFill>
                <a:latin typeface="Arial" pitchFamily="34" charset="0"/>
                <a:cs typeface="Arial" pitchFamily="34" charset="0"/>
              </a:rPr>
              <a:t>Culiacán, Sinaloa Mayo del 2014.</a:t>
            </a:r>
            <a:endParaRPr lang="es-MX" dirty="0" smtClean="0"/>
          </a:p>
          <a:p>
            <a:endParaRPr lang="es-MX"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lstStyle/>
          <a:p>
            <a:pPr algn="ctr">
              <a:buNone/>
            </a:pPr>
            <a:endParaRPr lang="es-MX" dirty="0" smtClean="0">
              <a:latin typeface="Arial" pitchFamily="34" charset="0"/>
              <a:cs typeface="Arial" pitchFamily="34" charset="0"/>
            </a:endParaRPr>
          </a:p>
          <a:p>
            <a:pPr algn="ctr">
              <a:buNone/>
            </a:pPr>
            <a:r>
              <a:rPr lang="es-MX" dirty="0" smtClean="0">
                <a:latin typeface="Arial" pitchFamily="34" charset="0"/>
                <a:cs typeface="Arial" pitchFamily="34" charset="0"/>
              </a:rPr>
              <a:t>BLOQUE 4. APLICA LAS DIMENSIONES DE LA CONCIENCIA MORAL EN DIFERENTES ÁMBITOS.</a:t>
            </a:r>
          </a:p>
          <a:p>
            <a:pPr algn="ctr">
              <a:buNone/>
            </a:pPr>
            <a:r>
              <a:rPr lang="es-MX" sz="5400" dirty="0" smtClean="0">
                <a:latin typeface="Arial" pitchFamily="34" charset="0"/>
                <a:cs typeface="Arial" pitchFamily="34" charset="0"/>
              </a:rPr>
              <a:t>4.3.- RECONOCE LOS USOS Y COSTUMBRES SOCIALES COMO PARTE DE UNA COMUNIDAD.</a:t>
            </a:r>
          </a:p>
          <a:p>
            <a:endParaRPr lang="es-MX"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143372" y="214290"/>
            <a:ext cx="5000628" cy="6643710"/>
          </a:xfrm>
        </p:spPr>
        <p:txBody>
          <a:bodyPr>
            <a:normAutofit fontScale="92500" lnSpcReduction="10000"/>
          </a:bodyPr>
          <a:lstStyle/>
          <a:p>
            <a:pPr algn="just"/>
            <a:r>
              <a:rPr lang="es-MX" dirty="0" smtClean="0"/>
              <a:t>Si la vida cotidiana son todas las actividades que  efectúan las personas para reproducir su mundo particular, esto implica que la repetición de actividades debe ser fundamental para la reproducción social.</a:t>
            </a:r>
          </a:p>
          <a:p>
            <a:pPr algn="just"/>
            <a:r>
              <a:rPr lang="es-MX" dirty="0" smtClean="0"/>
              <a:t>Las actividades que se repiten diario u ocasionalmente y que permiten la reproducción del núcleo familiar y de la comunidad son </a:t>
            </a:r>
            <a:r>
              <a:rPr lang="es-MX" b="1" dirty="0" smtClean="0"/>
              <a:t>COSTUMBRES.</a:t>
            </a:r>
            <a:endParaRPr lang="es-MX" b="1" dirty="0"/>
          </a:p>
        </p:txBody>
      </p:sp>
      <p:pic>
        <p:nvPicPr>
          <p:cNvPr id="4098" name="Picture 2" descr="http://www.totatichejalisco.com/Tradiciones/3Mayo07/3Mayo07-10.JPG"/>
          <p:cNvPicPr>
            <a:picLocks noChangeAspect="1" noChangeArrowheads="1"/>
          </p:cNvPicPr>
          <p:nvPr/>
        </p:nvPicPr>
        <p:blipFill>
          <a:blip r:embed="rId2" cstate="print"/>
          <a:srcRect/>
          <a:stretch>
            <a:fillRect/>
          </a:stretch>
        </p:blipFill>
        <p:spPr bwMode="auto">
          <a:xfrm>
            <a:off x="214282" y="285728"/>
            <a:ext cx="4143404" cy="2214578"/>
          </a:xfrm>
          <a:prstGeom prst="rect">
            <a:avLst/>
          </a:prstGeom>
          <a:noFill/>
        </p:spPr>
      </p:pic>
      <p:pic>
        <p:nvPicPr>
          <p:cNvPr id="4100" name="Picture 4" descr="https://encrypted-tbn2.gstatic.com/images?q=tbn:ANd9GcQouflnZ2S7F4UTHbmcQM6wrKVC3fIryLkpidwpyxTX8sK_PuUz"/>
          <p:cNvPicPr>
            <a:picLocks noChangeAspect="1" noChangeArrowheads="1"/>
          </p:cNvPicPr>
          <p:nvPr/>
        </p:nvPicPr>
        <p:blipFill>
          <a:blip r:embed="rId3" cstate="print"/>
          <a:srcRect/>
          <a:stretch>
            <a:fillRect/>
          </a:stretch>
        </p:blipFill>
        <p:spPr bwMode="auto">
          <a:xfrm>
            <a:off x="285720" y="2714620"/>
            <a:ext cx="4071966" cy="1785950"/>
          </a:xfrm>
          <a:prstGeom prst="rect">
            <a:avLst/>
          </a:prstGeom>
          <a:noFill/>
        </p:spPr>
      </p:pic>
      <p:pic>
        <p:nvPicPr>
          <p:cNvPr id="4102" name="Picture 6" descr="https://encrypted-tbn1.gstatic.com/images?q=tbn:ANd9GcTSN8LzKT46gYZdhoF1OQ56SiEAPAP1Y2RKI7xlWKRhWElssgEG"/>
          <p:cNvPicPr>
            <a:picLocks noChangeAspect="1" noChangeArrowheads="1"/>
          </p:cNvPicPr>
          <p:nvPr/>
        </p:nvPicPr>
        <p:blipFill>
          <a:blip r:embed="rId4" cstate="print"/>
          <a:srcRect/>
          <a:stretch>
            <a:fillRect/>
          </a:stretch>
        </p:blipFill>
        <p:spPr bwMode="auto">
          <a:xfrm>
            <a:off x="214282" y="4714884"/>
            <a:ext cx="4143404" cy="1847851"/>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71480"/>
            <a:ext cx="9144000" cy="6286520"/>
          </a:xfrm>
        </p:spPr>
        <p:txBody>
          <a:bodyPr>
            <a:normAutofit/>
          </a:bodyPr>
          <a:lstStyle/>
          <a:p>
            <a:pPr algn="just"/>
            <a:r>
              <a:rPr lang="es-MX" dirty="0" smtClean="0"/>
              <a:t>Las costumbres de los pueblos plasmados en  numerosas actividades diarias desarrolladas por los individuos en su mundo inmediato (familia, escuela, trabajo, calle) es lo que permite la reproducción particular (pequeño mundo) y social (el gran mundo).</a:t>
            </a:r>
          </a:p>
          <a:p>
            <a:pPr algn="just"/>
            <a:r>
              <a:rPr lang="es-MX" dirty="0" smtClean="0"/>
              <a:t>Las costumbres permiten la cohesión grupal, porque ellas guían el sentido o rumbo de las acciones diarias. El individuo no puede desprenderse porque las lleva como una “segunda piel”, están incorporadas, esto es, en su interior.</a:t>
            </a:r>
            <a:endParaRPr lang="es-MX"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500694" cy="6858000"/>
          </a:xfrm>
        </p:spPr>
        <p:txBody>
          <a:bodyPr/>
          <a:lstStyle/>
          <a:p>
            <a:pPr algn="just"/>
            <a:r>
              <a:rPr lang="es-MX" dirty="0" smtClean="0"/>
              <a:t>Actúan como un servicio de significado y están legitimados por la tradición.</a:t>
            </a:r>
          </a:p>
          <a:p>
            <a:pPr algn="just"/>
            <a:r>
              <a:rPr lang="es-MX" dirty="0" smtClean="0"/>
              <a:t>Las costumbres que se expresan en usos diarios y superficiales pueden ir adaptándose a </a:t>
            </a:r>
            <a:r>
              <a:rPr lang="es-MX" dirty="0" smtClean="0"/>
              <a:t>las </a:t>
            </a:r>
            <a:r>
              <a:rPr lang="es-MX" dirty="0" smtClean="0"/>
              <a:t>nuevas circunstancias sociales, mientras que otras son difíciles de modificar, incluso llegan a convertirse en obstáculos ante nuevas características sociales.</a:t>
            </a:r>
            <a:endParaRPr lang="es-MX" dirty="0"/>
          </a:p>
        </p:txBody>
      </p:sp>
      <p:pic>
        <p:nvPicPr>
          <p:cNvPr id="2050" name="Picture 2" descr="http://www.fundaciontelevisa.org/valores/wp-content/uploads/2011/10/actitud_valores_fundacion_televisa_frases.jpg"/>
          <p:cNvPicPr>
            <a:picLocks noChangeAspect="1" noChangeArrowheads="1"/>
          </p:cNvPicPr>
          <p:nvPr/>
        </p:nvPicPr>
        <p:blipFill>
          <a:blip r:embed="rId2" cstate="print"/>
          <a:srcRect/>
          <a:stretch>
            <a:fillRect/>
          </a:stretch>
        </p:blipFill>
        <p:spPr bwMode="auto">
          <a:xfrm>
            <a:off x="5715008" y="214291"/>
            <a:ext cx="3214710" cy="1000131"/>
          </a:xfrm>
          <a:prstGeom prst="rect">
            <a:avLst/>
          </a:prstGeom>
          <a:noFill/>
        </p:spPr>
      </p:pic>
      <p:pic>
        <p:nvPicPr>
          <p:cNvPr id="2054" name="Picture 6" descr="http://4.bp.blogspot.com/-yZnfsyjxgWI/UZOshZiRrJI/AAAAAAAAAl8/mwPsZwNBwPQ/s640/lectura.jpg"/>
          <p:cNvPicPr>
            <a:picLocks noChangeAspect="1" noChangeArrowheads="1"/>
          </p:cNvPicPr>
          <p:nvPr/>
        </p:nvPicPr>
        <p:blipFill>
          <a:blip r:embed="rId3" cstate="print"/>
          <a:srcRect/>
          <a:stretch>
            <a:fillRect/>
          </a:stretch>
        </p:blipFill>
        <p:spPr bwMode="auto">
          <a:xfrm>
            <a:off x="5643570" y="1285860"/>
            <a:ext cx="3262298" cy="535785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4330"/>
            <a:ext cx="8229600" cy="1143000"/>
          </a:xfrm>
        </p:spPr>
        <p:txBody>
          <a:bodyPr/>
          <a:lstStyle/>
          <a:p>
            <a:r>
              <a:rPr lang="es-MX" dirty="0" smtClean="0"/>
              <a:t>EN RESUMEN:</a:t>
            </a:r>
            <a:endParaRPr lang="es-MX" dirty="0"/>
          </a:p>
        </p:txBody>
      </p:sp>
      <p:sp>
        <p:nvSpPr>
          <p:cNvPr id="3" name="2 Marcador de contenido"/>
          <p:cNvSpPr>
            <a:spLocks noGrp="1"/>
          </p:cNvSpPr>
          <p:nvPr>
            <p:ph idx="1"/>
          </p:nvPr>
        </p:nvSpPr>
        <p:spPr>
          <a:xfrm>
            <a:off x="0" y="714356"/>
            <a:ext cx="9144000" cy="6143644"/>
          </a:xfrm>
        </p:spPr>
        <p:txBody>
          <a:bodyPr/>
          <a:lstStyle/>
          <a:p>
            <a:pPr algn="just"/>
            <a:r>
              <a:rPr lang="es-MX" dirty="0" smtClean="0"/>
              <a:t>Los usos y costumbres de un pueblo son actividades regulares, que se sostienen por la aceptación de los integrantes, debido a que se respetan. Actúan como una fuerza externa a los sujetos y les permiten orientar sus acciones, así como validar y sancionar las acciones de los otros. Los usos y costumbres tienen sentido simbólico necesario en la vida cotidiana, independientemente de que lleguen a convertirse en obstáculos para las nuevas circunstancias sociales. La </a:t>
            </a:r>
            <a:r>
              <a:rPr lang="es-MX" smtClean="0"/>
              <a:t>costumbre </a:t>
            </a:r>
            <a:r>
              <a:rPr lang="es-MX" smtClean="0"/>
              <a:t>es </a:t>
            </a:r>
            <a:r>
              <a:rPr lang="es-MX" dirty="0" smtClean="0"/>
              <a:t>un sistema moral, conformado por normas y prácticas, que </a:t>
            </a:r>
            <a:r>
              <a:rPr lang="es-MX" smtClean="0"/>
              <a:t>aceptan </a:t>
            </a:r>
            <a:r>
              <a:rPr lang="es-MX" smtClean="0"/>
              <a:t> </a:t>
            </a:r>
            <a:r>
              <a:rPr lang="es-MX" dirty="0" smtClean="0"/>
              <a:t>los individuos.</a:t>
            </a:r>
            <a:endParaRPr lang="es-MX" dirty="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TotalTime>
  <Words>360</Words>
  <Application>Microsoft Office PowerPoint</Application>
  <PresentationFormat>Presentación en pantalla (4:3)</PresentationFormat>
  <Paragraphs>77</Paragraphs>
  <Slides>6</Slides>
  <Notes>0</Notes>
  <HiddenSlides>0</HiddenSlides>
  <MMClips>0</MMClips>
  <ScaleCrop>false</ScaleCrop>
  <HeadingPairs>
    <vt:vector size="4" baseType="variant">
      <vt:variant>
        <vt:lpstr>Tema</vt:lpstr>
      </vt:variant>
      <vt:variant>
        <vt:i4>1</vt:i4>
      </vt:variant>
      <vt:variant>
        <vt:lpstr>Títulos de diapositiva</vt:lpstr>
      </vt:variant>
      <vt:variant>
        <vt:i4>6</vt:i4>
      </vt:variant>
    </vt:vector>
  </HeadingPairs>
  <TitlesOfParts>
    <vt:vector size="7" baseType="lpstr">
      <vt:lpstr>Tema de Office</vt:lpstr>
      <vt:lpstr>Diapositiva 1</vt:lpstr>
      <vt:lpstr>Diapositiva 2</vt:lpstr>
      <vt:lpstr>Diapositiva 3</vt:lpstr>
      <vt:lpstr>Diapositiva 4</vt:lpstr>
      <vt:lpstr>Diapositiva 5</vt:lpstr>
      <vt:lpstr>EN RESUMEN: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Plus</dc:creator>
  <cp:lastModifiedBy>usuario</cp:lastModifiedBy>
  <cp:revision>9</cp:revision>
  <dcterms:created xsi:type="dcterms:W3CDTF">2014-04-22T00:58:57Z</dcterms:created>
  <dcterms:modified xsi:type="dcterms:W3CDTF">2015-02-05T16:48:40Z</dcterms:modified>
</cp:coreProperties>
</file>