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5"/>
  </p:notesMasterIdLst>
  <p:sldIdLst>
    <p:sldId id="256" r:id="rId4"/>
    <p:sldId id="257" r:id="rId5"/>
    <p:sldId id="258" r:id="rId6"/>
    <p:sldId id="259" r:id="rId7"/>
    <p:sldId id="260" r:id="rId8"/>
    <p:sldId id="261" r:id="rId9"/>
    <p:sldId id="262" r:id="rId10"/>
    <p:sldId id="263" r:id="rId11"/>
    <p:sldId id="264" r:id="rId12"/>
    <p:sldId id="265" r:id="rId13"/>
    <p:sldId id="266"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76"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0C9A7-8B44-40C2-932B-EF6327E11193}" type="datetimeFigureOut">
              <a:rPr lang="es-ES" smtClean="0"/>
              <a:pPr/>
              <a:t>05/09/2015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C9AB4C-CD46-4DB1-815B-E4E4A26C48AC}" type="slidenum">
              <a:rPr lang="es-ES" smtClean="0"/>
              <a:pPr/>
              <a:t>‹Nº›</a:t>
            </a:fld>
            <a:endParaRPr lang="es-ES"/>
          </a:p>
        </p:txBody>
      </p:sp>
    </p:spTree>
    <p:extLst>
      <p:ext uri="{BB962C8B-B14F-4D97-AF65-F5344CB8AC3E}">
        <p14:creationId xmlns:p14="http://schemas.microsoft.com/office/powerpoint/2010/main" val="836625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9/5/2015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9/5/2015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05/09/2015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19672" y="2819400"/>
            <a:ext cx="7074162" cy="1752600"/>
          </a:xfrm>
        </p:spPr>
        <p:txBody>
          <a:bodyPr/>
          <a:lstStyle/>
          <a:p>
            <a:r>
              <a:rPr lang="es-MX" dirty="0" smtClean="0"/>
              <a:t>Indicadores en Epidemiología </a:t>
            </a:r>
          </a:p>
          <a:p>
            <a:r>
              <a:rPr lang="es-MX" dirty="0" smtClean="0"/>
              <a:t>Ing</a:t>
            </a:r>
            <a:r>
              <a:rPr lang="es-MX" dirty="0" smtClean="0"/>
              <a:t>. Tania </a:t>
            </a:r>
            <a:r>
              <a:rPr lang="es-MX" dirty="0" err="1" smtClean="0"/>
              <a:t>Ivette</a:t>
            </a:r>
            <a:r>
              <a:rPr lang="es-MX" dirty="0" smtClean="0"/>
              <a:t> Morales Hernández</a:t>
            </a:r>
          </a:p>
          <a:p>
            <a:r>
              <a:rPr lang="es-MX" dirty="0" smtClean="0"/>
              <a:t>Matemáticas I</a:t>
            </a:r>
          </a:p>
          <a:p>
            <a:r>
              <a:rPr lang="es-MX" dirty="0" smtClean="0"/>
              <a:t>1er Semestre</a:t>
            </a:r>
          </a:p>
          <a:p>
            <a:endParaRPr lang="es-MX" dirty="0"/>
          </a:p>
          <a:p>
            <a:pPr algn="r"/>
            <a:r>
              <a:rPr lang="es-MX" dirty="0" smtClean="0"/>
              <a:t>07 de Septiembre del 2015</a:t>
            </a:r>
            <a:endParaRPr lang="es-MX" dirty="0" smtClean="0"/>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Indicadores en epidemiología</a:t>
            </a:r>
            <a:endParaRPr lang="es-ES" dirty="0"/>
          </a:p>
        </p:txBody>
      </p:sp>
      <p:sp>
        <p:nvSpPr>
          <p:cNvPr id="3" name="2 Marcador de contenido"/>
          <p:cNvSpPr>
            <a:spLocks noGrp="1"/>
          </p:cNvSpPr>
          <p:nvPr>
            <p:ph idx="1"/>
          </p:nvPr>
        </p:nvSpPr>
        <p:spPr>
          <a:xfrm>
            <a:off x="457200" y="1600200"/>
            <a:ext cx="4257676" cy="4686320"/>
          </a:xfrm>
        </p:spPr>
        <p:txBody>
          <a:bodyPr/>
          <a:lstStyle/>
          <a:p>
            <a:pPr algn="just"/>
            <a:r>
              <a:rPr lang="es-ES" sz="2400" dirty="0" smtClean="0"/>
              <a:t>La descripción de la frecuencia y distribución de la salud y la enfermedad en grupos humanos y el análisis de la interrelación de los factores que condicionan y determinan la situación observada, objetos de estudio de la epidemiología, hacen necesario el uso de indicadores.</a:t>
            </a:r>
            <a:endParaRPr lang="es-ES" sz="2400" dirty="0"/>
          </a:p>
        </p:txBody>
      </p:sp>
      <p:pic>
        <p:nvPicPr>
          <p:cNvPr id="1026" name="Picture 2" descr="http://t2.gstatic.com/images?q=tbn:ANd9GcROpRbqD4yVbg0SKhDzLax3yoKDtF8I99qHOfwL0heCfN9bSbfU_VQFKg6N"/>
          <p:cNvPicPr>
            <a:picLocks noChangeAspect="1" noChangeArrowheads="1"/>
          </p:cNvPicPr>
          <p:nvPr/>
        </p:nvPicPr>
        <p:blipFill>
          <a:blip r:embed="rId2"/>
          <a:srcRect/>
          <a:stretch>
            <a:fillRect/>
          </a:stretch>
        </p:blipFill>
        <p:spPr bwMode="auto">
          <a:xfrm>
            <a:off x="5786446" y="1928802"/>
            <a:ext cx="2357454" cy="2357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71480"/>
            <a:ext cx="8229600" cy="5559445"/>
          </a:xfrm>
        </p:spPr>
        <p:txBody>
          <a:bodyPr/>
          <a:lstStyle/>
          <a:p>
            <a:pPr algn="just"/>
            <a:r>
              <a:rPr lang="es-ES" sz="2800" dirty="0" smtClean="0"/>
              <a:t>El análisis de los datos referentes a variables cualitativas para el uso de indicadores puede intentarse a partir de cifras absolutas, por ejemplo:</a:t>
            </a:r>
          </a:p>
          <a:p>
            <a:pPr lvl="1" algn="just"/>
            <a:r>
              <a:rPr lang="es-ES" sz="2400" dirty="0" smtClean="0"/>
              <a:t>Número de enfermos</a:t>
            </a:r>
          </a:p>
          <a:p>
            <a:pPr lvl="1" algn="just"/>
            <a:r>
              <a:rPr lang="es-ES" sz="2400" dirty="0" smtClean="0"/>
              <a:t>Número de defunciones o de nacimientos</a:t>
            </a:r>
          </a:p>
          <a:p>
            <a:pPr algn="just"/>
            <a:r>
              <a:rPr lang="es-ES" sz="2800" dirty="0" smtClean="0"/>
              <a:t>Frecuentemente se realiza en función de las relaciones existentes entre dos o más cifras de los datos que se estudian, es decir, de frecuencias relativas, para facilitar la comprensión de los resultados y poder efectuar comparaciones.</a:t>
            </a:r>
            <a:endParaRPr lang="es-ES"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42918"/>
            <a:ext cx="5757874" cy="5488007"/>
          </a:xfrm>
        </p:spPr>
        <p:txBody>
          <a:bodyPr/>
          <a:lstStyle/>
          <a:p>
            <a:r>
              <a:rPr lang="es-ES" dirty="0" smtClean="0"/>
              <a:t>Las frecuencias relativas más empleadas son:</a:t>
            </a:r>
          </a:p>
          <a:p>
            <a:pPr lvl="1"/>
            <a:r>
              <a:rPr lang="es-ES" dirty="0" smtClean="0"/>
              <a:t>Razones</a:t>
            </a:r>
          </a:p>
          <a:p>
            <a:pPr lvl="1"/>
            <a:r>
              <a:rPr lang="es-ES" dirty="0" smtClean="0"/>
              <a:t>Proporciones</a:t>
            </a:r>
          </a:p>
          <a:p>
            <a:pPr lvl="1"/>
            <a:r>
              <a:rPr lang="es-ES" dirty="0" smtClean="0"/>
              <a:t>Porcentajes</a:t>
            </a:r>
          </a:p>
          <a:p>
            <a:pPr lvl="1"/>
            <a:r>
              <a:rPr lang="es-ES" dirty="0" smtClean="0"/>
              <a:t>Tasas</a:t>
            </a:r>
            <a:endParaRPr lang="es-ES" dirty="0"/>
          </a:p>
        </p:txBody>
      </p:sp>
      <p:pic>
        <p:nvPicPr>
          <p:cNvPr id="32770" name="Picture 2" descr="http://t1.gstatic.com/images?q=tbn:ANd9GcQpmmT1Eo5cLih0PrFuEAKWDcnvALD_R4QFmMpJho5V0L64VX5HqOcgAoE"/>
          <p:cNvPicPr>
            <a:picLocks noChangeAspect="1" noChangeArrowheads="1"/>
          </p:cNvPicPr>
          <p:nvPr/>
        </p:nvPicPr>
        <p:blipFill>
          <a:blip r:embed="rId2"/>
          <a:srcRect/>
          <a:stretch>
            <a:fillRect/>
          </a:stretch>
        </p:blipFill>
        <p:spPr bwMode="auto">
          <a:xfrm>
            <a:off x="6500826" y="1071546"/>
            <a:ext cx="2143138" cy="2143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2" name="Picture 4" descr="http://t2.gstatic.com/images?q=tbn:ANd9GcTkKwXR7tf1VsZl1_neazS9Bqky3tm50wNbKc0CwyP5LPX4wAuI72CcQw"/>
          <p:cNvPicPr>
            <a:picLocks noChangeAspect="1" noChangeArrowheads="1"/>
          </p:cNvPicPr>
          <p:nvPr/>
        </p:nvPicPr>
        <p:blipFill>
          <a:blip r:embed="rId3"/>
          <a:srcRect/>
          <a:stretch>
            <a:fillRect/>
          </a:stretch>
        </p:blipFill>
        <p:spPr bwMode="auto">
          <a:xfrm>
            <a:off x="4143372" y="3857628"/>
            <a:ext cx="1989734" cy="15001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Razones</a:t>
            </a:r>
            <a:endParaRPr lang="es-ES" dirty="0"/>
          </a:p>
        </p:txBody>
      </p:sp>
      <p:sp>
        <p:nvSpPr>
          <p:cNvPr id="3" name="2 Marcador de contenido"/>
          <p:cNvSpPr>
            <a:spLocks noGrp="1"/>
          </p:cNvSpPr>
          <p:nvPr>
            <p:ph idx="1"/>
          </p:nvPr>
        </p:nvSpPr>
        <p:spPr/>
        <p:txBody>
          <a:bodyPr/>
          <a:lstStyle/>
          <a:p>
            <a:r>
              <a:rPr lang="es-ES" sz="2800" dirty="0" smtClean="0"/>
              <a:t>Una razón señala el tamaño de un número respecto a otro que se toma como la unidad (o como cien). </a:t>
            </a:r>
          </a:p>
          <a:p>
            <a:r>
              <a:rPr lang="es-ES" sz="2800" dirty="0" smtClean="0"/>
              <a:t>Las dos cantidades que se relacionan no están contenidas una dentro de la otra: lo cual distingue a una razón de una proporción.</a:t>
            </a:r>
          </a:p>
          <a:p>
            <a:r>
              <a:rPr lang="es-ES" sz="2800" dirty="0" smtClean="0"/>
              <a:t>Por medio de este indicador se relacionan entre sí, categorías o grupos de igual o diferente naturaleza.</a:t>
            </a:r>
            <a:endParaRPr lang="es-ES" sz="2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42918"/>
            <a:ext cx="4829180" cy="5488007"/>
          </a:xfrm>
        </p:spPr>
        <p:txBody>
          <a:bodyPr/>
          <a:lstStyle/>
          <a:p>
            <a:pPr algn="just"/>
            <a:r>
              <a:rPr lang="es-ES" sz="2800" dirty="0" smtClean="0"/>
              <a:t>Suponga que al estudiar los casos registrados de rubéola durante un mes en un Centro de Salud, se observó la distribución por sexo de la enfermedad, y se encontraron 60 casos en niños y 20 casos en niñas.</a:t>
            </a:r>
          </a:p>
        </p:txBody>
      </p:sp>
      <p:pic>
        <p:nvPicPr>
          <p:cNvPr id="35842" name="Picture 2" descr="http://t1.gstatic.com/images?q=tbn:ANd9GcSsgbWvTl9ZZevMUDpEr9G7RFku022KJp74dYs18Loipw1lk8VJraEvdA"/>
          <p:cNvPicPr>
            <a:picLocks noChangeAspect="1" noChangeArrowheads="1"/>
          </p:cNvPicPr>
          <p:nvPr/>
        </p:nvPicPr>
        <p:blipFill>
          <a:blip r:embed="rId2"/>
          <a:srcRect/>
          <a:stretch>
            <a:fillRect/>
          </a:stretch>
        </p:blipFill>
        <p:spPr bwMode="auto">
          <a:xfrm>
            <a:off x="6143636" y="2643182"/>
            <a:ext cx="2500330" cy="25003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42918"/>
            <a:ext cx="7972452" cy="5488007"/>
          </a:xfrm>
        </p:spPr>
        <p:txBody>
          <a:bodyPr/>
          <a:lstStyle/>
          <a:p>
            <a:pPr algn="just"/>
            <a:r>
              <a:rPr lang="es-ES" sz="2800" dirty="0" smtClean="0"/>
              <a:t>Aunque es evidente el predominio de la enfermedad en el sexo masculino, la relación se aprecia mejor al dividir el número de casos en ellos entre la frecuencia encontrada en el sexo femenino, es decir, 60/20.</a:t>
            </a:r>
          </a:p>
          <a:p>
            <a:pPr algn="just">
              <a:buNone/>
            </a:pPr>
            <a:endParaRPr lang="es-ES" sz="2800" dirty="0" smtClean="0"/>
          </a:p>
          <a:p>
            <a:pPr algn="just"/>
            <a:r>
              <a:rPr lang="es-ES" sz="2800" dirty="0" smtClean="0"/>
              <a:t> El resultado, en este caso tres, indica que la enfermedad fue tres veces más frecuente en hombres que en mujeres, pues por cada caso que se presentó en el sexo femenino, hubo tres casos en el masculino.</a:t>
            </a:r>
          </a:p>
          <a:p>
            <a:endParaRPr lang="es-ES"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Proporciones</a:t>
            </a:r>
            <a:endParaRPr lang="es-ES" dirty="0"/>
          </a:p>
        </p:txBody>
      </p:sp>
      <p:sp>
        <p:nvSpPr>
          <p:cNvPr id="3" name="2 Marcador de contenido"/>
          <p:cNvSpPr>
            <a:spLocks noGrp="1"/>
          </p:cNvSpPr>
          <p:nvPr>
            <p:ph idx="1"/>
          </p:nvPr>
        </p:nvSpPr>
        <p:spPr/>
        <p:txBody>
          <a:bodyPr/>
          <a:lstStyle/>
          <a:p>
            <a:pPr algn="just"/>
            <a:r>
              <a:rPr lang="es-ES" dirty="0" smtClean="0"/>
              <a:t>Una proporción relaciona categorías de una serie de datos con el total de observaciones, por tanto, permite apreciar la importancia de una fracción dentro del conjunto; como puede apreciarse, el numerador está incluido en el denominador.</a:t>
            </a:r>
            <a:endParaRPr lang="es-E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71480"/>
            <a:ext cx="8229600" cy="5559445"/>
          </a:xfrm>
        </p:spPr>
        <p:txBody>
          <a:bodyPr/>
          <a:lstStyle/>
          <a:p>
            <a:pPr algn="just"/>
            <a:r>
              <a:rPr lang="es-ES" sz="2800" dirty="0" smtClean="0"/>
              <a:t>En el ejemplo manejado anteriormente puede conocerse la proporción de enfermos por género: 60/80 y 20/80, para niños y niñas, respectivamente.</a:t>
            </a:r>
          </a:p>
          <a:p>
            <a:pPr algn="just">
              <a:buNone/>
            </a:pPr>
            <a:endParaRPr lang="es-ES" sz="2800" dirty="0" smtClean="0"/>
          </a:p>
          <a:p>
            <a:pPr algn="just"/>
            <a:r>
              <a:rPr lang="es-ES" sz="2800" dirty="0" smtClean="0"/>
              <a:t>Puesto que los resultados son inferiores a la unidad, la suma de proporciones de cada una de las categorías será igual a 1.</a:t>
            </a:r>
          </a:p>
          <a:p>
            <a:pPr algn="just">
              <a:buNone/>
            </a:pPr>
            <a:endParaRPr lang="es-ES" sz="2800" dirty="0" smtClean="0"/>
          </a:p>
          <a:p>
            <a:pPr algn="just"/>
            <a:r>
              <a:rPr lang="es-ES" sz="2800" dirty="0" smtClean="0"/>
              <a:t>Los valores de una proporción siempre se encuentran en el rango de 0 a 1.</a:t>
            </a:r>
            <a:endParaRPr lang="es-ES"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14356"/>
            <a:ext cx="5257808" cy="5416569"/>
          </a:xfrm>
        </p:spPr>
        <p:txBody>
          <a:bodyPr/>
          <a:lstStyle/>
          <a:p>
            <a:pPr algn="just"/>
            <a:r>
              <a:rPr lang="es-ES" sz="2800" dirty="0" smtClean="0"/>
              <a:t>En el ejemplo: 0.75 + 0.25 = 1.0</a:t>
            </a:r>
          </a:p>
          <a:p>
            <a:pPr algn="just">
              <a:buNone/>
            </a:pPr>
            <a:endParaRPr lang="es-ES" sz="2800" dirty="0" smtClean="0"/>
          </a:p>
          <a:p>
            <a:pPr algn="just"/>
            <a:r>
              <a:rPr lang="es-ES" sz="2800" dirty="0" smtClean="0"/>
              <a:t>Esto significa que 0.75 de los enfermos encontrados fueron hombres, y 0.25 fueron mujeres.</a:t>
            </a:r>
            <a:endParaRPr lang="es-ES" sz="2800" dirty="0"/>
          </a:p>
        </p:txBody>
      </p:sp>
      <p:pic>
        <p:nvPicPr>
          <p:cNvPr id="37894" name="Picture 6" descr="http://t2.gstatic.com/images?q=tbn:ANd9GcSdVabKj6yXKfqLj-YApOFLuVPxN0-NDR1gorCrQk963YPpHNnqEoONwnfFaQ"/>
          <p:cNvPicPr>
            <a:picLocks noChangeAspect="1" noChangeArrowheads="1"/>
          </p:cNvPicPr>
          <p:nvPr/>
        </p:nvPicPr>
        <p:blipFill>
          <a:blip r:embed="rId2"/>
          <a:srcRect/>
          <a:stretch>
            <a:fillRect/>
          </a:stretch>
        </p:blipFill>
        <p:spPr bwMode="auto">
          <a:xfrm>
            <a:off x="6357950" y="3714752"/>
            <a:ext cx="2357452" cy="23574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14356"/>
            <a:ext cx="4757742" cy="5429288"/>
          </a:xfrm>
        </p:spPr>
        <p:txBody>
          <a:bodyPr/>
          <a:lstStyle/>
          <a:p>
            <a:pPr algn="just"/>
            <a:r>
              <a:rPr lang="es-ES" sz="2400" dirty="0" smtClean="0"/>
              <a:t>Con fines de comprensión y de comparación se acostumbra multiplicar las proporciones por 100, dando lugar a las medidas conocidas como porcentajes. </a:t>
            </a:r>
          </a:p>
          <a:p>
            <a:pPr algn="just"/>
            <a:r>
              <a:rPr lang="es-ES" sz="2400" dirty="0" smtClean="0"/>
              <a:t>Por lo anterior, y continuando con el ejemplo, puede decirse:</a:t>
            </a:r>
          </a:p>
          <a:p>
            <a:pPr algn="just"/>
            <a:r>
              <a:rPr lang="es-ES" sz="2400" dirty="0" smtClean="0"/>
              <a:t>75% de los enfermos fueron del sexo masculino.</a:t>
            </a:r>
          </a:p>
          <a:p>
            <a:pPr algn="just"/>
            <a:r>
              <a:rPr lang="es-ES" sz="2400" dirty="0" smtClean="0"/>
              <a:t>25% del sexo femenino.</a:t>
            </a:r>
            <a:endParaRPr lang="es-ES" sz="2400" dirty="0"/>
          </a:p>
        </p:txBody>
      </p:sp>
      <p:pic>
        <p:nvPicPr>
          <p:cNvPr id="40962" name="Picture 2" descr="http://t2.gstatic.com/images?q=tbn:ANd9GcTKBWLde2csdExji79v82jlot8OelBRCtWTTZyYlb7h0U2unnwoV0l3Z7WulA"/>
          <p:cNvPicPr>
            <a:picLocks noChangeAspect="1" noChangeArrowheads="1"/>
          </p:cNvPicPr>
          <p:nvPr/>
        </p:nvPicPr>
        <p:blipFill>
          <a:blip r:embed="rId2"/>
          <a:srcRect/>
          <a:stretch>
            <a:fillRect/>
          </a:stretch>
        </p:blipFill>
        <p:spPr bwMode="auto">
          <a:xfrm>
            <a:off x="6286512" y="2214554"/>
            <a:ext cx="2000264" cy="20002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Tema6</Template>
  <TotalTime>588</TotalTime>
  <Words>531</Words>
  <Application>Microsoft Office PowerPoint</Application>
  <PresentationFormat>Presentación en pantalla (4:3)</PresentationFormat>
  <Paragraphs>40</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11</vt:i4>
      </vt:variant>
    </vt:vector>
  </HeadingPairs>
  <TitlesOfParts>
    <vt:vector size="18" baseType="lpstr">
      <vt:lpstr>Arial</vt:lpstr>
      <vt:lpstr>Calibri</vt:lpstr>
      <vt:lpstr>Courier New</vt:lpstr>
      <vt:lpstr>Wingdings</vt:lpstr>
      <vt:lpstr>Tema6</vt:lpstr>
      <vt:lpstr>White with Courier font for code slides</vt:lpstr>
      <vt:lpstr>Tema1</vt:lpstr>
      <vt:lpstr>MULTIVERSIDAD                                 VERACRUZ </vt:lpstr>
      <vt:lpstr>Indicadores en epidemiología</vt:lpstr>
      <vt:lpstr>Presentación de PowerPoint</vt:lpstr>
      <vt:lpstr>Presentación de PowerPoint</vt:lpstr>
      <vt:lpstr>Razones</vt:lpstr>
      <vt:lpstr>Presentación de PowerPoint</vt:lpstr>
      <vt:lpstr>Presentación de PowerPoint</vt:lpstr>
      <vt:lpstr>Proporciones</vt:lpstr>
      <vt:lpstr>Presentación de PowerPoint</vt:lpstr>
      <vt:lpstr>Presentación de PowerPoint</vt:lpstr>
      <vt:lpstr>Presentación de PowerPoint</vt:lpstr>
    </vt:vector>
  </TitlesOfParts>
  <Company>Acer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novaremex</cp:lastModifiedBy>
  <cp:revision>69</cp:revision>
  <dcterms:created xsi:type="dcterms:W3CDTF">2014-08-15T00:51:36Z</dcterms:created>
  <dcterms:modified xsi:type="dcterms:W3CDTF">2015-09-05T14:20:18Z</dcterms:modified>
</cp:coreProperties>
</file>