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260" r:id="rId3"/>
    <p:sldId id="280" r:id="rId4"/>
    <p:sldId id="281" r:id="rId5"/>
    <p:sldId id="258" r:id="rId6"/>
    <p:sldId id="262" r:id="rId7"/>
    <p:sldId id="263" r:id="rId8"/>
    <p:sldId id="282" r:id="rId9"/>
    <p:sldId id="283" r:id="rId10"/>
    <p:sldId id="267" r:id="rId11"/>
    <p:sldId id="264" r:id="rId12"/>
    <p:sldId id="284" r:id="rId13"/>
    <p:sldId id="257" r:id="rId14"/>
    <p:sldId id="276" r:id="rId15"/>
    <p:sldId id="285" r:id="rId16"/>
    <p:sldId id="286" r:id="rId17"/>
    <p:sldId id="287" r:id="rId18"/>
    <p:sldId id="288" r:id="rId19"/>
    <p:sldId id="289" r:id="rId20"/>
    <p:sldId id="279" r:id="rId21"/>
    <p:sldId id="290" r:id="rId22"/>
    <p:sldId id="291" r:id="rId23"/>
    <p:sldId id="293" r:id="rId24"/>
    <p:sldId id="292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03" r:id="rId34"/>
    <p:sldId id="304" r:id="rId35"/>
    <p:sldId id="305" r:id="rId36"/>
    <p:sldId id="306" r:id="rId37"/>
    <p:sldId id="307" r:id="rId38"/>
    <p:sldId id="302" r:id="rId39"/>
  </p:sldIdLst>
  <p:sldSz cx="9144000" cy="6858000" type="screen4x3"/>
  <p:notesSz cx="6858000" cy="9144000"/>
  <p:embeddedFontLst>
    <p:embeddedFont>
      <p:font typeface="Segoe UI" pitchFamily="34" charset="0"/>
      <p:regular r:id="rId42"/>
      <p:bold r:id="rId43"/>
      <p:italic r:id="rId44"/>
      <p:boldItalic r:id="rId45"/>
    </p:embeddedFont>
    <p:embeddedFont>
      <p:font typeface="Broadway" pitchFamily="82" charset="0"/>
      <p:regular r:id="rId46"/>
    </p:embeddedFont>
    <p:embeddedFont>
      <p:font typeface="Candara" pitchFamily="34" charset="0"/>
      <p:regular r:id="rId47"/>
      <p:bold r:id="rId48"/>
      <p:italic r:id="rId49"/>
      <p:boldItalic r:id="rId50"/>
    </p:embeddedFont>
    <p:embeddedFont>
      <p:font typeface="Bookworm"/>
      <p:regular r:id="rId51"/>
    </p:embeddedFont>
    <p:embeddedFont>
      <p:font typeface="Croobie"/>
      <p:regular r:id="rId52"/>
    </p:embeddedFont>
    <p:embeddedFont>
      <p:font typeface="Calibri" pitchFamily="34" charset="0"/>
      <p:regular r:id="rId53"/>
      <p:bold r:id="rId54"/>
      <p:italic r:id="rId55"/>
      <p:boldItalic r:id="rId5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roadway" pitchFamily="82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roadway" pitchFamily="82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roadway" pitchFamily="82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roadway" pitchFamily="82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Broadway" pitchFamily="8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Broadway" pitchFamily="8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Broadway" pitchFamily="8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Broadway" pitchFamily="8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Broadway" pitchFamily="8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EE40D9"/>
    <a:srgbClr val="5A0850"/>
    <a:srgbClr val="FFFF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02" autoAdjust="0"/>
    <p:restoredTop sz="95667" autoAdjust="0"/>
  </p:normalViewPr>
  <p:slideViewPr>
    <p:cSldViewPr>
      <p:cViewPr varScale="1">
        <p:scale>
          <a:sx n="70" d="100"/>
          <a:sy n="70" d="100"/>
        </p:scale>
        <p:origin x="-135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62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2532" y="-108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55" Type="http://schemas.openxmlformats.org/officeDocument/2006/relationships/font" Target="fonts/font1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54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4.fntdata"/><Relationship Id="rId53" Type="http://schemas.openxmlformats.org/officeDocument/2006/relationships/font" Target="fonts/font12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font" Target="fonts/font11.fntdata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56" Type="http://schemas.openxmlformats.org/officeDocument/2006/relationships/font" Target="fonts/font15.fntdata"/><Relationship Id="rId8" Type="http://schemas.openxmlformats.org/officeDocument/2006/relationships/slide" Target="slides/slide7.xml"/><Relationship Id="rId51" Type="http://schemas.openxmlformats.org/officeDocument/2006/relationships/font" Target="fonts/font10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784697-DB58-4692-915A-44889FE79627}" type="datetimeFigureOut">
              <a:rPr lang="en-US"/>
              <a:pPr>
                <a:defRPr/>
              </a:pPr>
              <a:t>1/25/2015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50BA84A-DBFD-49F4-BAC0-BB5D4D7EAE1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958764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0DE834F-0BCF-4E7B-87FA-ABE507DEFB4C}" type="datetimeFigureOut">
              <a:rPr lang="en-US"/>
              <a:pPr>
                <a:defRPr/>
              </a:pPr>
              <a:t>1/25/2015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11992A6-F4FE-474A-AC92-8EBD807C9C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4116917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5286600"/>
            <a:ext cx="7772400" cy="860425"/>
          </a:xfrm>
        </p:spPr>
        <p:txBody>
          <a:bodyPr anchor="b"/>
          <a:lstStyle>
            <a:lvl1pPr algn="r"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61600" y="6005400"/>
            <a:ext cx="7753800" cy="1752600"/>
          </a:xfrm>
        </p:spPr>
        <p:txBody>
          <a:bodyPr>
            <a:normAutofit/>
          </a:bodyPr>
          <a:lstStyle>
            <a:lvl1pPr marL="0" indent="0" algn="r">
              <a:buNone/>
              <a:defRPr sz="240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752600"/>
            <a:ext cx="8229600" cy="4373563"/>
          </a:xfrm>
        </p:spPr>
        <p:txBody>
          <a:bodyPr/>
          <a:lstStyle>
            <a:lvl1pPr marL="0" indent="0">
              <a:lnSpc>
                <a:spcPts val="2600"/>
              </a:lnSpc>
              <a:buFontTx/>
              <a:buNone/>
              <a:defRPr sz="2800" b="1"/>
            </a:lvl1pPr>
            <a:lvl2pPr marL="684213" indent="-227013">
              <a:lnSpc>
                <a:spcPts val="2600"/>
              </a:lnSpc>
              <a:defRPr sz="2400"/>
            </a:lvl2pPr>
            <a:lvl3pPr marL="1087438" indent="-173038">
              <a:lnSpc>
                <a:spcPts val="2600"/>
              </a:lnSpc>
              <a:defRPr sz="2000"/>
            </a:lvl3pPr>
            <a:lvl4pPr marL="1541463" indent="-169863">
              <a:lnSpc>
                <a:spcPts val="2600"/>
              </a:lnSpc>
              <a:defRPr sz="1600"/>
            </a:lvl4pPr>
            <a:lvl5pPr marL="2001838" indent="-173038">
              <a:lnSpc>
                <a:spcPts val="2600"/>
              </a:lnSpc>
              <a:defRPr sz="14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B1DC9-AD29-41D7-AB01-10F409234AD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/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1981200" y="1981200"/>
            <a:ext cx="6629400" cy="838200"/>
          </a:xfrm>
        </p:spPr>
        <p:txBody>
          <a:bodyPr>
            <a:normAutofit/>
          </a:bodyPr>
          <a:lstStyle>
            <a:lvl1pPr marL="57150" indent="0">
              <a:buFontTx/>
              <a:buNone/>
              <a:defRPr sz="2400" baseline="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09600" y="7620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480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1D9ED-B14A-4020-9F71-FFF49077A871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871787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1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2C439-C157-40D0-9ED9-DCD8ABA0123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2600"/>
            <a:ext cx="4038600" cy="4373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4038600" cy="4373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09600" y="8094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6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954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1E71B-E73A-489A-AC9B-46D35B8ACBB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52601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752601"/>
            <a:ext cx="57150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3352800"/>
            <a:ext cx="23622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15"/>
          </p:nvPr>
        </p:nvSpPr>
        <p:spPr>
          <a:xfrm>
            <a:off x="2971800" y="3352800"/>
            <a:ext cx="5715000" cy="152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C8DF4-3C57-46CD-8B19-0D608246B2F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2"/>
          <p:cNvCxnSpPr>
            <a:endCxn id="9" idx="3"/>
          </p:cNvCxnSpPr>
          <p:nvPr userDrawn="1"/>
        </p:nvCxnSpPr>
        <p:spPr>
          <a:xfrm rot="5400000">
            <a:off x="1651000" y="3303588"/>
            <a:ext cx="3100387" cy="1588"/>
          </a:xfrm>
          <a:prstGeom prst="line">
            <a:avLst/>
          </a:prstGeom>
          <a:ln w="25400">
            <a:solidFill>
              <a:schemeClr val="accent4">
                <a:lumMod val="7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3"/>
          <p:cNvCxnSpPr/>
          <p:nvPr userDrawn="1"/>
        </p:nvCxnSpPr>
        <p:spPr>
          <a:xfrm rot="5400000">
            <a:off x="3963194" y="3809206"/>
            <a:ext cx="4114800" cy="1588"/>
          </a:xfrm>
          <a:prstGeom prst="line">
            <a:avLst/>
          </a:prstGeom>
          <a:ln w="25400">
            <a:solidFill>
              <a:schemeClr val="accent4">
                <a:lumMod val="75000"/>
                <a:alpha val="2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8094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954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32385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Content Placeholder 3"/>
          <p:cNvSpPr>
            <a:spLocks noGrp="1"/>
          </p:cNvSpPr>
          <p:nvPr>
            <p:ph sz="half" idx="14"/>
          </p:nvPr>
        </p:nvSpPr>
        <p:spPr>
          <a:xfrm>
            <a:off x="6019800" y="3581400"/>
            <a:ext cx="2743200" cy="2544763"/>
          </a:xfrm>
        </p:spPr>
        <p:txBody>
          <a:bodyPr lIns="274320" tIns="0" rIns="182880">
            <a:normAutofit/>
          </a:bodyPr>
          <a:lstStyle>
            <a:lvl1pPr>
              <a:lnSpc>
                <a:spcPts val="2000"/>
              </a:lnSpc>
              <a:defRPr sz="1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sz="half" idx="15"/>
          </p:nvPr>
        </p:nvSpPr>
        <p:spPr>
          <a:xfrm>
            <a:off x="4572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6" name="Content Placeholder 3"/>
          <p:cNvSpPr>
            <a:spLocks noGrp="1"/>
          </p:cNvSpPr>
          <p:nvPr>
            <p:ph sz="half" idx="16"/>
          </p:nvPr>
        </p:nvSpPr>
        <p:spPr>
          <a:xfrm>
            <a:off x="32385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7"/>
          </p:nvPr>
        </p:nvSpPr>
        <p:spPr>
          <a:xfrm>
            <a:off x="6019800" y="1752600"/>
            <a:ext cx="2743200" cy="17065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Footer Placeholder 2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465809-83DF-4E7B-A4EB-FB0F5ABD0BE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32004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57400"/>
            <a:ext cx="4040188" cy="4068763"/>
          </a:xfrm>
        </p:spPr>
        <p:txBody>
          <a:bodyPr/>
          <a:lstStyle>
            <a:lvl1pPr>
              <a:lnSpc>
                <a:spcPct val="100000"/>
              </a:lnSpc>
              <a:defRPr sz="2000"/>
            </a:lvl1pPr>
            <a:lvl2pPr>
              <a:lnSpc>
                <a:spcPct val="100000"/>
              </a:lnSpc>
              <a:defRPr sz="2000"/>
            </a:lvl2pPr>
            <a:lvl3pPr>
              <a:lnSpc>
                <a:spcPct val="100000"/>
              </a:lnSpc>
              <a:defRPr sz="1800"/>
            </a:lvl3pPr>
            <a:lvl4pPr>
              <a:lnSpc>
                <a:spcPct val="100000"/>
              </a:lnSpc>
              <a:defRPr sz="1600"/>
            </a:lvl4pPr>
            <a:lvl5pPr>
              <a:lnSpc>
                <a:spcPct val="10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57400"/>
            <a:ext cx="4041775" cy="4068763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2"/>
          </p:nvPr>
        </p:nvSpPr>
        <p:spPr>
          <a:xfrm>
            <a:off x="4648200" y="1752601"/>
            <a:ext cx="4040188" cy="304801"/>
          </a:xfrm>
          <a:solidFill>
            <a:schemeClr val="accent5">
              <a:lumMod val="20000"/>
              <a:lumOff val="80000"/>
              <a:alpha val="39000"/>
            </a:schemeClr>
          </a:solidFill>
        </p:spPr>
        <p:txBody>
          <a:bodyPr tIns="320040" anchor="b">
            <a:noAutofit/>
          </a:bodyPr>
          <a:lstStyle>
            <a:lvl1pPr marL="0" indent="0">
              <a:buNone/>
              <a:defRPr sz="1800" b="1" cap="all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59BA4-D3AE-43D2-AAD8-BB3D107F6B0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E2500-B022-4839-A44F-73EA79670E3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F9559-5BCB-4E79-94B3-1387ED5C9BA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800"/>
            <a:ext cx="5111750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1752600"/>
            <a:ext cx="2855913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09600" y="733200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9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200" y="1219200"/>
            <a:ext cx="81534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74D50-3796-46A4-822D-3D5171E4539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19600" y="5181600"/>
            <a:ext cx="3962400" cy="3381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381000"/>
            <a:ext cx="9144000" cy="4724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19600" y="5486400"/>
            <a:ext cx="3962400" cy="804862"/>
          </a:xfrm>
        </p:spPr>
        <p:txBody>
          <a:bodyPr>
            <a:normAutofit/>
          </a:bodyPr>
          <a:lstStyle>
            <a:lvl1pPr marL="0" indent="0">
              <a:lnSpc>
                <a:spcPts val="1400"/>
              </a:lnSpc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algn="ctr">
              <a:defRPr sz="1000">
                <a:solidFill>
                  <a:schemeClr val="bg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l">
              <a:defRPr sz="1600" b="1">
                <a:solidFill>
                  <a:schemeClr val="bg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pPr>
              <a:defRPr/>
            </a:pPr>
            <a:fld id="{10CCFEBA-E65E-4401-A6E8-B4C4B34B548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138" y="655638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2BE62-D5E6-4C2B-8F7B-D562C11701C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5138" y="655638"/>
            <a:ext cx="8229600" cy="63976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lvl="0"/>
            <a:r>
              <a:rPr lang="es-ES" noProof="0" smtClean="0"/>
              <a:t>Haga clic en el icono para agregar una tabla</a:t>
            </a:r>
            <a:endParaRPr lang="en-US" noProof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85C66-F374-489F-8F2F-1D22993981B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65138" y="655638"/>
            <a:ext cx="82296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95400"/>
            <a:ext cx="8229600" cy="483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05400" y="6542088"/>
            <a:ext cx="2895600" cy="365125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bg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477000"/>
            <a:ext cx="2133600" cy="365125"/>
          </a:xfrm>
          <a:prstGeom prst="rect">
            <a:avLst/>
          </a:prstGeom>
        </p:spPr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 sz="1600" b="1">
                <a:solidFill>
                  <a:schemeClr val="bg2"/>
                </a:solidFill>
                <a:latin typeface="Segoe UI" pitchFamily="34" charset="0"/>
                <a:cs typeface="Segoe UI" pitchFamily="34" charset="0"/>
              </a:defRPr>
            </a:lvl1pPr>
          </a:lstStyle>
          <a:p>
            <a:pPr>
              <a:defRPr/>
            </a:pPr>
            <a:fld id="{E1807E9E-50B1-4E97-9E29-415ABF7DA4D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64" r:id="rId7"/>
    <p:sldLayoutId id="2147483657" r:id="rId8"/>
    <p:sldLayoutId id="2147483658" r:id="rId9"/>
    <p:sldLayoutId id="2147483659" r:id="rId10"/>
    <p:sldLayoutId id="2147483660" r:id="rId11"/>
    <p:sldLayoutId id="2147483665" r:id="rId12"/>
    <p:sldLayoutId id="2147483661" r:id="rId13"/>
    <p:sldLayoutId id="2147483662" r:id="rId14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 kern="1200">
          <a:solidFill>
            <a:srgbClr val="02265F"/>
          </a:solidFill>
          <a:latin typeface="+mj-lt"/>
          <a:ea typeface="+mj-ea"/>
          <a:cs typeface="Segoe UI" pitchFamily="34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2265F"/>
          </a:solidFill>
          <a:latin typeface="Segoe UI" pitchFamily="34" charset="0"/>
          <a:cs typeface="Segoe UI" pitchFamily="34" charset="0"/>
        </a:defRPr>
      </a:lvl9pPr>
    </p:titleStyle>
    <p:bodyStyle>
      <a:lvl1pPr algn="l" rtl="0" eaLnBrk="1" fontAlgn="base" hangingPunct="1">
        <a:spcBef>
          <a:spcPct val="20000"/>
        </a:spcBef>
        <a:spcAft>
          <a:spcPct val="0"/>
        </a:spcAft>
        <a:buClr>
          <a:srgbClr val="02265F"/>
        </a:buClr>
        <a:buSzPct val="70000"/>
        <a:buFont typeface="Arial" charset="0"/>
        <a:defRPr sz="3200" kern="1200">
          <a:solidFill>
            <a:srgbClr val="02265F"/>
          </a:solidFill>
          <a:latin typeface="+mn-lt"/>
          <a:ea typeface="+mn-ea"/>
          <a:cs typeface="Segoe UI" pitchFamily="34" charset="0"/>
        </a:defRPr>
      </a:lvl1pPr>
      <a:lvl2pPr marL="627063" indent="-169863" algn="l" rtl="0" eaLnBrk="1" fontAlgn="base" hangingPunct="1">
        <a:spcBef>
          <a:spcPct val="20000"/>
        </a:spcBef>
        <a:spcAft>
          <a:spcPct val="0"/>
        </a:spcAft>
        <a:buClr>
          <a:srgbClr val="02265F"/>
        </a:buClr>
        <a:buSzPct val="70000"/>
        <a:buFont typeface="Arial" charset="0"/>
        <a:buChar char="•"/>
        <a:defRPr sz="2800" kern="1200">
          <a:solidFill>
            <a:srgbClr val="02265F"/>
          </a:solidFill>
          <a:latin typeface="+mn-lt"/>
          <a:ea typeface="+mn-ea"/>
          <a:cs typeface="Segoe UI" pitchFamily="34" charset="0"/>
        </a:defRPr>
      </a:lvl2pPr>
      <a:lvl3pPr marL="1030288" indent="-115888" algn="l" rtl="0" eaLnBrk="1" fontAlgn="base" hangingPunct="1">
        <a:spcBef>
          <a:spcPct val="20000"/>
        </a:spcBef>
        <a:spcAft>
          <a:spcPct val="0"/>
        </a:spcAft>
        <a:buClr>
          <a:srgbClr val="02265F"/>
        </a:buClr>
        <a:buSzPct val="70000"/>
        <a:buFont typeface="Arial" charset="0"/>
        <a:buChar char="•"/>
        <a:defRPr sz="2400" kern="1200">
          <a:solidFill>
            <a:srgbClr val="02265F"/>
          </a:solidFill>
          <a:latin typeface="+mn-lt"/>
          <a:ea typeface="+mn-ea"/>
          <a:cs typeface="Segoe UI" pitchFamily="34" charset="0"/>
        </a:defRPr>
      </a:lvl3pPr>
      <a:lvl4pPr marL="1482725" indent="-111125" algn="l" rtl="0" eaLnBrk="1" fontAlgn="base" hangingPunct="1">
        <a:spcBef>
          <a:spcPct val="20000"/>
        </a:spcBef>
        <a:spcAft>
          <a:spcPct val="0"/>
        </a:spcAft>
        <a:buClr>
          <a:srgbClr val="02265F"/>
        </a:buClr>
        <a:buSzPct val="70000"/>
        <a:buFont typeface="Arial" charset="0"/>
        <a:buChar char="•"/>
        <a:defRPr sz="2000" kern="1200">
          <a:solidFill>
            <a:srgbClr val="02265F"/>
          </a:solidFill>
          <a:latin typeface="+mn-lt"/>
          <a:ea typeface="+mn-ea"/>
          <a:cs typeface="Segoe UI" pitchFamily="34" charset="0"/>
        </a:defRPr>
      </a:lvl4pPr>
      <a:lvl5pPr marL="1944688" indent="-115888" algn="l" rtl="0" eaLnBrk="1" fontAlgn="base" hangingPunct="1">
        <a:spcBef>
          <a:spcPct val="20000"/>
        </a:spcBef>
        <a:spcAft>
          <a:spcPct val="0"/>
        </a:spcAft>
        <a:buClr>
          <a:srgbClr val="02265F"/>
        </a:buClr>
        <a:buSzPct val="70000"/>
        <a:buFont typeface="Arial" charset="0"/>
        <a:buChar char="•"/>
        <a:defRPr sz="2000" kern="1200">
          <a:solidFill>
            <a:srgbClr val="02265F"/>
          </a:solidFill>
          <a:latin typeface="+mn-lt"/>
          <a:ea typeface="+mn-ea"/>
          <a:cs typeface="Segoe U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iTaFPJGfFH0" TargetMode="External"/><Relationship Id="rId2" Type="http://schemas.openxmlformats.org/officeDocument/2006/relationships/hyperlink" Target="http://www.youtube.com/watch?v=ZOoThjDRhOk&amp;list=PL360tUZKyoPfUhnd0tSMO7kujn1uNhRwV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www.youtube.com/watch?v=e0dYVtyAhd8" TargetMode="Externa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Y-abGH9iiDw&amp;list=PL360tUZKyoPeiTj2CD2hzIK1JWAzwDlIr" TargetMode="External"/><Relationship Id="rId2" Type="http://schemas.openxmlformats.org/officeDocument/2006/relationships/hyperlink" Target="http://www.youtube.com/watch?v=QoP3D65vq6A&amp;list=PL360tUZKyoPeiTj2CD2hzIK1JWAzwDlIr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B4Gnt1tKGA" TargetMode="External"/><Relationship Id="rId2" Type="http://schemas.openxmlformats.org/officeDocument/2006/relationships/hyperlink" Target="http://www.youtube.com/watch?v=NlkGW9oAzGk&amp;list=SPOa7j0qx0jgO33Z87bRD4TvJpAUGp8FMF&amp;index=8" TargetMode="Externa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v14fiHMqCwU" TargetMode="Externa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ctrTitle"/>
          </p:nvPr>
        </p:nvSpPr>
        <p:spPr>
          <a:xfrm>
            <a:off x="1143000" y="5286375"/>
            <a:ext cx="7772400" cy="860425"/>
          </a:xfrm>
        </p:spPr>
        <p:txBody>
          <a:bodyPr/>
          <a:lstStyle/>
          <a:p>
            <a:pPr eaLnBrk="1" hangingPunct="1"/>
            <a:r>
              <a:rPr lang="es-MX" sz="3200" smtClean="0">
                <a:solidFill>
                  <a:srgbClr val="02265F"/>
                </a:solidFill>
              </a:rPr>
              <a:t>Enlaces químicos e interacciones intermoleculares</a:t>
            </a:r>
          </a:p>
        </p:txBody>
      </p:sp>
      <p:sp>
        <p:nvSpPr>
          <p:cNvPr id="18434" name="Subtitle 2"/>
          <p:cNvSpPr>
            <a:spLocks noGrp="1"/>
          </p:cNvSpPr>
          <p:nvPr>
            <p:ph type="subTitle" idx="1"/>
          </p:nvPr>
        </p:nvSpPr>
        <p:spPr>
          <a:xfrm>
            <a:off x="1162050" y="6005513"/>
            <a:ext cx="7753350" cy="1752600"/>
          </a:xfrm>
        </p:spPr>
        <p:txBody>
          <a:bodyPr/>
          <a:lstStyle/>
          <a:p>
            <a:pPr eaLnBrk="1" hangingPunct="1"/>
            <a:r>
              <a:rPr lang="es-MX" smtClean="0">
                <a:solidFill>
                  <a:srgbClr val="02265F"/>
                </a:solidFill>
              </a:rPr>
              <a:t>Bloque 5</a:t>
            </a:r>
          </a:p>
        </p:txBody>
      </p:sp>
      <p:pic>
        <p:nvPicPr>
          <p:cNvPr id="18435" name="Picture 6" descr="CONFERENCIA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190500" y="5524500"/>
            <a:ext cx="285750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457200"/>
            <a:ext cx="4425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solidFill>
                  <a:schemeClr val="tx2"/>
                </a:solidFill>
              </a:rPr>
              <a:t>Docente: I.Q. Anahi Campos Lopez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Oval Callout 11"/>
          <p:cNvSpPr>
            <a:spLocks noChangeArrowheads="1"/>
          </p:cNvSpPr>
          <p:nvPr/>
        </p:nvSpPr>
        <p:spPr bwMode="auto">
          <a:xfrm>
            <a:off x="6781800" y="1066800"/>
            <a:ext cx="2057400" cy="1524000"/>
          </a:xfrm>
          <a:prstGeom prst="wedgeEllipseCallout">
            <a:avLst>
              <a:gd name="adj1" fmla="val -55556"/>
              <a:gd name="adj2" fmla="val 42500"/>
            </a:avLst>
          </a:prstGeom>
          <a:solidFill>
            <a:srgbClr val="91C6F7">
              <a:alpha val="34901"/>
            </a:srgbClr>
          </a:solidFill>
          <a:ln w="19050" algn="ctr">
            <a:solidFill>
              <a:srgbClr val="085091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es-MX" sz="2000">
                <a:solidFill>
                  <a:srgbClr val="0B5395"/>
                </a:solidFill>
                <a:latin typeface="Segoe UI" pitchFamily="34" charset="0"/>
              </a:rPr>
              <a:t>Que sabes hacer ahora?</a:t>
            </a:r>
          </a:p>
        </p:txBody>
      </p:sp>
      <p:sp>
        <p:nvSpPr>
          <p:cNvPr id="19458" name="Rectangle 10"/>
          <p:cNvSpPr>
            <a:spLocks noGrp="1"/>
          </p:cNvSpPr>
          <p:nvPr>
            <p:ph type="body" idx="4294967295"/>
          </p:nvPr>
        </p:nvSpPr>
        <p:spPr>
          <a:xfrm>
            <a:off x="533400" y="731838"/>
            <a:ext cx="8229600" cy="5440362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es-MX" sz="1800" b="1" dirty="0" smtClean="0"/>
              <a:t>1.- Es la capacidad de combinación que tiene un átomo y consiste en el </a:t>
            </a:r>
            <a:r>
              <a:rPr lang="es-MX" sz="1800" b="1" dirty="0" smtClean="0"/>
              <a:t>número </a:t>
            </a:r>
            <a:r>
              <a:rPr lang="es-MX" sz="1800" b="1" dirty="0" smtClean="0"/>
              <a:t>de electrones que puede ganar o perder en su </a:t>
            </a:r>
            <a:r>
              <a:rPr lang="es-MX" sz="1800" b="1" dirty="0" smtClean="0"/>
              <a:t>último </a:t>
            </a:r>
            <a:r>
              <a:rPr lang="es-MX" sz="1800" b="1" dirty="0" smtClean="0"/>
              <a:t>nivel de energía.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Número </a:t>
            </a:r>
            <a:r>
              <a:rPr lang="es-MX" sz="1800" dirty="0" smtClean="0"/>
              <a:t>de oxidación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Valencia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Afinidad electrónica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Electronegatividad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endParaRPr lang="es-MX" sz="1800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s-MX" sz="1800" b="1" dirty="0" smtClean="0"/>
              <a:t>2.- El </a:t>
            </a:r>
            <a:r>
              <a:rPr lang="es-MX" sz="1800" b="1" dirty="0" smtClean="0"/>
              <a:t>número </a:t>
            </a:r>
            <a:r>
              <a:rPr lang="es-MX" sz="1800" b="1" dirty="0" smtClean="0"/>
              <a:t>de oxidación del cromo en el compuesto K</a:t>
            </a:r>
            <a:r>
              <a:rPr lang="es-MX" sz="1800" b="1" baseline="-25000" dirty="0" smtClean="0"/>
              <a:t>2</a:t>
            </a:r>
            <a:r>
              <a:rPr lang="es-MX" sz="1800" b="1" dirty="0" smtClean="0"/>
              <a:t>Cr</a:t>
            </a:r>
            <a:r>
              <a:rPr lang="es-MX" sz="1800" b="1" baseline="-25000" dirty="0" smtClean="0"/>
              <a:t>2</a:t>
            </a:r>
            <a:r>
              <a:rPr lang="es-MX" sz="1800" b="1" dirty="0" smtClean="0"/>
              <a:t>O</a:t>
            </a:r>
            <a:r>
              <a:rPr lang="es-MX" sz="1800" b="1" baseline="-25000" dirty="0" smtClean="0"/>
              <a:t>7</a:t>
            </a:r>
            <a:r>
              <a:rPr lang="es-MX" sz="1800" b="1" dirty="0" smtClean="0"/>
              <a:t> es: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-3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+2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-6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+6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endParaRPr lang="es-MX" sz="1800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s-MX" sz="1800" b="1" dirty="0" smtClean="0"/>
              <a:t>3.- Tipo de enlace que resulta de la unión de dos átomos mediante la </a:t>
            </a:r>
            <a:r>
              <a:rPr lang="es-MX" sz="1800" b="1" dirty="0" smtClean="0"/>
              <a:t>comparación </a:t>
            </a:r>
            <a:r>
              <a:rPr lang="es-MX" sz="1800" b="1" dirty="0" smtClean="0"/>
              <a:t>de un par de electrones.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Iónico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Covalente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Metálico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1800" dirty="0" smtClean="0"/>
              <a:t>Puente de </a:t>
            </a:r>
            <a:r>
              <a:rPr lang="es-MX" sz="1800" dirty="0" smtClean="0"/>
              <a:t>hidrógeno</a:t>
            </a:r>
            <a:endParaRPr lang="es-MX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3"/>
          <p:cNvSpPr>
            <a:spLocks noGrp="1"/>
          </p:cNvSpPr>
          <p:nvPr>
            <p:ph type="body" idx="1"/>
          </p:nvPr>
        </p:nvSpPr>
        <p:spPr>
          <a:xfrm>
            <a:off x="533400" y="533400"/>
            <a:ext cx="8229600" cy="544036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es-MX" sz="2000" b="1" dirty="0" smtClean="0"/>
              <a:t>4.- </a:t>
            </a:r>
            <a:r>
              <a:rPr lang="es-MX" sz="2000" b="1" dirty="0" smtClean="0"/>
              <a:t>Cuál </a:t>
            </a:r>
            <a:r>
              <a:rPr lang="es-MX" sz="2000" b="1" dirty="0" smtClean="0"/>
              <a:t>de los siguientes compuestos presenta enlace iónico?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err="1" smtClean="0"/>
              <a:t>HCl</a:t>
            </a:r>
            <a:endParaRPr lang="es-MX" sz="2000" dirty="0" smtClean="0"/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CCl</a:t>
            </a:r>
            <a:r>
              <a:rPr lang="es-MX" sz="2000" baseline="-25000" dirty="0" smtClean="0"/>
              <a:t>4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err="1" smtClean="0"/>
              <a:t>CsF</a:t>
            </a:r>
            <a:endParaRPr lang="es-MX" sz="2000" dirty="0" smtClean="0"/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CO</a:t>
            </a:r>
            <a:r>
              <a:rPr lang="es-MX" sz="2000" baseline="-25000" dirty="0" smtClean="0"/>
              <a:t>2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endParaRPr lang="es-MX" sz="2000" baseline="-25000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s-MX" sz="2000" b="1" dirty="0" smtClean="0"/>
              <a:t>5.- Compuesto que presenta un enlace covalente coordinado.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CO</a:t>
            </a:r>
            <a:r>
              <a:rPr lang="es-MX" sz="2000" baseline="-25000" dirty="0" smtClean="0"/>
              <a:t>2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NH</a:t>
            </a:r>
            <a:r>
              <a:rPr lang="es-MX" sz="2000" baseline="-25000" dirty="0" smtClean="0"/>
              <a:t>3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H</a:t>
            </a:r>
            <a:r>
              <a:rPr lang="es-MX" sz="2000" baseline="-25000" dirty="0" smtClean="0"/>
              <a:t>2</a:t>
            </a:r>
            <a:r>
              <a:rPr lang="es-MX" sz="2000" dirty="0" smtClean="0"/>
              <a:t>O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H</a:t>
            </a:r>
            <a:r>
              <a:rPr lang="es-MX" sz="2000" baseline="-25000" dirty="0" smtClean="0"/>
              <a:t>2</a:t>
            </a:r>
            <a:r>
              <a:rPr lang="es-MX" sz="2000" dirty="0" smtClean="0"/>
              <a:t>SO</a:t>
            </a:r>
            <a:r>
              <a:rPr lang="es-MX" sz="2000" baseline="-25000" dirty="0" smtClean="0"/>
              <a:t>4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endParaRPr lang="es-MX" sz="2000" baseline="-25000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s-MX" sz="2000" b="1" dirty="0" smtClean="0"/>
              <a:t>6.- Enlace en donde se tienen cationes ordenados que comparten cargas sumergidas en un mar de electrones.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Puente de </a:t>
            </a:r>
            <a:r>
              <a:rPr lang="es-MX" sz="2000" dirty="0" smtClean="0"/>
              <a:t>hidrógeno</a:t>
            </a:r>
            <a:endParaRPr lang="es-MX" sz="2000" dirty="0" smtClean="0"/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Covalente polar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Metálico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000" dirty="0" smtClean="0"/>
              <a:t>Iónico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body" idx="1"/>
          </p:nvPr>
        </p:nvSpPr>
        <p:spPr>
          <a:xfrm>
            <a:off x="533400" y="533400"/>
            <a:ext cx="8229600" cy="58674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es-MX" sz="2400" b="1" dirty="0" smtClean="0"/>
              <a:t>7.- Un postulado básico de la teoría cinético-molecular es: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b="1" dirty="0" smtClean="0"/>
              <a:t>Cuando las moléculas del gas chocan pierden energía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Las moléculas no chocan unas con otras.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El gas </a:t>
            </a:r>
            <a:r>
              <a:rPr lang="es-MX" sz="2400" dirty="0" smtClean="0"/>
              <a:t>está </a:t>
            </a:r>
            <a:r>
              <a:rPr lang="es-MX" sz="2400" dirty="0" smtClean="0"/>
              <a:t>formado por diminutas partículas llamadas átomos o moléculas.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Las moléculas de un gas se mueven en una sola dirección.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endParaRPr lang="es-MX" sz="2400" dirty="0" smtClean="0"/>
          </a:p>
          <a:p>
            <a:pPr marL="609600" indent="-609600" eaLnBrk="1" hangingPunct="1">
              <a:lnSpc>
                <a:spcPct val="80000"/>
              </a:lnSpc>
            </a:pPr>
            <a:r>
              <a:rPr lang="es-MX" sz="2400" b="1" dirty="0" smtClean="0"/>
              <a:t>8.- Enlace que no permite que los seres vivos mueran al congelarse el agua de los mares o ríos.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London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Dipolo-dipolo</a:t>
            </a:r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Puente de </a:t>
            </a:r>
            <a:r>
              <a:rPr lang="es-MX" sz="2400" dirty="0" smtClean="0"/>
              <a:t>hidrógeno</a:t>
            </a:r>
            <a:endParaRPr lang="es-MX" sz="2400" dirty="0" smtClean="0"/>
          </a:p>
          <a:p>
            <a:pPr marL="609600" indent="-609600" eaLnBrk="1" hangingPunct="1">
              <a:lnSpc>
                <a:spcPct val="80000"/>
              </a:lnSpc>
              <a:buFont typeface="Arial" charset="0"/>
              <a:buAutoNum type="alphaLcParenR"/>
            </a:pPr>
            <a:r>
              <a:rPr lang="es-MX" sz="2400" dirty="0" smtClean="0"/>
              <a:t>Ion dipolo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5"/>
          <p:cNvSpPr>
            <a:spLocks noGrp="1"/>
          </p:cNvSpPr>
          <p:nvPr>
            <p:ph type="title"/>
          </p:nvPr>
        </p:nvSpPr>
        <p:spPr>
          <a:xfrm>
            <a:off x="609600" y="733425"/>
            <a:ext cx="7772400" cy="639763"/>
          </a:xfrm>
        </p:spPr>
        <p:txBody>
          <a:bodyPr/>
          <a:lstStyle/>
          <a:p>
            <a:pPr algn="ctr" eaLnBrk="1" hangingPunct="1"/>
            <a:r>
              <a:rPr lang="es-MX" dirty="0" smtClean="0"/>
              <a:t>ENLACE QUÍMICO</a:t>
            </a:r>
          </a:p>
        </p:txBody>
      </p:sp>
      <p:sp>
        <p:nvSpPr>
          <p:cNvPr id="22530" name="Content Placeholder 6"/>
          <p:cNvSpPr>
            <a:spLocks noGrp="1"/>
          </p:cNvSpPr>
          <p:nvPr>
            <p:ph idx="1"/>
          </p:nvPr>
        </p:nvSpPr>
        <p:spPr>
          <a:xfrm>
            <a:off x="609600" y="1752600"/>
            <a:ext cx="7772400" cy="4373563"/>
          </a:xfrm>
        </p:spPr>
        <p:txBody>
          <a:bodyPr/>
          <a:lstStyle/>
          <a:p>
            <a:pPr algn="just" eaLnBrk="1" hangingPunct="1"/>
            <a:r>
              <a:rPr lang="es-MX" i="1" dirty="0" smtClean="0"/>
              <a:t>“La fuerza de enlace entre ellos (los átomos) es de una magnitud tal que conduzca a la formación de un agregado de estabilidad suficiente que garantice su consideración como una especie molecular independiente”</a:t>
            </a:r>
          </a:p>
        </p:txBody>
      </p:sp>
      <p:sp>
        <p:nvSpPr>
          <p:cNvPr id="12" name="Oval 11"/>
          <p:cNvSpPr/>
          <p:nvPr/>
        </p:nvSpPr>
        <p:spPr>
          <a:xfrm>
            <a:off x="5181600" y="3505200"/>
            <a:ext cx="2362200" cy="1447800"/>
          </a:xfrm>
          <a:prstGeom prst="ellipse">
            <a:avLst/>
          </a:prstGeom>
          <a:solidFill>
            <a:schemeClr val="accent4">
              <a:alpha val="57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>
                <a:solidFill>
                  <a:srgbClr val="0B5395"/>
                </a:solidFill>
              </a:rPr>
              <a:t>L.C. Pauling</a:t>
            </a:r>
          </a:p>
          <a:p>
            <a:pPr algn="ctr">
              <a:defRPr/>
            </a:pPr>
            <a:r>
              <a:rPr lang="en-US" sz="1600" b="1">
                <a:solidFill>
                  <a:srgbClr val="0B5395"/>
                </a:solidFill>
              </a:rPr>
              <a:t>(1901-1994)</a:t>
            </a:r>
          </a:p>
        </p:txBody>
      </p:sp>
      <p:sp>
        <p:nvSpPr>
          <p:cNvPr id="10" name="Oval 9"/>
          <p:cNvSpPr/>
          <p:nvPr/>
        </p:nvSpPr>
        <p:spPr>
          <a:xfrm>
            <a:off x="1066800" y="5029200"/>
            <a:ext cx="2362200" cy="1447800"/>
          </a:xfrm>
          <a:prstGeom prst="ellipse">
            <a:avLst/>
          </a:prstGeom>
          <a:solidFill>
            <a:schemeClr val="accent2">
              <a:alpha val="57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100">
                <a:solidFill>
                  <a:schemeClr val="tx1"/>
                </a:solidFill>
                <a:hlinkClick r:id="rId2"/>
              </a:rPr>
              <a:t>Video explicativo: Enlace quimico</a:t>
            </a:r>
            <a:endParaRPr lang="en-US" sz="1100">
              <a:solidFill>
                <a:schemeClr val="tx1"/>
              </a:solidFill>
            </a:endParaRPr>
          </a:p>
          <a:p>
            <a:pPr algn="ctr">
              <a:defRPr/>
            </a:pPr>
            <a:endParaRPr lang="en-US" sz="110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en-US" sz="1100">
                <a:solidFill>
                  <a:schemeClr val="tx1"/>
                </a:solidFill>
                <a:hlinkClick r:id="rId3"/>
              </a:rPr>
              <a:t>Video explicativo: Tipos de enlaces</a:t>
            </a:r>
            <a:endParaRPr lang="en-US" sz="110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smtClean="0"/>
              <a:t>Enlace químico</a:t>
            </a:r>
          </a:p>
        </p:txBody>
      </p:sp>
      <p:sp>
        <p:nvSpPr>
          <p:cNvPr id="23554" name="Content Placeholder 1"/>
          <p:cNvSpPr>
            <a:spLocks noGrp="1"/>
          </p:cNvSpPr>
          <p:nvPr>
            <p:ph type="body" sz="half" idx="1"/>
          </p:nvPr>
        </p:nvSpPr>
        <p:spPr>
          <a:xfrm>
            <a:off x="457200" y="1295400"/>
            <a:ext cx="4038600" cy="4830763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r>
              <a:rPr lang="es-MX" sz="1800" dirty="0" smtClean="0"/>
              <a:t>La mayoría de los átomos tienden a  </a:t>
            </a:r>
            <a:r>
              <a:rPr lang="es-MX" sz="1800" dirty="0" smtClean="0"/>
              <a:t> </a:t>
            </a:r>
            <a:r>
              <a:rPr lang="es-MX" sz="1800" dirty="0" smtClean="0"/>
              <a:t>combinarse para formar moléculas diatómicas o poliatómicas, aunque algunos elementos, como los gases nobles, forman moléculas monoatómicas ya que no muestran afinidad hacia otros átomos.</a:t>
            </a:r>
          </a:p>
          <a:p>
            <a:pPr eaLnBrk="1" hangingPunct="1">
              <a:lnSpc>
                <a:spcPct val="90000"/>
              </a:lnSpc>
            </a:pPr>
            <a:endParaRPr lang="es-MX" sz="1800" dirty="0" smtClean="0"/>
          </a:p>
          <a:p>
            <a:pPr algn="just" eaLnBrk="1" hangingPunct="1">
              <a:lnSpc>
                <a:spcPct val="90000"/>
              </a:lnSpc>
            </a:pPr>
            <a:r>
              <a:rPr lang="es-MX" sz="1800" dirty="0" smtClean="0"/>
              <a:t>Cuando los átomos se unen, hay un intercambio de e- de valencia (e- capa externa). Esta unión, que es la mas estable, se logra por que los átomos ganan, pierden o comparten e-, y  la atracción resultante entre los átomos participantes recibe el nombre de </a:t>
            </a:r>
            <a:r>
              <a:rPr lang="es-MX" sz="1800" b="1" dirty="0" smtClean="0"/>
              <a:t>enlace químico</a:t>
            </a:r>
            <a:r>
              <a:rPr lang="es-MX" sz="1800" dirty="0" smtClean="0"/>
              <a:t>.</a:t>
            </a:r>
          </a:p>
        </p:txBody>
      </p:sp>
      <p:pic>
        <p:nvPicPr>
          <p:cNvPr id="23555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495800" y="2514600"/>
            <a:ext cx="4419600" cy="2486025"/>
          </a:xfrm>
        </p:spPr>
      </p:pic>
      <p:sp>
        <p:nvSpPr>
          <p:cNvPr id="23556" name="Rectangle 8"/>
          <p:cNvSpPr>
            <a:spLocks noGrp="1"/>
          </p:cNvSpPr>
          <p:nvPr>
            <p:ph type="body" sz="half" idx="4294967295"/>
          </p:nvPr>
        </p:nvSpPr>
        <p:spPr>
          <a:xfrm>
            <a:off x="4724400" y="914400"/>
            <a:ext cx="4038600" cy="4830763"/>
          </a:xfrm>
        </p:spPr>
        <p:txBody>
          <a:bodyPr/>
          <a:lstStyle/>
          <a:p>
            <a:pPr algn="just">
              <a:lnSpc>
                <a:spcPct val="90000"/>
              </a:lnSpc>
            </a:pPr>
            <a:r>
              <a:rPr lang="es-MX" sz="1600" dirty="0" smtClean="0"/>
              <a:t>El enlace también se define como </a:t>
            </a:r>
            <a:r>
              <a:rPr lang="es-MX" sz="1600" b="1" dirty="0" smtClean="0"/>
              <a:t>la fuerza que mantiene unidos a dos o </a:t>
            </a:r>
            <a:r>
              <a:rPr lang="es-MX" sz="1600" b="1" dirty="0" smtClean="0"/>
              <a:t>más </a:t>
            </a:r>
            <a:r>
              <a:rPr lang="es-MX" sz="1600" b="1" dirty="0" smtClean="0"/>
              <a:t>átomos</a:t>
            </a:r>
            <a:r>
              <a:rPr lang="es-MX" sz="1600" dirty="0" smtClean="0"/>
              <a:t>, condicionada por la cantidad de energía contenida en ellos, que debe ser suficiente para vencer las fuerzas de repulsión que se deben a la presencia de cargas eléctricas en los átomos.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ontent Placeholder 7"/>
          <p:cNvSpPr>
            <a:spLocks noGrp="1"/>
          </p:cNvSpPr>
          <p:nvPr>
            <p:ph sz="half" idx="2"/>
          </p:nvPr>
        </p:nvSpPr>
        <p:spPr>
          <a:xfrm>
            <a:off x="3581400" y="1752600"/>
            <a:ext cx="5105400" cy="4572000"/>
          </a:xfrm>
        </p:spPr>
        <p:txBody>
          <a:bodyPr/>
          <a:lstStyle/>
          <a:p>
            <a:pPr algn="just" eaLnBrk="1" hangingPunct="1"/>
            <a:r>
              <a:rPr lang="es-MX" sz="2000" dirty="0" smtClean="0"/>
              <a:t>Existen interacciones entre sustancias comunes (agua, dióxido de azufre </a:t>
            </a:r>
            <a:r>
              <a:rPr lang="es-MX" sz="1600" dirty="0" smtClean="0"/>
              <a:t>(contaminante atmosférico)</a:t>
            </a:r>
            <a:r>
              <a:rPr lang="es-MX" sz="2000" dirty="0" smtClean="0"/>
              <a:t>, octano </a:t>
            </a:r>
            <a:r>
              <a:rPr lang="es-MX" sz="1600" dirty="0" smtClean="0"/>
              <a:t>(componente de la gasolina)</a:t>
            </a:r>
            <a:r>
              <a:rPr lang="es-MX" sz="2000" dirty="0" smtClean="0"/>
              <a:t>. Y desde luego estas interacciones también están presentes en el cuerpo humano.</a:t>
            </a:r>
          </a:p>
          <a:p>
            <a:pPr algn="just" eaLnBrk="1" hangingPunct="1"/>
            <a:r>
              <a:rPr lang="es-MX" sz="2000" dirty="0" smtClean="0"/>
              <a:t>Las fuerzas que dan origen al enlace químico se clasificaron en dos grupos:</a:t>
            </a:r>
          </a:p>
          <a:p>
            <a:pPr eaLnBrk="1" hangingPunct="1"/>
            <a:endParaRPr lang="es-MX" sz="2000" dirty="0" smtClean="0"/>
          </a:p>
          <a:p>
            <a:pPr eaLnBrk="1" hangingPunct="1"/>
            <a:r>
              <a:rPr lang="es-MX" sz="2000" dirty="0" smtClean="0"/>
              <a:t>*</a:t>
            </a:r>
            <a:r>
              <a:rPr lang="es-MX" sz="2000" b="1" dirty="0" smtClean="0"/>
              <a:t>Interacciones fuertes</a:t>
            </a:r>
            <a:r>
              <a:rPr lang="es-MX" sz="2000" dirty="0" smtClean="0"/>
              <a:t> (fuerzas intramoleculares).</a:t>
            </a:r>
          </a:p>
          <a:p>
            <a:pPr eaLnBrk="1" hangingPunct="1"/>
            <a:r>
              <a:rPr lang="es-MX" sz="2000" dirty="0" smtClean="0"/>
              <a:t>*</a:t>
            </a:r>
            <a:r>
              <a:rPr lang="es-MX" sz="2000" b="1" dirty="0" smtClean="0"/>
              <a:t>Interacciones débiles</a:t>
            </a:r>
            <a:r>
              <a:rPr lang="es-MX" sz="2000" dirty="0" smtClean="0"/>
              <a:t> (fuerzas intermoleculares)</a:t>
            </a:r>
          </a:p>
        </p:txBody>
      </p:sp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609600" y="733425"/>
            <a:ext cx="7924800" cy="639763"/>
          </a:xfrm>
        </p:spPr>
        <p:txBody>
          <a:bodyPr/>
          <a:lstStyle/>
          <a:p>
            <a:pPr algn="ctr" eaLnBrk="1" hangingPunct="1"/>
            <a:r>
              <a:rPr lang="es-MX" dirty="0" smtClean="0"/>
              <a:t>MODELO TEÓRICO </a:t>
            </a:r>
          </a:p>
        </p:txBody>
      </p:sp>
      <p:sp>
        <p:nvSpPr>
          <p:cNvPr id="2457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631825" y="1219200"/>
            <a:ext cx="8153400" cy="457200"/>
          </a:xfrm>
        </p:spPr>
        <p:txBody>
          <a:bodyPr/>
          <a:lstStyle/>
          <a:p>
            <a:pPr eaLnBrk="1" hangingPunct="1"/>
            <a:r>
              <a:rPr lang="es-MX" smtClean="0"/>
              <a:t>Explicando lo que ocurre con los átomos</a:t>
            </a:r>
          </a:p>
        </p:txBody>
      </p:sp>
      <p:pic>
        <p:nvPicPr>
          <p:cNvPr id="24580" name="Picture 9" descr="quim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752600"/>
            <a:ext cx="3019425" cy="402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639762"/>
          </a:xfrm>
        </p:spPr>
        <p:txBody>
          <a:bodyPr/>
          <a:lstStyle/>
          <a:p>
            <a:r>
              <a:rPr lang="es-MX" sz="2800" dirty="0" smtClean="0"/>
              <a:t>FUERZAS INTRAMOLECULARES (FUERTES)</a:t>
            </a:r>
          </a:p>
        </p:txBody>
      </p:sp>
      <p:sp>
        <p:nvSpPr>
          <p:cNvPr id="25602" name="Rectangle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  <a:buFont typeface="Arial" charset="0"/>
              <a:buChar char="•"/>
            </a:pPr>
            <a:r>
              <a:rPr lang="es-MX" sz="2400" dirty="0" smtClean="0"/>
              <a:t>Son los enlaces químicos que dan origen a las moléculas.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</a:pPr>
            <a:r>
              <a:rPr lang="es-MX" sz="2400" dirty="0" smtClean="0"/>
              <a:t>Cuando se afectan estas atracciones ocurre una reacción química.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</a:pPr>
            <a:r>
              <a:rPr lang="es-MX" sz="2400" dirty="0" smtClean="0"/>
              <a:t>Las fuerzas intermoleculares determinan y explican muchas propiedades físicas de las sustancias.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</a:pPr>
            <a:r>
              <a:rPr lang="es-MX" sz="2400" dirty="0" smtClean="0"/>
              <a:t>De la configuración del nivel de valencia, depende el tipo de enlace que se forma.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</a:pPr>
            <a:r>
              <a:rPr lang="es-MX" sz="2400" dirty="0" smtClean="0"/>
              <a:t>La formación espontánea de un enlace es una manifestación de la tendencia de cada átomo a alcanzar el ordenamiento electrónico </a:t>
            </a:r>
            <a:r>
              <a:rPr lang="es-MX" sz="2400" dirty="0" smtClean="0"/>
              <a:t>más </a:t>
            </a:r>
            <a:r>
              <a:rPr lang="es-MX" sz="2400" dirty="0" smtClean="0"/>
              <a:t>estable posible.</a:t>
            </a:r>
          </a:p>
          <a:p>
            <a:pPr algn="just">
              <a:lnSpc>
                <a:spcPct val="90000"/>
              </a:lnSpc>
              <a:buFont typeface="Arial" charset="0"/>
              <a:buChar char="•"/>
            </a:pPr>
            <a:r>
              <a:rPr lang="es-MX" sz="2400" dirty="0" smtClean="0"/>
              <a:t>Los principales modelos de manifestación son el enlace covalente y el enlace iónico.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sz="3200" dirty="0" smtClean="0"/>
              <a:t>FUERZAS INTERMOLECULARES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dirty="0" smtClean="0"/>
              <a:t>Se consideran 4 tipos de interacciones;</a:t>
            </a:r>
          </a:p>
          <a:p>
            <a:pPr>
              <a:buFont typeface="Arial" charset="0"/>
              <a:buChar char="•"/>
            </a:pPr>
            <a:r>
              <a:rPr lang="es-MX" dirty="0" smtClean="0"/>
              <a:t>Ion-dipolo</a:t>
            </a:r>
          </a:p>
          <a:p>
            <a:pPr>
              <a:buFont typeface="Arial" charset="0"/>
              <a:buChar char="•"/>
            </a:pPr>
            <a:r>
              <a:rPr lang="es-MX" dirty="0" smtClean="0"/>
              <a:t>Dipolo-dipolo</a:t>
            </a:r>
          </a:p>
          <a:p>
            <a:pPr>
              <a:buFont typeface="Arial" charset="0"/>
              <a:buChar char="•"/>
            </a:pPr>
            <a:r>
              <a:rPr lang="es-MX" dirty="0" smtClean="0"/>
              <a:t>Fuerzas de London</a:t>
            </a:r>
          </a:p>
          <a:p>
            <a:pPr>
              <a:buFont typeface="Arial" charset="0"/>
              <a:buChar char="•"/>
            </a:pPr>
            <a:r>
              <a:rPr lang="es-MX" dirty="0" smtClean="0"/>
              <a:t>Puente de </a:t>
            </a:r>
            <a:r>
              <a:rPr lang="es-MX" dirty="0" smtClean="0"/>
              <a:t>hidrógeno</a:t>
            </a:r>
            <a:endParaRPr lang="es-MX" dirty="0" smtClean="0"/>
          </a:p>
          <a:p>
            <a:endParaRPr lang="es-MX" dirty="0" smtClean="0"/>
          </a:p>
        </p:txBody>
      </p:sp>
      <p:pic>
        <p:nvPicPr>
          <p:cNvPr id="1026" name="Picture 2" descr="C:\Documents and Settings\pc2\Configuración local\Temp\Temporary Internet Files\Content.IE5\U8K7H8KF\MC90023964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4495800"/>
            <a:ext cx="1635862" cy="1768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ext Placeholder 2"/>
          <p:cNvSpPr>
            <a:spLocks noGrp="1"/>
          </p:cNvSpPr>
          <p:nvPr>
            <p:ph type="body" sz="half" idx="2"/>
          </p:nvPr>
        </p:nvSpPr>
        <p:spPr>
          <a:xfrm>
            <a:off x="533400" y="2484438"/>
            <a:ext cx="2855913" cy="4373562"/>
          </a:xfrm>
        </p:spPr>
        <p:txBody>
          <a:bodyPr/>
          <a:lstStyle/>
          <a:p>
            <a:pPr algn="just" eaLnBrk="1" hangingPunct="1"/>
            <a:r>
              <a:rPr lang="es-MX" sz="1600" dirty="0" smtClean="0"/>
              <a:t>Los átomos tienden a completar sus últimos niveles de energía con una cantidad de e- semejante a la de un gas noble (s</a:t>
            </a:r>
            <a:r>
              <a:rPr lang="es-MX" sz="1600" baseline="30000" dirty="0" smtClean="0"/>
              <a:t>2</a:t>
            </a:r>
            <a:r>
              <a:rPr lang="es-MX" sz="1600" dirty="0" smtClean="0"/>
              <a:t>p</a:t>
            </a:r>
            <a:r>
              <a:rPr lang="es-MX" sz="1600" baseline="30000" dirty="0" smtClean="0"/>
              <a:t>6</a:t>
            </a:r>
            <a:r>
              <a:rPr lang="es-MX" sz="1600" dirty="0" smtClean="0"/>
              <a:t>).</a:t>
            </a:r>
          </a:p>
          <a:p>
            <a:pPr algn="just" eaLnBrk="1" hangingPunct="1">
              <a:buFont typeface="Arial" charset="0"/>
              <a:buChar char="•"/>
            </a:pPr>
            <a:r>
              <a:rPr lang="es-MX" dirty="0" smtClean="0"/>
              <a:t>Un metal puede perder de uno a tres e- para formar un </a:t>
            </a:r>
            <a:r>
              <a:rPr lang="es-MX" dirty="0" smtClean="0"/>
              <a:t>catión </a:t>
            </a:r>
            <a:r>
              <a:rPr lang="es-MX" dirty="0" smtClean="0"/>
              <a:t>con la estructura del gas noble que lo antecede.</a:t>
            </a:r>
          </a:p>
          <a:p>
            <a:pPr algn="just" eaLnBrk="1" hangingPunct="1">
              <a:buFont typeface="Arial" charset="0"/>
              <a:buChar char="•"/>
            </a:pPr>
            <a:r>
              <a:rPr lang="es-MX" dirty="0" smtClean="0"/>
              <a:t>Un no metal puede ganar de uno a tres e- para formar un </a:t>
            </a:r>
            <a:r>
              <a:rPr lang="es-MX" dirty="0" smtClean="0"/>
              <a:t>anión </a:t>
            </a:r>
            <a:r>
              <a:rPr lang="es-MX" dirty="0" smtClean="0"/>
              <a:t>con la estructura del gas noble siguiente.</a:t>
            </a:r>
          </a:p>
          <a:p>
            <a:pPr algn="just" eaLnBrk="1" hangingPunct="1">
              <a:buFont typeface="Arial" charset="0"/>
              <a:buChar char="•"/>
            </a:pPr>
            <a:r>
              <a:rPr lang="es-MX" dirty="0" smtClean="0"/>
              <a:t>Los átomos (usualmente dos no metales) pueden compartir electrones con otros átomos para alcanzar el numero de e- del gas noble siguiente.</a:t>
            </a:r>
          </a:p>
        </p:txBody>
      </p:sp>
      <p:sp>
        <p:nvSpPr>
          <p:cNvPr id="27650" name="Title 3"/>
          <p:cNvSpPr>
            <a:spLocks noGrp="1"/>
          </p:cNvSpPr>
          <p:nvPr>
            <p:ph type="title"/>
          </p:nvPr>
        </p:nvSpPr>
        <p:spPr>
          <a:xfrm>
            <a:off x="609600" y="733425"/>
            <a:ext cx="8229600" cy="639763"/>
          </a:xfrm>
        </p:spPr>
        <p:txBody>
          <a:bodyPr/>
          <a:lstStyle/>
          <a:p>
            <a:pPr algn="ctr" eaLnBrk="1" hangingPunct="1"/>
            <a:r>
              <a:rPr lang="es-MX" dirty="0" smtClean="0"/>
              <a:t>Regla del Octeto </a:t>
            </a:r>
          </a:p>
        </p:txBody>
      </p:sp>
      <p:sp>
        <p:nvSpPr>
          <p:cNvPr id="2765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1825" y="1290638"/>
            <a:ext cx="8153400" cy="8382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sz="2000" smtClean="0"/>
              <a:t>Los átomos de los elementos representativos forman enlaces de tal manera que tengan acceso a exactamente 8 e- s y p externos (e- de valencia)</a:t>
            </a:r>
          </a:p>
        </p:txBody>
      </p:sp>
      <p:pic>
        <p:nvPicPr>
          <p:cNvPr id="27652" name="Picture 10" descr="OCTET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1752600"/>
            <a:ext cx="4614863" cy="330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AutoShape 11"/>
          <p:cNvSpPr>
            <a:spLocks/>
          </p:cNvSpPr>
          <p:nvPr/>
        </p:nvSpPr>
        <p:spPr bwMode="auto">
          <a:xfrm>
            <a:off x="3124200" y="3352800"/>
            <a:ext cx="457200" cy="1676400"/>
          </a:xfrm>
          <a:prstGeom prst="rightBrace">
            <a:avLst>
              <a:gd name="adj1" fmla="val 30556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7654" name="Text Box 12"/>
          <p:cNvSpPr txBox="1">
            <a:spLocks noChangeArrowheads="1"/>
          </p:cNvSpPr>
          <p:nvPr/>
        </p:nvSpPr>
        <p:spPr bwMode="auto">
          <a:xfrm>
            <a:off x="3565525" y="3694113"/>
            <a:ext cx="13874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 err="1">
                <a:solidFill>
                  <a:schemeClr val="tx2"/>
                </a:solidFill>
                <a:latin typeface="Arial" charset="0"/>
              </a:rPr>
              <a:t>Compuestos</a:t>
            </a:r>
            <a:r>
              <a:rPr lang="en-US" sz="1600" dirty="0">
                <a:solidFill>
                  <a:schemeClr val="tx2"/>
                </a:solidFill>
                <a:latin typeface="Arial" charset="0"/>
              </a:rPr>
              <a:t> </a:t>
            </a:r>
            <a:r>
              <a:rPr lang="en-US" sz="1600" dirty="0" err="1" smtClean="0">
                <a:solidFill>
                  <a:schemeClr val="tx2"/>
                </a:solidFill>
                <a:latin typeface="Arial" charset="0"/>
              </a:rPr>
              <a:t>iónicos</a:t>
            </a:r>
            <a:endParaRPr lang="en-US" sz="16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27655" name="AutoShape 13"/>
          <p:cNvSpPr>
            <a:spLocks/>
          </p:cNvSpPr>
          <p:nvPr/>
        </p:nvSpPr>
        <p:spPr bwMode="auto">
          <a:xfrm>
            <a:off x="3152775" y="5253038"/>
            <a:ext cx="304800" cy="995362"/>
          </a:xfrm>
          <a:prstGeom prst="rightBrace">
            <a:avLst>
              <a:gd name="adj1" fmla="val 27214"/>
              <a:gd name="adj2" fmla="val 50074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7656" name="Text Box 14"/>
          <p:cNvSpPr txBox="1">
            <a:spLocks noChangeArrowheads="1"/>
          </p:cNvSpPr>
          <p:nvPr/>
        </p:nvSpPr>
        <p:spPr bwMode="auto">
          <a:xfrm>
            <a:off x="3505200" y="5486400"/>
            <a:ext cx="13874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Arial" charset="0"/>
              </a:rPr>
              <a:t>Compuestos covalentes</a:t>
            </a:r>
          </a:p>
        </p:txBody>
      </p:sp>
      <p:sp>
        <p:nvSpPr>
          <p:cNvPr id="27657" name="Text Box 15"/>
          <p:cNvSpPr txBox="1">
            <a:spLocks noChangeArrowheads="1"/>
          </p:cNvSpPr>
          <p:nvPr/>
        </p:nvSpPr>
        <p:spPr bwMode="auto">
          <a:xfrm>
            <a:off x="5181600" y="5827713"/>
            <a:ext cx="39624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b="1" dirty="0">
                <a:latin typeface="Arial" charset="0"/>
              </a:rPr>
              <a:t>Esta regla tiene limitaciones y no se aplica a todos los compuestos.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7"/>
          <p:cNvSpPr>
            <a:spLocks noGrp="1"/>
          </p:cNvSpPr>
          <p:nvPr>
            <p:ph type="title"/>
          </p:nvPr>
        </p:nvSpPr>
        <p:spPr>
          <a:xfrm>
            <a:off x="685800" y="457200"/>
            <a:ext cx="8229600" cy="639763"/>
          </a:xfrm>
        </p:spPr>
        <p:txBody>
          <a:bodyPr/>
          <a:lstStyle/>
          <a:p>
            <a:pPr eaLnBrk="1" hangingPunct="1"/>
            <a:r>
              <a:rPr lang="es-MX" smtClean="0"/>
              <a:t>Estructuras de Lewis</a:t>
            </a:r>
          </a:p>
        </p:txBody>
      </p:sp>
      <p:sp>
        <p:nvSpPr>
          <p:cNvPr id="28674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631825" y="1066800"/>
            <a:ext cx="8153400" cy="685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1800" smtClean="0"/>
              <a:t>Gilbert N. Lewis (norteamericano) propuso representar los e- de valencia por cruces o puntos, para visualizar como se comparten o transfieren los e-.</a:t>
            </a:r>
          </a:p>
        </p:txBody>
      </p:sp>
      <p:sp>
        <p:nvSpPr>
          <p:cNvPr id="28675" name="Content Placeholder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 eaLnBrk="1" hangingPunct="1"/>
            <a:r>
              <a:rPr lang="es-MX" dirty="0" smtClean="0"/>
              <a:t>Se escribe el símbolo del elemento que representa el núcleo y todos los electrones, excepto aquellos en su ultimo nivel o capa de valencia.</a:t>
            </a:r>
          </a:p>
        </p:txBody>
      </p:sp>
      <p:sp>
        <p:nvSpPr>
          <p:cNvPr id="28676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 eaLnBrk="1" hangingPunct="1"/>
            <a:r>
              <a:rPr lang="es-MX" dirty="0" smtClean="0"/>
              <a:t>Se escribe la configuración electrónica del elemento. Se seleccionan los electrones que están en el ultimo nivel energético.</a:t>
            </a:r>
          </a:p>
        </p:txBody>
      </p:sp>
      <p:sp>
        <p:nvSpPr>
          <p:cNvPr id="28677" name="Content Placeholder 11"/>
          <p:cNvSpPr>
            <a:spLocks noGrp="1"/>
          </p:cNvSpPr>
          <p:nvPr>
            <p:ph sz="half" idx="14"/>
          </p:nvPr>
        </p:nvSpPr>
        <p:spPr/>
        <p:txBody>
          <a:bodyPr>
            <a:normAutofit fontScale="92500"/>
          </a:bodyPr>
          <a:lstStyle/>
          <a:p>
            <a:pPr algn="just" eaLnBrk="1" hangingPunct="1"/>
            <a:r>
              <a:rPr lang="es-MX" dirty="0" smtClean="0"/>
              <a:t>Cada “lado” del símbolo representa un orbital. Es importante recordar </a:t>
            </a:r>
            <a:r>
              <a:rPr lang="es-MX" dirty="0" smtClean="0"/>
              <a:t>cuáles </a:t>
            </a:r>
            <a:r>
              <a:rPr lang="es-MX" dirty="0" smtClean="0"/>
              <a:t>electrones están pareados y </a:t>
            </a:r>
            <a:r>
              <a:rPr lang="es-MX" dirty="0" smtClean="0"/>
              <a:t>cuáles </a:t>
            </a:r>
            <a:r>
              <a:rPr lang="es-MX" dirty="0" smtClean="0"/>
              <a:t>no lo están. No es importante que lado representa a que orbital.</a:t>
            </a:r>
          </a:p>
        </p:txBody>
      </p:sp>
      <p:sp>
        <p:nvSpPr>
          <p:cNvPr id="21" name="Notched Right Arrow 20"/>
          <p:cNvSpPr/>
          <p:nvPr/>
        </p:nvSpPr>
        <p:spPr>
          <a:xfrm>
            <a:off x="2895600" y="2362200"/>
            <a:ext cx="609600" cy="609600"/>
          </a:xfrm>
          <a:prstGeom prst="notchedRightArrow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otched Right Arrow 13"/>
          <p:cNvSpPr/>
          <p:nvPr/>
        </p:nvSpPr>
        <p:spPr>
          <a:xfrm>
            <a:off x="5715000" y="2362200"/>
            <a:ext cx="609600" cy="609600"/>
          </a:xfrm>
          <a:prstGeom prst="notchedRightArrow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680" name="Picture 15" descr="1301004135_2011050508190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924050" cy="192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16" descr="1301004135_2011050508190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86200" y="17526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2" name="Text Box 17"/>
          <p:cNvSpPr txBox="1">
            <a:spLocks noChangeArrowheads="1"/>
          </p:cNvSpPr>
          <p:nvPr/>
        </p:nvSpPr>
        <p:spPr bwMode="auto">
          <a:xfrm>
            <a:off x="3962400" y="3048000"/>
            <a:ext cx="11985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Arial" charset="0"/>
              </a:rPr>
              <a:t>1s</a:t>
            </a:r>
            <a:r>
              <a:rPr lang="en-US" baseline="30000">
                <a:latin typeface="Arial" charset="0"/>
              </a:rPr>
              <a:t>2</a:t>
            </a:r>
            <a:r>
              <a:rPr lang="en-US" b="1" u="sng">
                <a:solidFill>
                  <a:schemeClr val="tx2"/>
                </a:solidFill>
                <a:latin typeface="Arial" charset="0"/>
              </a:rPr>
              <a:t>2s</a:t>
            </a:r>
            <a:r>
              <a:rPr lang="en-US" b="1" u="sng" baseline="30000">
                <a:solidFill>
                  <a:schemeClr val="tx2"/>
                </a:solidFill>
                <a:latin typeface="Arial" charset="0"/>
              </a:rPr>
              <a:t>2</a:t>
            </a:r>
            <a:r>
              <a:rPr lang="en-US" b="1" u="sng">
                <a:solidFill>
                  <a:schemeClr val="tx2"/>
                </a:solidFill>
                <a:latin typeface="Arial" charset="0"/>
              </a:rPr>
              <a:t>2p</a:t>
            </a:r>
            <a:r>
              <a:rPr lang="en-US" b="1" u="sng" baseline="30000">
                <a:solidFill>
                  <a:schemeClr val="tx2"/>
                </a:solidFill>
                <a:latin typeface="Arial" charset="0"/>
              </a:rPr>
              <a:t>4</a:t>
            </a:r>
          </a:p>
        </p:txBody>
      </p:sp>
      <p:pic>
        <p:nvPicPr>
          <p:cNvPr id="28683" name="Picture 19" descr="1301004135_2011050508190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1800" y="1828800"/>
            <a:ext cx="12954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4" name="Oval 20"/>
          <p:cNvSpPr>
            <a:spLocks noChangeArrowheads="1"/>
          </p:cNvSpPr>
          <p:nvPr/>
        </p:nvSpPr>
        <p:spPr bwMode="auto">
          <a:xfrm>
            <a:off x="6567488" y="2281238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8685" name="Oval 21"/>
          <p:cNvSpPr>
            <a:spLocks noChangeArrowheads="1"/>
          </p:cNvSpPr>
          <p:nvPr/>
        </p:nvSpPr>
        <p:spPr bwMode="auto">
          <a:xfrm>
            <a:off x="7162800" y="3200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8686" name="Oval 22"/>
          <p:cNvSpPr>
            <a:spLocks noChangeArrowheads="1"/>
          </p:cNvSpPr>
          <p:nvPr/>
        </p:nvSpPr>
        <p:spPr bwMode="auto">
          <a:xfrm>
            <a:off x="7215188" y="1643063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8687" name="Oval 23"/>
          <p:cNvSpPr>
            <a:spLocks noChangeArrowheads="1"/>
          </p:cNvSpPr>
          <p:nvPr/>
        </p:nvSpPr>
        <p:spPr bwMode="auto">
          <a:xfrm>
            <a:off x="7519988" y="1643063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8688" name="Oval 24"/>
          <p:cNvSpPr>
            <a:spLocks noChangeArrowheads="1"/>
          </p:cNvSpPr>
          <p:nvPr/>
        </p:nvSpPr>
        <p:spPr bwMode="auto">
          <a:xfrm>
            <a:off x="6562725" y="2576513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  <p:sp>
        <p:nvSpPr>
          <p:cNvPr id="28689" name="Oval 25"/>
          <p:cNvSpPr>
            <a:spLocks noChangeArrowheads="1"/>
          </p:cNvSpPr>
          <p:nvPr/>
        </p:nvSpPr>
        <p:spPr bwMode="auto">
          <a:xfrm>
            <a:off x="8091488" y="260985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7"/>
          <p:cNvSpPr>
            <a:spLocks noGrp="1"/>
          </p:cNvSpPr>
          <p:nvPr>
            <p:ph type="title" idx="4294967295"/>
          </p:nvPr>
        </p:nvSpPr>
        <p:spPr>
          <a:xfrm>
            <a:off x="685800" y="457200"/>
            <a:ext cx="8229600" cy="639763"/>
          </a:xfrm>
        </p:spPr>
        <p:txBody>
          <a:bodyPr/>
          <a:lstStyle/>
          <a:p>
            <a:pPr eaLnBrk="1" hangingPunct="1"/>
            <a:r>
              <a:rPr lang="es-MX" smtClean="0"/>
              <a:t>Ejemplos:</a:t>
            </a:r>
          </a:p>
        </p:txBody>
      </p:sp>
      <p:sp>
        <p:nvSpPr>
          <p:cNvPr id="29698" name="Text Placeholder 10"/>
          <p:cNvSpPr>
            <a:spLocks noGrp="1"/>
          </p:cNvSpPr>
          <p:nvPr>
            <p:ph type="body" sz="quarter" idx="4294967295"/>
          </p:nvPr>
        </p:nvSpPr>
        <p:spPr>
          <a:xfrm>
            <a:off x="631825" y="1066800"/>
            <a:ext cx="8153400" cy="685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s-MX" sz="1600" smtClean="0"/>
              <a:t>Como ayuda didáctica, se representa con una cruz los e- de enlace que pertenecen al H, para diferenciarlos de los e- que pertenecen a los otros átomos, el átomo central cumple con la regla del octeto.</a:t>
            </a:r>
          </a:p>
        </p:txBody>
      </p:sp>
      <p:sp>
        <p:nvSpPr>
          <p:cNvPr id="29699" name="Text Box 19"/>
          <p:cNvSpPr txBox="1">
            <a:spLocks noChangeArrowheads="1"/>
          </p:cNvSpPr>
          <p:nvPr/>
        </p:nvSpPr>
        <p:spPr bwMode="auto">
          <a:xfrm>
            <a:off x="898525" y="1789113"/>
            <a:ext cx="1703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>
                <a:latin typeface="Arial" charset="0"/>
              </a:rPr>
              <a:t>CH</a:t>
            </a:r>
            <a:r>
              <a:rPr lang="es-MX" baseline="-25000">
                <a:latin typeface="Arial" charset="0"/>
              </a:rPr>
              <a:t>4</a:t>
            </a:r>
            <a:r>
              <a:rPr lang="es-MX">
                <a:latin typeface="Arial" charset="0"/>
              </a:rPr>
              <a:t>   (metano)</a:t>
            </a:r>
          </a:p>
        </p:txBody>
      </p:sp>
      <p:sp>
        <p:nvSpPr>
          <p:cNvPr id="29700" name="Text Box 20"/>
          <p:cNvSpPr txBox="1">
            <a:spLocks noChangeArrowheads="1"/>
          </p:cNvSpPr>
          <p:nvPr/>
        </p:nvSpPr>
        <p:spPr bwMode="auto">
          <a:xfrm>
            <a:off x="3968750" y="1766888"/>
            <a:ext cx="13985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>
                <a:latin typeface="Arial" charset="0"/>
              </a:rPr>
              <a:t>H</a:t>
            </a:r>
            <a:r>
              <a:rPr lang="es-MX" baseline="-25000">
                <a:latin typeface="Arial" charset="0"/>
              </a:rPr>
              <a:t>2</a:t>
            </a:r>
            <a:r>
              <a:rPr lang="es-MX">
                <a:latin typeface="Arial" charset="0"/>
              </a:rPr>
              <a:t>O  (agua)</a:t>
            </a:r>
          </a:p>
        </p:txBody>
      </p:sp>
      <p:sp>
        <p:nvSpPr>
          <p:cNvPr id="29701" name="Text Box 21"/>
          <p:cNvSpPr txBox="1">
            <a:spLocks noChangeArrowheads="1"/>
          </p:cNvSpPr>
          <p:nvPr/>
        </p:nvSpPr>
        <p:spPr bwMode="auto">
          <a:xfrm>
            <a:off x="6711950" y="1752600"/>
            <a:ext cx="2058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>
                <a:latin typeface="Arial" charset="0"/>
              </a:rPr>
              <a:t>NH</a:t>
            </a:r>
            <a:r>
              <a:rPr lang="es-MX" baseline="-25000">
                <a:latin typeface="Arial" charset="0"/>
              </a:rPr>
              <a:t>3</a:t>
            </a:r>
            <a:r>
              <a:rPr lang="es-MX">
                <a:latin typeface="Arial" charset="0"/>
              </a:rPr>
              <a:t>     (amoniaco)</a:t>
            </a:r>
          </a:p>
        </p:txBody>
      </p:sp>
      <p:pic>
        <p:nvPicPr>
          <p:cNvPr id="29702" name="Picture 23" descr="slide0005_image0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0306" r="68843" b="28625"/>
          <a:stretch>
            <a:fillRect/>
          </a:stretch>
        </p:blipFill>
        <p:spPr bwMode="auto">
          <a:xfrm>
            <a:off x="1052513" y="2438400"/>
            <a:ext cx="1385887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3" name="AutoShape 25" descr="ANd9GcRVNKe03y4IUI2U7jlqqpBSqIL2LGY-dhT2qDrnr_IZ71JYS3_quw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>
              <a:latin typeface="Arial" charset="0"/>
            </a:endParaRPr>
          </a:p>
        </p:txBody>
      </p:sp>
      <p:pic>
        <p:nvPicPr>
          <p:cNvPr id="29704" name="Picture 27" descr="estructura%2Bde%2BLewis%2B3"/>
          <p:cNvPicPr>
            <a:picLocks noChangeAspect="1" noChangeArrowheads="1"/>
          </p:cNvPicPr>
          <p:nvPr/>
        </p:nvPicPr>
        <p:blipFill>
          <a:blip r:embed="rId3" cstate="print"/>
          <a:srcRect l="52705" t="18922" r="17177" b="30618"/>
          <a:stretch>
            <a:fillRect/>
          </a:stretch>
        </p:blipFill>
        <p:spPr bwMode="auto">
          <a:xfrm>
            <a:off x="3124200" y="2495550"/>
            <a:ext cx="25908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5" name="Picture 29" descr="lewis-nh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34200" y="2286000"/>
            <a:ext cx="1196975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6" name="Text Box 30"/>
          <p:cNvSpPr txBox="1">
            <a:spLocks noChangeArrowheads="1"/>
          </p:cNvSpPr>
          <p:nvPr/>
        </p:nvSpPr>
        <p:spPr bwMode="auto">
          <a:xfrm>
            <a:off x="228600" y="4075113"/>
            <a:ext cx="861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b="1">
                <a:solidFill>
                  <a:schemeClr val="tx2"/>
                </a:solidFill>
                <a:latin typeface="Arial" charset="0"/>
              </a:rPr>
              <a:t>Los enlaces covalentes también se pueden indicar con guiones o líneas, que representan un par de electrones.</a:t>
            </a:r>
          </a:p>
        </p:txBody>
      </p:sp>
      <p:pic>
        <p:nvPicPr>
          <p:cNvPr id="29707" name="Picture 32" descr="Amoniaco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96025" y="4852988"/>
            <a:ext cx="2762250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8" name="Picture 34" descr="Image73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183" b="30583"/>
          <a:stretch>
            <a:fillRect/>
          </a:stretch>
        </p:blipFill>
        <p:spPr bwMode="auto">
          <a:xfrm>
            <a:off x="3429000" y="4724400"/>
            <a:ext cx="23622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9" name="Picture 36" descr="slide0005_image0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4819" b="14503"/>
          <a:stretch>
            <a:fillRect/>
          </a:stretch>
        </p:blipFill>
        <p:spPr bwMode="auto">
          <a:xfrm>
            <a:off x="733425" y="4572000"/>
            <a:ext cx="20097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6"/>
          <p:cNvSpPr>
            <a:spLocks noGrp="1"/>
          </p:cNvSpPr>
          <p:nvPr>
            <p:ph type="title"/>
          </p:nvPr>
        </p:nvSpPr>
        <p:spPr>
          <a:xfrm>
            <a:off x="631825" y="808038"/>
            <a:ext cx="8229600" cy="411162"/>
          </a:xfrm>
        </p:spPr>
        <p:txBody>
          <a:bodyPr/>
          <a:lstStyle/>
          <a:p>
            <a:pPr eaLnBrk="1" hangingPunct="1"/>
            <a:r>
              <a:rPr lang="es-MX" dirty="0" smtClean="0"/>
              <a:t>Ejercicios</a:t>
            </a:r>
          </a:p>
        </p:txBody>
      </p:sp>
      <p:sp>
        <p:nvSpPr>
          <p:cNvPr id="30722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31825" y="1247775"/>
            <a:ext cx="8153400" cy="457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MX" sz="1800" b="1" dirty="0" smtClean="0">
                <a:solidFill>
                  <a:schemeClr val="accent1">
                    <a:lumMod val="50000"/>
                  </a:schemeClr>
                </a:solidFill>
              </a:rPr>
              <a:t>Escribe los símbolos electrónicos de Lewis para los siguientes elementos</a:t>
            </a:r>
          </a:p>
        </p:txBody>
      </p:sp>
      <p:sp>
        <p:nvSpPr>
          <p:cNvPr id="24" name="Flowchart: Document 23"/>
          <p:cNvSpPr/>
          <p:nvPr/>
        </p:nvSpPr>
        <p:spPr>
          <a:xfrm>
            <a:off x="533400" y="1828800"/>
            <a:ext cx="1371600" cy="533400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H</a:t>
            </a:r>
          </a:p>
        </p:txBody>
      </p:sp>
      <p:sp>
        <p:nvSpPr>
          <p:cNvPr id="26" name="Flowchart: Document 25"/>
          <p:cNvSpPr/>
          <p:nvPr/>
        </p:nvSpPr>
        <p:spPr>
          <a:xfrm>
            <a:off x="533400" y="2498725"/>
            <a:ext cx="1371600" cy="533400"/>
          </a:xfrm>
          <a:prstGeom prst="flowChartDocumen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He</a:t>
            </a:r>
          </a:p>
        </p:txBody>
      </p:sp>
      <p:sp>
        <p:nvSpPr>
          <p:cNvPr id="27" name="Flowchart: Document 26"/>
          <p:cNvSpPr/>
          <p:nvPr/>
        </p:nvSpPr>
        <p:spPr>
          <a:xfrm>
            <a:off x="533400" y="4511675"/>
            <a:ext cx="1371600" cy="533400"/>
          </a:xfrm>
          <a:prstGeom prst="flowChartDocumen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Cd</a:t>
            </a:r>
          </a:p>
        </p:txBody>
      </p:sp>
      <p:sp>
        <p:nvSpPr>
          <p:cNvPr id="28" name="Flowchart: Document 27"/>
          <p:cNvSpPr/>
          <p:nvPr/>
        </p:nvSpPr>
        <p:spPr>
          <a:xfrm>
            <a:off x="533400" y="3170238"/>
            <a:ext cx="1371600" cy="533400"/>
          </a:xfrm>
          <a:prstGeom prst="flowChartDocumen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O</a:t>
            </a:r>
          </a:p>
        </p:txBody>
      </p:sp>
      <p:sp>
        <p:nvSpPr>
          <p:cNvPr id="29" name="Flowchart: Document 28"/>
          <p:cNvSpPr/>
          <p:nvPr/>
        </p:nvSpPr>
        <p:spPr>
          <a:xfrm>
            <a:off x="533400" y="3840163"/>
            <a:ext cx="1371600" cy="533400"/>
          </a:xfrm>
          <a:prstGeom prst="flowChartDocumen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Ca</a:t>
            </a:r>
          </a:p>
        </p:txBody>
      </p:sp>
      <p:sp>
        <p:nvSpPr>
          <p:cNvPr id="30" name="Flowchart: Document 29"/>
          <p:cNvSpPr/>
          <p:nvPr/>
        </p:nvSpPr>
        <p:spPr>
          <a:xfrm>
            <a:off x="533400" y="5181600"/>
            <a:ext cx="1371600" cy="533400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7"/>
          <p:cNvSpPr>
            <a:spLocks noGrp="1"/>
          </p:cNvSpPr>
          <p:nvPr>
            <p:ph type="title"/>
          </p:nvPr>
        </p:nvSpPr>
        <p:spPr>
          <a:xfrm>
            <a:off x="465138" y="655638"/>
            <a:ext cx="8229600" cy="639762"/>
          </a:xfrm>
        </p:spPr>
        <p:txBody>
          <a:bodyPr/>
          <a:lstStyle/>
          <a:p>
            <a:pPr eaLnBrk="1" hangingPunct="1"/>
            <a:r>
              <a:rPr lang="es-MX" smtClean="0"/>
              <a:t>Tipos de formulas químicas</a:t>
            </a:r>
          </a:p>
        </p:txBody>
      </p:sp>
      <p:sp>
        <p:nvSpPr>
          <p:cNvPr id="31746" name="Text Placeholder 10"/>
          <p:cNvSpPr>
            <a:spLocks noGrp="1"/>
          </p:cNvSpPr>
          <p:nvPr>
            <p:ph type="body" idx="13"/>
          </p:nvPr>
        </p:nvSpPr>
        <p:spPr>
          <a:xfrm>
            <a:off x="457200" y="1295400"/>
            <a:ext cx="8229600" cy="381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s-MX" sz="2000" smtClean="0"/>
              <a:t>Para comprender mejor la naturaleza de los enlaces químicos</a:t>
            </a:r>
          </a:p>
        </p:txBody>
      </p:sp>
      <p:sp>
        <p:nvSpPr>
          <p:cNvPr id="31747" name="Text Box 26"/>
          <p:cNvSpPr txBox="1">
            <a:spLocks noChangeArrowheads="1"/>
          </p:cNvSpPr>
          <p:nvPr/>
        </p:nvSpPr>
        <p:spPr bwMode="auto">
          <a:xfrm>
            <a:off x="517525" y="1636713"/>
            <a:ext cx="8397875" cy="498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s-MX" sz="1600" b="1" i="1">
                <a:solidFill>
                  <a:schemeClr val="tx2"/>
                </a:solidFill>
                <a:latin typeface="Candara" pitchFamily="34" charset="0"/>
              </a:rPr>
              <a:t>Formula molecular o condensada</a:t>
            </a:r>
          </a:p>
          <a:p>
            <a:pPr lvl="1">
              <a:buFontTx/>
              <a:buChar char="•"/>
            </a:pP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Indica la clase y el numero de átomos que constituyen la molécula del compuesto.</a:t>
            </a:r>
          </a:p>
          <a:p>
            <a:pPr lvl="1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		</a:t>
            </a:r>
            <a:r>
              <a:rPr lang="es-MX" sz="1600" b="1">
                <a:solidFill>
                  <a:schemeClr val="tx2"/>
                </a:solidFill>
                <a:latin typeface="Candara" pitchFamily="34" charset="0"/>
              </a:rPr>
              <a:t>Ejemplos:</a:t>
            </a:r>
          </a:p>
          <a:p>
            <a:pPr lvl="1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Acido nítrico 		HNO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3</a:t>
            </a: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		Acido sulfúrico		H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2</a:t>
            </a: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SO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4</a:t>
            </a:r>
          </a:p>
          <a:p>
            <a:pPr lvl="1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Hidróxido de calcio	Ca(OH)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3</a:t>
            </a: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		Dicromato de potasio	K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2</a:t>
            </a: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Cr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2</a:t>
            </a: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O</a:t>
            </a:r>
            <a:r>
              <a:rPr lang="es-MX" sz="1600" baseline="-25000">
                <a:solidFill>
                  <a:schemeClr val="tx2"/>
                </a:solidFill>
                <a:latin typeface="Candara" pitchFamily="34" charset="0"/>
              </a:rPr>
              <a:t>7</a:t>
            </a:r>
          </a:p>
          <a:p>
            <a:pPr lvl="1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Acido clorhídrico 	HCl</a:t>
            </a:r>
          </a:p>
          <a:p>
            <a:pPr lvl="1"/>
            <a:endParaRPr lang="es-MX" sz="1600">
              <a:solidFill>
                <a:schemeClr val="tx2"/>
              </a:solidFill>
              <a:latin typeface="Candara" pitchFamily="34" charset="0"/>
            </a:endParaRPr>
          </a:p>
          <a:p>
            <a:pPr>
              <a:buFontTx/>
              <a:buChar char="•"/>
            </a:pPr>
            <a:r>
              <a:rPr lang="es-MX" sz="1600" b="1" i="1">
                <a:solidFill>
                  <a:schemeClr val="tx2"/>
                </a:solidFill>
                <a:latin typeface="Candara" pitchFamily="34" charset="0"/>
              </a:rPr>
              <a:t>Formula semidesarrollada</a:t>
            </a:r>
          </a:p>
          <a:p>
            <a:pPr lvl="1">
              <a:buFontTx/>
              <a:buChar char="•"/>
            </a:pP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Expresa por medio de grupos o radicales los átomos que forman la molécula. Este tipo de formula es el mas adecuado para estudiar los compuestos orgánicos.</a:t>
            </a:r>
          </a:p>
          <a:p>
            <a:pPr lvl="2">
              <a:buFontTx/>
              <a:buChar char="•"/>
            </a:pPr>
            <a:r>
              <a:rPr lang="es-MX" sz="1600" b="1">
                <a:solidFill>
                  <a:schemeClr val="tx2"/>
                </a:solidFill>
                <a:latin typeface="Candara" pitchFamily="34" charset="0"/>
              </a:rPr>
              <a:t>Ejemplos:</a:t>
            </a:r>
          </a:p>
          <a:p>
            <a:pPr lvl="2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Acetileno	CH       CH			Propano 		CH3 – CH2 – CH3</a:t>
            </a:r>
          </a:p>
          <a:p>
            <a:pPr lvl="2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Alcohol etílico	CH3 – CH2 – OH	Etano		CH3 – CH3</a:t>
            </a:r>
          </a:p>
          <a:p>
            <a:pPr lvl="2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Acido acético	CH3COOH</a:t>
            </a:r>
          </a:p>
          <a:p>
            <a:pPr lvl="2"/>
            <a:endParaRPr lang="es-MX" sz="1600">
              <a:solidFill>
                <a:schemeClr val="tx2"/>
              </a:solidFill>
              <a:latin typeface="Candara" pitchFamily="34" charset="0"/>
            </a:endParaRPr>
          </a:p>
          <a:p>
            <a:pPr>
              <a:buFontTx/>
              <a:buChar char="•"/>
            </a:pPr>
            <a:r>
              <a:rPr lang="es-MX" sz="1600" b="1" i="1">
                <a:solidFill>
                  <a:schemeClr val="tx2"/>
                </a:solidFill>
                <a:latin typeface="Candara" pitchFamily="34" charset="0"/>
              </a:rPr>
              <a:t>Formula desarrollada o grafica</a:t>
            </a:r>
          </a:p>
          <a:p>
            <a:pPr lvl="1">
              <a:buFontTx/>
              <a:buChar char="•"/>
            </a:pP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Da idea de la distribución de los átomos en el espacio.</a:t>
            </a:r>
          </a:p>
          <a:p>
            <a:pPr lvl="1">
              <a:buFontTx/>
              <a:buChar char="•"/>
            </a:pPr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Ejemplos:</a:t>
            </a:r>
          </a:p>
          <a:p>
            <a:pPr lvl="1"/>
            <a:r>
              <a:rPr lang="es-MX" sz="1600">
                <a:solidFill>
                  <a:schemeClr val="tx2"/>
                </a:solidFill>
                <a:latin typeface="Candara" pitchFamily="34" charset="0"/>
              </a:rPr>
              <a:t>Metano			Acetileno</a:t>
            </a:r>
          </a:p>
          <a:p>
            <a:pPr>
              <a:buFontTx/>
              <a:buChar char="•"/>
            </a:pPr>
            <a:endParaRPr lang="es-MX" sz="1600">
              <a:solidFill>
                <a:schemeClr val="tx2"/>
              </a:solidFill>
              <a:latin typeface="Candara" pitchFamily="34" charset="0"/>
            </a:endParaRPr>
          </a:p>
        </p:txBody>
      </p:sp>
      <p:pic>
        <p:nvPicPr>
          <p:cNvPr id="31748" name="Picture 30" descr="me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 r="86858" b="30302"/>
          <a:stretch>
            <a:fillRect/>
          </a:stretch>
        </p:blipFill>
        <p:spPr bwMode="auto">
          <a:xfrm>
            <a:off x="1905000" y="5715000"/>
            <a:ext cx="9937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32" descr="800px-Ethyne-2D-fla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57800" y="5943600"/>
            <a:ext cx="19812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Line 33"/>
          <p:cNvSpPr>
            <a:spLocks noChangeShapeType="1"/>
          </p:cNvSpPr>
          <p:nvPr/>
        </p:nvSpPr>
        <p:spPr bwMode="auto">
          <a:xfrm>
            <a:off x="2743200" y="44196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1" name="Line 34"/>
          <p:cNvSpPr>
            <a:spLocks noChangeShapeType="1"/>
          </p:cNvSpPr>
          <p:nvPr/>
        </p:nvSpPr>
        <p:spPr bwMode="auto">
          <a:xfrm>
            <a:off x="2743200" y="4471988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2" name="Line 35"/>
          <p:cNvSpPr>
            <a:spLocks noChangeShapeType="1"/>
          </p:cNvSpPr>
          <p:nvPr/>
        </p:nvSpPr>
        <p:spPr bwMode="auto">
          <a:xfrm>
            <a:off x="2743200" y="455295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1753" name="Text Box 36"/>
          <p:cNvSpPr txBox="1">
            <a:spLocks noChangeArrowheads="1"/>
          </p:cNvSpPr>
          <p:nvPr/>
        </p:nvSpPr>
        <p:spPr bwMode="auto">
          <a:xfrm>
            <a:off x="7543800" y="5486400"/>
            <a:ext cx="14478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sz="1400" b="1">
                <a:solidFill>
                  <a:schemeClr val="bg1"/>
                </a:solidFill>
                <a:latin typeface="Segoe UI" pitchFamily="34" charset="0"/>
              </a:rPr>
              <a:t>*Cada línea representa un enlace químico equivalente a dos e-.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6"/>
          <p:cNvSpPr>
            <a:spLocks noGrp="1"/>
          </p:cNvSpPr>
          <p:nvPr>
            <p:ph type="title" idx="4294967295"/>
          </p:nvPr>
        </p:nvSpPr>
        <p:spPr>
          <a:xfrm>
            <a:off x="631825" y="609600"/>
            <a:ext cx="8229600" cy="838200"/>
          </a:xfrm>
        </p:spPr>
        <p:txBody>
          <a:bodyPr/>
          <a:lstStyle/>
          <a:p>
            <a:pPr eaLnBrk="1" hangingPunct="1"/>
            <a:r>
              <a:rPr lang="es-MX" dirty="0" smtClean="0"/>
              <a:t>Ejercicios</a:t>
            </a:r>
          </a:p>
        </p:txBody>
      </p:sp>
      <p:sp>
        <p:nvSpPr>
          <p:cNvPr id="32770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631825" y="1247775"/>
            <a:ext cx="8153400" cy="457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s-MX" sz="2400" b="1" dirty="0" smtClean="0"/>
              <a:t>Escribe las formulas desarrolladas y electrónicas (Lewis)</a:t>
            </a:r>
          </a:p>
        </p:txBody>
      </p:sp>
      <p:sp>
        <p:nvSpPr>
          <p:cNvPr id="24" name="Flowchart: Document 23"/>
          <p:cNvSpPr/>
          <p:nvPr/>
        </p:nvSpPr>
        <p:spPr>
          <a:xfrm>
            <a:off x="533400" y="1828800"/>
            <a:ext cx="1371600" cy="533400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H</a:t>
            </a:r>
            <a:r>
              <a:rPr lang="en-US" baseline="-25000">
                <a:solidFill>
                  <a:srgbClr val="FFFFFF"/>
                </a:solidFill>
              </a:rPr>
              <a:t>2</a:t>
            </a:r>
            <a:r>
              <a:rPr lang="en-US">
                <a:solidFill>
                  <a:srgbClr val="FFFFFF"/>
                </a:solidFill>
              </a:rPr>
              <a:t>O</a:t>
            </a:r>
          </a:p>
        </p:txBody>
      </p:sp>
      <p:sp>
        <p:nvSpPr>
          <p:cNvPr id="26" name="Flowchart: Document 25"/>
          <p:cNvSpPr/>
          <p:nvPr/>
        </p:nvSpPr>
        <p:spPr>
          <a:xfrm>
            <a:off x="533400" y="2498725"/>
            <a:ext cx="1371600" cy="533400"/>
          </a:xfrm>
          <a:prstGeom prst="flowChartDocumen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NH</a:t>
            </a:r>
            <a:r>
              <a:rPr lang="en-US" baseline="-25000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27" name="Flowchart: Document 26"/>
          <p:cNvSpPr/>
          <p:nvPr/>
        </p:nvSpPr>
        <p:spPr>
          <a:xfrm>
            <a:off x="533400" y="4511675"/>
            <a:ext cx="1371600" cy="533400"/>
          </a:xfrm>
          <a:prstGeom prst="flowChartDocumen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H</a:t>
            </a:r>
          </a:p>
        </p:txBody>
      </p:sp>
      <p:sp>
        <p:nvSpPr>
          <p:cNvPr id="28" name="Flowchart: Document 27"/>
          <p:cNvSpPr/>
          <p:nvPr/>
        </p:nvSpPr>
        <p:spPr>
          <a:xfrm>
            <a:off x="533400" y="3170238"/>
            <a:ext cx="1371600" cy="533400"/>
          </a:xfrm>
          <a:prstGeom prst="flowChartDocumen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H</a:t>
            </a:r>
            <a:r>
              <a:rPr lang="en-US" baseline="-25000">
                <a:solidFill>
                  <a:srgbClr val="FFFFFF"/>
                </a:solidFill>
              </a:rPr>
              <a:t>2</a:t>
            </a:r>
          </a:p>
        </p:txBody>
      </p:sp>
      <p:sp>
        <p:nvSpPr>
          <p:cNvPr id="29" name="Flowchart: Document 28"/>
          <p:cNvSpPr/>
          <p:nvPr/>
        </p:nvSpPr>
        <p:spPr>
          <a:xfrm>
            <a:off x="533400" y="3840163"/>
            <a:ext cx="1371600" cy="533400"/>
          </a:xfrm>
          <a:prstGeom prst="flowChartDocumen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H</a:t>
            </a:r>
            <a:r>
              <a:rPr lang="en-US" baseline="-25000">
                <a:solidFill>
                  <a:srgbClr val="FFFFFF"/>
                </a:solidFill>
              </a:rPr>
              <a:t>2</a:t>
            </a:r>
            <a:r>
              <a:rPr lang="en-US">
                <a:solidFill>
                  <a:srgbClr val="FFFFFF"/>
                </a:solidFill>
              </a:rPr>
              <a:t>SO</a:t>
            </a:r>
            <a:r>
              <a:rPr lang="en-US" baseline="-25000">
                <a:solidFill>
                  <a:srgbClr val="FFFFFF"/>
                </a:solidFill>
              </a:rPr>
              <a:t>4</a:t>
            </a:r>
          </a:p>
        </p:txBody>
      </p:sp>
      <p:sp>
        <p:nvSpPr>
          <p:cNvPr id="30" name="Flowchart: Document 29"/>
          <p:cNvSpPr/>
          <p:nvPr/>
        </p:nvSpPr>
        <p:spPr>
          <a:xfrm>
            <a:off x="533400" y="5181600"/>
            <a:ext cx="1371600" cy="533400"/>
          </a:xfrm>
          <a:prstGeom prst="flowChartDocumen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>
                <a:solidFill>
                  <a:srgbClr val="FFFFFF"/>
                </a:solidFill>
              </a:rPr>
              <a:t>NO</a:t>
            </a:r>
            <a:r>
              <a:rPr lang="en-US" baseline="-25000">
                <a:solidFill>
                  <a:srgbClr val="FFFFFF"/>
                </a:solidFill>
              </a:rPr>
              <a:t>3</a:t>
            </a:r>
          </a:p>
        </p:txBody>
      </p:sp>
      <p:sp>
        <p:nvSpPr>
          <p:cNvPr id="32777" name="Line 10"/>
          <p:cNvSpPr>
            <a:spLocks noChangeShapeType="1"/>
          </p:cNvSpPr>
          <p:nvPr/>
        </p:nvSpPr>
        <p:spPr bwMode="auto">
          <a:xfrm>
            <a:off x="457200" y="2438400"/>
            <a:ext cx="86868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8" name="Line 11"/>
          <p:cNvSpPr>
            <a:spLocks noChangeShapeType="1"/>
          </p:cNvSpPr>
          <p:nvPr/>
        </p:nvSpPr>
        <p:spPr bwMode="auto">
          <a:xfrm>
            <a:off x="457200" y="3095625"/>
            <a:ext cx="86868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79" name="Line 12"/>
          <p:cNvSpPr>
            <a:spLocks noChangeShapeType="1"/>
          </p:cNvSpPr>
          <p:nvPr/>
        </p:nvSpPr>
        <p:spPr bwMode="auto">
          <a:xfrm>
            <a:off x="457200" y="3762375"/>
            <a:ext cx="86868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80" name="Line 13"/>
          <p:cNvSpPr>
            <a:spLocks noChangeShapeType="1"/>
          </p:cNvSpPr>
          <p:nvPr/>
        </p:nvSpPr>
        <p:spPr bwMode="auto">
          <a:xfrm>
            <a:off x="457200" y="4433888"/>
            <a:ext cx="86868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32781" name="Line 14"/>
          <p:cNvSpPr>
            <a:spLocks noChangeShapeType="1"/>
          </p:cNvSpPr>
          <p:nvPr/>
        </p:nvSpPr>
        <p:spPr bwMode="auto">
          <a:xfrm>
            <a:off x="457200" y="5110163"/>
            <a:ext cx="8686800" cy="0"/>
          </a:xfrm>
          <a:prstGeom prst="line">
            <a:avLst/>
          </a:prstGeom>
          <a:noFill/>
          <a:ln w="9525">
            <a:solidFill>
              <a:schemeClr val="accent2"/>
            </a:solidFill>
            <a:prstDash val="lgDash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200" dirty="0" smtClean="0"/>
              <a:t>Enlace </a:t>
            </a:r>
            <a:r>
              <a:rPr lang="es-MX" sz="3200" dirty="0" smtClean="0"/>
              <a:t>iónico </a:t>
            </a:r>
            <a:r>
              <a:rPr lang="es-MX" sz="3200" dirty="0" smtClean="0"/>
              <a:t>(salino o </a:t>
            </a:r>
            <a:r>
              <a:rPr lang="es-MX" sz="3200" dirty="0" err="1" smtClean="0"/>
              <a:t>electrovalente</a:t>
            </a:r>
            <a:r>
              <a:rPr lang="es-MX" sz="3200" dirty="0" smtClean="0"/>
              <a:t>)</a:t>
            </a:r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es-MX" i="1" dirty="0" smtClean="0"/>
              <a:t>Resulta de la transferencia de uno o </a:t>
            </a:r>
            <a:r>
              <a:rPr lang="es-MX" i="1" dirty="0" smtClean="0"/>
              <a:t>más </a:t>
            </a:r>
            <a:r>
              <a:rPr lang="es-MX" i="1" dirty="0" smtClean="0"/>
              <a:t>electrones de un átomo a otro o grupo de átomos. </a:t>
            </a:r>
          </a:p>
          <a:p>
            <a:pPr algn="just">
              <a:lnSpc>
                <a:spcPct val="90000"/>
              </a:lnSpc>
            </a:pPr>
            <a:r>
              <a:rPr lang="es-MX" sz="2800" u="sng" dirty="0" smtClean="0"/>
              <a:t>Proceso compartido</a:t>
            </a:r>
            <a:r>
              <a:rPr lang="es-MX" sz="2800" dirty="0" smtClean="0"/>
              <a:t>: un elemento dona electrones y el otro los acepta (metales+no metales)</a:t>
            </a:r>
          </a:p>
          <a:p>
            <a:pPr algn="just">
              <a:lnSpc>
                <a:spcPct val="90000"/>
              </a:lnSpc>
            </a:pPr>
            <a:r>
              <a:rPr lang="es-MX" sz="2800" dirty="0" smtClean="0"/>
              <a:t>Este enlace tiene origen con J.T. Berzelius quien </a:t>
            </a:r>
            <a:r>
              <a:rPr lang="es-MX" sz="2800" dirty="0" smtClean="0"/>
              <a:t>consideró </a:t>
            </a:r>
            <a:r>
              <a:rPr lang="es-MX" sz="2800" dirty="0" smtClean="0"/>
              <a:t>que los átomos poseían “polos” eléctricos positivos y negativos, y propuso que la fuerza que une a los átomos de una molécula inorgánica o en un radical orgánico era de naturaleza eléctrica.</a:t>
            </a:r>
          </a:p>
          <a:p>
            <a:pPr>
              <a:lnSpc>
                <a:spcPct val="90000"/>
              </a:lnSpc>
            </a:pPr>
            <a:endParaRPr lang="es-MX" sz="28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smtClean="0"/>
          </a:p>
        </p:txBody>
      </p:sp>
      <p:sp>
        <p:nvSpPr>
          <p:cNvPr id="3481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34819" name="Picture 5" descr="ioni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533400"/>
            <a:ext cx="8610600" cy="591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200" smtClean="0"/>
              <a:t>Propiedades de los compuestos con enlace iónico</a:t>
            </a:r>
          </a:p>
        </p:txBody>
      </p:sp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Los elementos de los grupos IA y IIA se unen con los elementos de los grupos VIA y VIIA. 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Su d. E. es igual o mayor a 1.7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Tienen puntos de fusión y ebullición elevados.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Fundidos o en disolución acuosa son buenos conductores de la corriente eléctrica.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Son solubles en disolventes polares.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En solución son químicamente activos.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smtClean="0"/>
              <a:t>La forma del cristal es geométrica (cúbica, rómbica, </a:t>
            </a:r>
            <a:r>
              <a:rPr lang="es-MX" sz="2000" smtClean="0">
                <a:solidFill>
                  <a:schemeClr val="bg1"/>
                </a:solidFill>
              </a:rPr>
              <a:t>hexagonal). No se</a:t>
            </a:r>
            <a:r>
              <a:rPr lang="es-MX" sz="2000" smtClean="0"/>
              <a:t> forman verdaderas moléculas sino redes cristalinas</a:t>
            </a:r>
            <a:r>
              <a:rPr lang="es-MX" sz="2000" smtClean="0">
                <a:solidFill>
                  <a:schemeClr val="bg1"/>
                </a:solidFill>
              </a:rPr>
              <a:t>. </a:t>
            </a:r>
            <a:r>
              <a:rPr lang="es-MX" sz="1800" smtClean="0">
                <a:solidFill>
                  <a:schemeClr val="bg1"/>
                </a:solidFill>
              </a:rPr>
              <a:t>Ejemplos: NaCl, CaF</a:t>
            </a:r>
            <a:r>
              <a:rPr lang="es-MX" sz="1800" baseline="-25000" smtClean="0">
                <a:solidFill>
                  <a:schemeClr val="bg1"/>
                </a:solidFill>
              </a:rPr>
              <a:t>2</a:t>
            </a:r>
            <a:r>
              <a:rPr lang="es-MX" sz="1800" smtClean="0"/>
              <a:t>, K</a:t>
            </a:r>
            <a:r>
              <a:rPr lang="es-MX" sz="1800" baseline="-25000" smtClean="0"/>
              <a:t>2</a:t>
            </a:r>
            <a:r>
              <a:rPr lang="es-MX" sz="1800" smtClean="0"/>
              <a:t>O, BaS.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1800" smtClean="0"/>
          </a:p>
        </p:txBody>
      </p:sp>
      <p:pic>
        <p:nvPicPr>
          <p:cNvPr id="35843" name="Picture 5" descr="enlace%20ionico%5B7%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38600" y="1905000"/>
            <a:ext cx="47434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4" name="Picture 7" descr="cloruro_sodi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3962400"/>
            <a:ext cx="3048000" cy="177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/>
          </p:cNvSpPr>
          <p:nvPr>
            <p:ph type="title"/>
          </p:nvPr>
        </p:nvSpPr>
        <p:spPr>
          <a:xfrm>
            <a:off x="228600" y="152400"/>
            <a:ext cx="8229600" cy="639763"/>
          </a:xfrm>
        </p:spPr>
        <p:txBody>
          <a:bodyPr/>
          <a:lstStyle/>
          <a:p>
            <a:r>
              <a:rPr lang="es-MX" sz="3200" smtClean="0">
                <a:solidFill>
                  <a:srgbClr val="5A0850"/>
                </a:solidFill>
              </a:rPr>
              <a:t>Actividad: </a:t>
            </a:r>
            <a:r>
              <a:rPr lang="es-MX" sz="2600" smtClean="0">
                <a:solidFill>
                  <a:srgbClr val="5A0850"/>
                </a:solidFill>
              </a:rPr>
              <a:t>completa la tabla según el ejemplo</a:t>
            </a:r>
          </a:p>
        </p:txBody>
      </p:sp>
      <p:graphicFrame>
        <p:nvGraphicFramePr>
          <p:cNvPr id="54637" name="Group 365"/>
          <p:cNvGraphicFramePr>
            <a:graphicFrameLocks noGrp="1"/>
          </p:cNvGraphicFramePr>
          <p:nvPr>
            <p:ph idx="1"/>
          </p:nvPr>
        </p:nvGraphicFramePr>
        <p:xfrm>
          <a:off x="228600" y="914400"/>
          <a:ext cx="8686800" cy="5638802"/>
        </p:xfrm>
        <a:graphic>
          <a:graphicData uri="http://schemas.openxmlformats.org/drawingml/2006/table">
            <a:tbl>
              <a:tblPr/>
              <a:tblGrid>
                <a:gridCol w="2600325"/>
                <a:gridCol w="866775"/>
                <a:gridCol w="868363"/>
                <a:gridCol w="1751012"/>
                <a:gridCol w="2600325"/>
              </a:tblGrid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Compuesto </a:t>
                      </a:r>
                      <a:r>
                        <a:rPr kumimoji="0" lang="es-MX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ionico</a:t>
                      </a:r>
                      <a:endParaRPr kumimoji="0" lang="es-MX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Cation</a:t>
                      </a:r>
                      <a:endParaRPr kumimoji="0" lang="es-MX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Anion</a:t>
                      </a:r>
                      <a:endParaRPr kumimoji="0" lang="es-MX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Formula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Nombre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CCFF"/>
                    </a:solidFill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El cloruro de potasio es el principal ingrediente de la "sal" especial que toman las personas que siguen una dieta baja en sodio.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</a:t>
                      </a:r>
                      <a:r>
                        <a:rPr kumimoji="0" lang="es-MX" sz="1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Cl</a:t>
                      </a:r>
                      <a:r>
                        <a:rPr kumimoji="0" lang="es-MX" sz="1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KCl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Cloruro de potasio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 un componente del yeso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CaSO</a:t>
                      </a:r>
                      <a:r>
                        <a:rPr kumimoji="0" lang="es-MX" sz="1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  <a:endParaRPr kumimoji="0" lang="es-MX" sz="1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</a:tr>
              <a:tr h="793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Forma parte de cierto tipo de fertilizantes que contienen fósforo. Es un componente importante de los huesos y los dientes.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</a:t>
                      </a:r>
                      <a:r>
                        <a:rPr kumimoji="0" lang="es-MX" sz="1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</a:t>
                      </a:r>
                      <a:r>
                        <a:rPr kumimoji="0" lang="es-MX" sz="1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  <a:r>
                        <a:rPr kumimoji="0" lang="es-MX" sz="1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642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 una rica fuente de nitrógeno, se emplea a menudo en mezclas fertilizantes.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Nitrato de amonio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 usa en la purificación del agua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Cloruro de hiero (III)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También se utiliza para purificar en agua en algunas localidades.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Al</a:t>
                      </a:r>
                      <a:r>
                        <a:rPr kumimoji="0" lang="es-MX" sz="1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(SO</a:t>
                      </a:r>
                      <a:r>
                        <a:rPr kumimoji="0" lang="es-MX" sz="1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</a:t>
                      </a:r>
                      <a:r>
                        <a:rPr kumimoji="0" lang="es-MX" sz="1000" b="0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  <a:endParaRPr kumimoji="0" lang="es-MX" sz="1800" b="0" i="0" u="none" strike="noStrike" cap="none" normalizeH="0" baseline="-25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33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Es un compuesto formado por iones de sodio e iones </a:t>
                      </a:r>
                      <a:r>
                        <a:rPr kumimoji="0" lang="es-MX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hidrógeno </a:t>
                      </a:r>
                      <a:r>
                        <a:rPr kumimoji="0" lang="es-MX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carbonados. Se usa en el malestar estomacal.</a:t>
                      </a:r>
                      <a:endParaRPr kumimoji="0" lang="es-MX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Bicarbonato de sodio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 le llama leche de magnesio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Hidróxido de magnesio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Componente importante de la herrumbre.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Fe</a:t>
                      </a:r>
                      <a:r>
                        <a:rPr kumimoji="0" lang="es-MX" sz="1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+3</a:t>
                      </a:r>
                      <a:endParaRPr kumimoji="0" lang="es-MX" sz="1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</a:t>
                      </a:r>
                      <a:r>
                        <a:rPr kumimoji="0" lang="es-MX" sz="1000" b="0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-2</a:t>
                      </a:r>
                      <a:endParaRPr kumimoji="0" lang="es-MX" sz="1800" b="0" i="0" u="none" strike="noStrike" cap="none" normalizeH="0" baseline="3000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447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Se presenta en la piedra caliza y el mármol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MX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Carbonato de calcio</a:t>
                      </a:r>
                      <a:endParaRPr kumimoji="0" lang="es-MX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762000"/>
            <a:ext cx="9144000" cy="5143500"/>
          </a:xfrm>
        </p:spPr>
      </p:pic>
      <p:sp>
        <p:nvSpPr>
          <p:cNvPr id="37891" name="Title 1"/>
          <p:cNvSpPr>
            <a:spLocks noGrp="1"/>
          </p:cNvSpPr>
          <p:nvPr>
            <p:ph type="title"/>
          </p:nvPr>
        </p:nvSpPr>
        <p:spPr>
          <a:xfrm>
            <a:off x="4572000" y="1219200"/>
            <a:ext cx="3962400" cy="576263"/>
          </a:xfrm>
        </p:spPr>
        <p:txBody>
          <a:bodyPr/>
          <a:lstStyle/>
          <a:p>
            <a:pPr eaLnBrk="1" hangingPunct="1"/>
            <a:r>
              <a:rPr lang="es-MX" sz="3600" smtClean="0">
                <a:solidFill>
                  <a:srgbClr val="EE40D9"/>
                </a:solidFill>
                <a:latin typeface="Bookworm" pitchFamily="34" charset="0"/>
              </a:rPr>
              <a:t>Tarea:</a:t>
            </a:r>
          </a:p>
        </p:txBody>
      </p:sp>
      <p:pic>
        <p:nvPicPr>
          <p:cNvPr id="37892" name="Picture 10" descr="scientist-floating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1295400"/>
            <a:ext cx="4019550" cy="373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Text Box 11"/>
          <p:cNvSpPr txBox="1">
            <a:spLocks noChangeArrowheads="1"/>
          </p:cNvSpPr>
          <p:nvPr/>
        </p:nvSpPr>
        <p:spPr bwMode="auto">
          <a:xfrm>
            <a:off x="5867400" y="6216650"/>
            <a:ext cx="30448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>
                <a:solidFill>
                  <a:schemeClr val="bg1"/>
                </a:solidFill>
                <a:latin typeface="Croobie" pitchFamily="2" charset="0"/>
              </a:rPr>
              <a:t>Ten un excelente y divertido </a:t>
            </a:r>
          </a:p>
          <a:p>
            <a:pPr algn="ctr"/>
            <a:r>
              <a:rPr lang="es-MX">
                <a:solidFill>
                  <a:schemeClr val="bg1"/>
                </a:solidFill>
                <a:latin typeface="Croobie" pitchFamily="2" charset="0"/>
              </a:rPr>
              <a:t>fin de semana!!!</a:t>
            </a:r>
          </a:p>
        </p:txBody>
      </p:sp>
      <p:sp>
        <p:nvSpPr>
          <p:cNvPr id="37894" name="Text Box 12"/>
          <p:cNvSpPr txBox="1">
            <a:spLocks noChangeArrowheads="1"/>
          </p:cNvSpPr>
          <p:nvPr/>
        </p:nvSpPr>
        <p:spPr bwMode="auto">
          <a:xfrm>
            <a:off x="4632325" y="1941513"/>
            <a:ext cx="4283075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3200">
                <a:solidFill>
                  <a:srgbClr val="EE40D9"/>
                </a:solidFill>
                <a:latin typeface="Bookworm" pitchFamily="34" charset="0"/>
              </a:rPr>
              <a:t>Responder las preguntas de las paginas 132, 133 y 137. (cuadros verdes)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>
                <a:hlinkClick r:id="rId2"/>
              </a:rPr>
              <a:t>Enlace covalente</a:t>
            </a:r>
            <a:endParaRPr lang="en-US" sz="3200" smtClean="0"/>
          </a:p>
        </p:txBody>
      </p:sp>
      <p:sp>
        <p:nvSpPr>
          <p:cNvPr id="3891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s-MX" b="1" i="1" dirty="0" smtClean="0"/>
              <a:t>Resulta de la compartición de uno o </a:t>
            </a:r>
            <a:r>
              <a:rPr lang="es-MX" b="1" i="1" dirty="0" smtClean="0"/>
              <a:t>más </a:t>
            </a:r>
            <a:r>
              <a:rPr lang="es-MX" b="1" i="1" dirty="0" smtClean="0"/>
              <a:t>pares de electrones entre los átomos que se unen</a:t>
            </a:r>
            <a:r>
              <a:rPr lang="es-MX" i="1" dirty="0" smtClean="0"/>
              <a:t>.</a:t>
            </a:r>
          </a:p>
          <a:p>
            <a:pPr>
              <a:buFont typeface="Arial" charset="0"/>
              <a:buChar char="•"/>
            </a:pPr>
            <a:r>
              <a:rPr lang="es-MX" dirty="0" smtClean="0"/>
              <a:t>Enlace covalente simple</a:t>
            </a:r>
          </a:p>
          <a:p>
            <a:pPr>
              <a:buFont typeface="Arial" charset="0"/>
              <a:buChar char="•"/>
            </a:pPr>
            <a:endParaRPr lang="es-MX" dirty="0" smtClean="0"/>
          </a:p>
          <a:p>
            <a:pPr>
              <a:buFont typeface="Arial" charset="0"/>
              <a:buChar char="•"/>
            </a:pPr>
            <a:r>
              <a:rPr lang="es-MX" dirty="0" smtClean="0"/>
              <a:t>Enlace covalente doble</a:t>
            </a:r>
          </a:p>
          <a:p>
            <a:pPr>
              <a:buFont typeface="Arial" charset="0"/>
              <a:buChar char="•"/>
            </a:pPr>
            <a:endParaRPr lang="es-MX" dirty="0" smtClean="0"/>
          </a:p>
          <a:p>
            <a:pPr>
              <a:buFont typeface="Arial" charset="0"/>
              <a:buChar char="•"/>
            </a:pPr>
            <a:r>
              <a:rPr lang="es-MX" dirty="0" smtClean="0"/>
              <a:t>Enlace covalente triple</a:t>
            </a:r>
          </a:p>
        </p:txBody>
      </p:sp>
      <p:pic>
        <p:nvPicPr>
          <p:cNvPr id="38915" name="Picture 5" descr="enlace%20covalente%5B5%5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57788" y="2371725"/>
            <a:ext cx="3581400" cy="15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7" descr="COVALENTESIMPLE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-204657">
            <a:off x="3886200" y="5419725"/>
            <a:ext cx="3076575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9" descr="lewisenlacecovalente"/>
          <p:cNvPicPr>
            <a:picLocks noChangeAspect="1" noChangeArrowheads="1"/>
          </p:cNvPicPr>
          <p:nvPr/>
        </p:nvPicPr>
        <p:blipFill>
          <a:blip r:embed="rId5" cstate="print"/>
          <a:srcRect t="75061"/>
          <a:stretch>
            <a:fillRect/>
          </a:stretch>
        </p:blipFill>
        <p:spPr bwMode="auto">
          <a:xfrm>
            <a:off x="5133975" y="4419600"/>
            <a:ext cx="29432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/>
              <a:t>Enlace covalente</a:t>
            </a:r>
          </a:p>
        </p:txBody>
      </p:sp>
      <p:sp>
        <p:nvSpPr>
          <p:cNvPr id="39938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MX" sz="2400" i="1" dirty="0" smtClean="0"/>
              <a:t>Este tipo de enlace se da entre elementos de alta electronegatividad (no metales) y siempre por la compartición de pares de electrones</a:t>
            </a:r>
            <a:r>
              <a:rPr lang="es-MX" sz="24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es-MX" sz="2400" b="1" u="sng" dirty="0" smtClean="0"/>
              <a:t>Tipos de covalencia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s-MX" sz="2400" b="1" dirty="0" smtClean="0"/>
              <a:t>Polar</a:t>
            </a:r>
            <a:r>
              <a:rPr lang="es-MX" sz="2400" dirty="0" smtClean="0"/>
              <a:t>: Se da entre dos no metales diferentes, el par de electrones </a:t>
            </a:r>
            <a:r>
              <a:rPr lang="es-MX" sz="2400" dirty="0" smtClean="0"/>
              <a:t>está </a:t>
            </a:r>
            <a:r>
              <a:rPr lang="es-MX" sz="2400" dirty="0" smtClean="0"/>
              <a:t>distribuido de manera asimétrica entre los átomos.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s-MX" sz="2400" b="1" dirty="0" smtClean="0"/>
              <a:t>No polar</a:t>
            </a:r>
            <a:r>
              <a:rPr lang="es-MX" sz="2400" dirty="0" smtClean="0"/>
              <a:t>: Se tiene cuando dos átomos de un mismo elemento se unen para formar una molécula verdadera, sin carga eléctrica, simétrica y cuya diferencia de electronegatividad es cero.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es-MX" sz="2400" b="1" dirty="0" smtClean="0"/>
              <a:t>Coordinada</a:t>
            </a:r>
            <a:r>
              <a:rPr lang="es-MX" sz="2400" dirty="0" smtClean="0"/>
              <a:t>: Cuando el par de electrones es donado por uno solo de los átomos.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/>
              <a:t>Videos de reforzamiento…</a:t>
            </a:r>
          </a:p>
        </p:txBody>
      </p:sp>
      <p:sp>
        <p:nvSpPr>
          <p:cNvPr id="40962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295400"/>
            <a:ext cx="8229600" cy="5334000"/>
          </a:xfrm>
        </p:spPr>
        <p:txBody>
          <a:bodyPr/>
          <a:lstStyle/>
          <a:p>
            <a:r>
              <a:rPr lang="es-MX" sz="2800" dirty="0" smtClean="0">
                <a:hlinkClick r:id="rId2"/>
              </a:rPr>
              <a:t>http://www.youtube.com/watch?v=QoP3D65vq6A&amp;list=PL360tUZKyoPeiTj2CD2hzIK1JWAzwDlIr</a:t>
            </a:r>
            <a:r>
              <a:rPr lang="es-MX" sz="2800" dirty="0" smtClean="0"/>
              <a:t> </a:t>
            </a:r>
          </a:p>
          <a:p>
            <a:endParaRPr lang="es-MX" sz="2800" dirty="0" smtClean="0"/>
          </a:p>
          <a:p>
            <a:r>
              <a:rPr lang="es-MX" sz="2800" dirty="0" smtClean="0">
                <a:hlinkClick r:id="rId3"/>
              </a:rPr>
              <a:t>http://www.youtube.com/watch?v=Y-abGH9iiDw&amp;list=PL360tUZKyoPeiTj2CD2hzIK1JWAzwDlIr</a:t>
            </a:r>
            <a:r>
              <a:rPr lang="es-MX" sz="2800" dirty="0" smtClean="0"/>
              <a:t> </a:t>
            </a:r>
          </a:p>
          <a:p>
            <a:endParaRPr lang="es-MX" sz="2800" dirty="0" smtClean="0"/>
          </a:p>
          <a:p>
            <a:endParaRPr lang="es-MX" sz="2800" dirty="0" smtClean="0"/>
          </a:p>
          <a:p>
            <a:r>
              <a:rPr lang="es-MX" sz="2800" dirty="0" smtClean="0">
                <a:solidFill>
                  <a:srgbClr val="EE40D9"/>
                </a:solidFill>
                <a:latin typeface="Broadway" pitchFamily="82" charset="0"/>
              </a:rPr>
              <a:t>Míralos, te ayudaran a reforzar lo aprendido en clase; </a:t>
            </a:r>
            <a:r>
              <a:rPr lang="es-MX" sz="2800" dirty="0" smtClean="0">
                <a:solidFill>
                  <a:srgbClr val="EE40D9"/>
                </a:solidFill>
                <a:latin typeface="Broadway" pitchFamily="82" charset="0"/>
              </a:rPr>
              <a:t> </a:t>
            </a:r>
            <a:r>
              <a:rPr lang="es-MX" sz="2800" dirty="0" smtClean="0">
                <a:solidFill>
                  <a:srgbClr val="EE40D9"/>
                </a:solidFill>
                <a:latin typeface="Broadway" pitchFamily="82" charset="0"/>
              </a:rPr>
              <a:t>cualquier duda.. Me preguntas! </a:t>
            </a:r>
            <a:r>
              <a:rPr lang="es-MX" sz="2000" dirty="0" smtClean="0">
                <a:solidFill>
                  <a:srgbClr val="EE40D9"/>
                </a:solidFill>
                <a:latin typeface="Broadway" pitchFamily="82" charset="0"/>
              </a:rPr>
              <a:t>(o a ella si lo deseas!)</a:t>
            </a:r>
          </a:p>
        </p:txBody>
      </p:sp>
      <p:pic>
        <p:nvPicPr>
          <p:cNvPr id="40963" name="Picture 5" descr="compu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19750" y="3619500"/>
            <a:ext cx="314325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6"/>
          <p:cNvSpPr txBox="1">
            <a:spLocks noChangeArrowheads="1"/>
          </p:cNvSpPr>
          <p:nvPr/>
        </p:nvSpPr>
        <p:spPr bwMode="auto">
          <a:xfrm rot="-1139729">
            <a:off x="2430463" y="3822700"/>
            <a:ext cx="3817937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600">
                <a:solidFill>
                  <a:srgbClr val="00FF00"/>
                </a:solidFill>
              </a:rPr>
              <a:t>Si, si, si… Se los mando para el FBK pues :S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50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  <p:bldP spid="4506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dirty="0" smtClean="0">
                <a:hlinkClick r:id="rId2"/>
              </a:rPr>
              <a:t>Geometría Molecular y Polaridad</a:t>
            </a:r>
            <a:endParaRPr lang="es-MX" sz="3200" dirty="0" smtClean="0"/>
          </a:p>
        </p:txBody>
      </p:sp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MX" dirty="0" smtClean="0"/>
              <a:t>Las moléculas que contienen tres o </a:t>
            </a:r>
            <a:r>
              <a:rPr lang="es-MX" dirty="0" smtClean="0"/>
              <a:t>más </a:t>
            </a:r>
            <a:r>
              <a:rPr lang="es-MX" dirty="0" smtClean="0"/>
              <a:t>átomos adquieren formas tridimensionales características.</a:t>
            </a:r>
          </a:p>
          <a:p>
            <a:pPr>
              <a:lnSpc>
                <a:spcPct val="90000"/>
              </a:lnSpc>
            </a:pPr>
            <a:endParaRPr lang="es-MX" dirty="0" smtClean="0"/>
          </a:p>
          <a:p>
            <a:pPr>
              <a:lnSpc>
                <a:spcPct val="90000"/>
              </a:lnSpc>
            </a:pPr>
            <a:r>
              <a:rPr lang="es-MX" b="1" u="sng" dirty="0" smtClean="0">
                <a:hlinkClick r:id="rId3"/>
              </a:rPr>
              <a:t>Modelo de la Repulsión de Pares Electrónicos en la Capa de Valencia (RPECV)</a:t>
            </a:r>
            <a:endParaRPr lang="es-MX" b="1" u="sng" dirty="0" smtClean="0"/>
          </a:p>
          <a:p>
            <a:pPr>
              <a:lnSpc>
                <a:spcPct val="90000"/>
              </a:lnSpc>
            </a:pPr>
            <a:r>
              <a:rPr lang="es-MX" dirty="0" smtClean="0"/>
              <a:t>       </a:t>
            </a:r>
            <a:r>
              <a:rPr lang="es-MX" sz="2000" i="1" dirty="0" smtClean="0"/>
              <a:t>Aplica solo para el enlace covalente y fue desarrollada primeramente por N. V. </a:t>
            </a:r>
            <a:r>
              <a:rPr lang="es-MX" sz="2000" i="1" dirty="0" err="1" smtClean="0"/>
              <a:t>Sidgwick</a:t>
            </a:r>
            <a:r>
              <a:rPr lang="es-MX" sz="2000" i="1" dirty="0" smtClean="0"/>
              <a:t> y H.M. Powell en 1940; después fue ampliada por R. J. </a:t>
            </a:r>
            <a:r>
              <a:rPr lang="es-MX" sz="2000" i="1" dirty="0" err="1" smtClean="0"/>
              <a:t>Gillespie</a:t>
            </a:r>
            <a:r>
              <a:rPr lang="es-MX" sz="2000" i="1" dirty="0" smtClean="0"/>
              <a:t> y R.N. </a:t>
            </a:r>
            <a:r>
              <a:rPr lang="es-MX" sz="2000" i="1" dirty="0" err="1" smtClean="0"/>
              <a:t>Nyholm</a:t>
            </a:r>
            <a:r>
              <a:rPr lang="es-MX" sz="2000" i="1" dirty="0" smtClean="0"/>
              <a:t> en 1957.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/>
              <a:t>RPECV</a:t>
            </a:r>
          </a:p>
        </p:txBody>
      </p:sp>
      <p:sp>
        <p:nvSpPr>
          <p:cNvPr id="4301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/>
            <a:r>
              <a:rPr lang="es-MX" sz="2000" i="1" dirty="0" smtClean="0"/>
              <a:t>La geometría de una especie </a:t>
            </a:r>
            <a:r>
              <a:rPr lang="es-MX" sz="2000" i="1" dirty="0" smtClean="0"/>
              <a:t>está  </a:t>
            </a:r>
            <a:r>
              <a:rPr lang="es-MX" sz="2000" i="1" dirty="0" smtClean="0"/>
              <a:t>determinada principalmente por las interacciones repulsivas que se producen entre los pares de electrones de la capa de valencia.</a:t>
            </a:r>
          </a:p>
          <a:p>
            <a:pPr algn="just"/>
            <a:r>
              <a:rPr lang="es-MX" sz="2000" dirty="0" smtClean="0"/>
              <a:t>Formas básicas</a:t>
            </a:r>
          </a:p>
        </p:txBody>
      </p:sp>
      <p:pic>
        <p:nvPicPr>
          <p:cNvPr id="43011" name="Picture 7" descr="021VSEPR21"/>
          <p:cNvPicPr>
            <a:picLocks noChangeAspect="1" noChangeArrowheads="1"/>
          </p:cNvPicPr>
          <p:nvPr/>
        </p:nvPicPr>
        <p:blipFill>
          <a:blip r:embed="rId2" cstate="print"/>
          <a:srcRect t="9525"/>
          <a:stretch>
            <a:fillRect/>
          </a:stretch>
        </p:blipFill>
        <p:spPr bwMode="auto">
          <a:xfrm>
            <a:off x="76200" y="2551113"/>
            <a:ext cx="8915400" cy="392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dirty="0" smtClean="0"/>
              <a:t>Características del Enlace Covalente Polar</a:t>
            </a:r>
          </a:p>
        </p:txBody>
      </p:sp>
      <p:sp>
        <p:nvSpPr>
          <p:cNvPr id="4403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es-MX" dirty="0" smtClean="0"/>
              <a:t>Es aquel que se realiza entre dos no metales diferentes, el par de electrones del enlace </a:t>
            </a:r>
            <a:r>
              <a:rPr lang="es-MX" dirty="0" smtClean="0"/>
              <a:t>está </a:t>
            </a:r>
            <a:r>
              <a:rPr lang="es-MX" dirty="0" smtClean="0"/>
              <a:t>distribuido de manera asimétrica entre los átomos, lo cual trae como consecuencia la formación de un </a:t>
            </a:r>
            <a:r>
              <a:rPr lang="es-MX" b="1" dirty="0" smtClean="0"/>
              <a:t>dipolo</a:t>
            </a:r>
            <a:r>
              <a:rPr lang="es-MX" dirty="0" smtClean="0"/>
              <a:t>.</a:t>
            </a:r>
          </a:p>
          <a:p>
            <a:pPr algn="just">
              <a:lnSpc>
                <a:spcPct val="90000"/>
              </a:lnSpc>
            </a:pPr>
            <a:r>
              <a:rPr lang="es-MX" dirty="0" smtClean="0"/>
              <a:t>La polaridad se indica mediante </a:t>
            </a:r>
            <a:r>
              <a:rPr lang="es-MX" dirty="0" smtClean="0">
                <a:latin typeface="Symbol" pitchFamily="18" charset="2"/>
              </a:rPr>
              <a:t>d</a:t>
            </a:r>
            <a:r>
              <a:rPr lang="es-MX" baseline="30000" dirty="0" smtClean="0"/>
              <a:t>+</a:t>
            </a:r>
            <a:r>
              <a:rPr lang="es-MX" dirty="0" smtClean="0"/>
              <a:t> y </a:t>
            </a:r>
            <a:r>
              <a:rPr lang="es-MX" dirty="0" smtClean="0">
                <a:latin typeface="Symbol" pitchFamily="18" charset="2"/>
              </a:rPr>
              <a:t>d</a:t>
            </a:r>
            <a:r>
              <a:rPr lang="es-MX" baseline="30000" dirty="0" smtClean="0"/>
              <a:t>-</a:t>
            </a:r>
            <a:r>
              <a:rPr lang="es-MX" dirty="0" smtClean="0"/>
              <a:t> (delta: </a:t>
            </a:r>
            <a:r>
              <a:rPr lang="es-MX" b="1" dirty="0" smtClean="0">
                <a:latin typeface="Symbol" pitchFamily="18" charset="2"/>
              </a:rPr>
              <a:t>d</a:t>
            </a:r>
            <a:r>
              <a:rPr lang="es-MX" b="1" dirty="0" smtClean="0"/>
              <a:t>= densidad electrónica</a:t>
            </a:r>
            <a:r>
              <a:rPr lang="es-MX" dirty="0" smtClean="0"/>
              <a:t>)</a:t>
            </a:r>
          </a:p>
          <a:p>
            <a:pPr algn="just">
              <a:lnSpc>
                <a:spcPct val="90000"/>
              </a:lnSpc>
            </a:pPr>
            <a:r>
              <a:rPr lang="es-MX" dirty="0" smtClean="0"/>
              <a:t>Se utiliza para indicar la parte de la molécula con “carga parcial positiva” o “carga parcial negativa” según sea el caso.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381000"/>
            <a:ext cx="8229600" cy="6477000"/>
          </a:xfrm>
        </p:spPr>
        <p:txBody>
          <a:bodyPr/>
          <a:lstStyle/>
          <a:p>
            <a:pPr algn="just"/>
            <a:r>
              <a:rPr lang="es-MX" dirty="0" smtClean="0"/>
              <a:t>Al enlazarse dos átomos no metales diferentes, con diferentes electronegatividades, la nube electrónica se deforma y se ve desplazada hacia el átomo de mayor electronegatividad.</a:t>
            </a:r>
          </a:p>
          <a:p>
            <a:pPr algn="just"/>
            <a:r>
              <a:rPr lang="es-MX" dirty="0" smtClean="0"/>
              <a:t>d.E. &lt; 1.7</a:t>
            </a:r>
          </a:p>
          <a:p>
            <a:pPr algn="just"/>
            <a:r>
              <a:rPr lang="es-MX" sz="2800" dirty="0" smtClean="0"/>
              <a:t>En este caso, uno de ellos atrae más los electrones del enlace que el otro, estableciéndose una separación de cargas o lo que es igual, la distribución de carga electrónica entre los núcleos será asimétrica.</a:t>
            </a:r>
            <a:r>
              <a:rPr lang="en-US" sz="2800" dirty="0" smtClean="0"/>
              <a:t>  </a:t>
            </a:r>
            <a:endParaRPr lang="es-MX" sz="2800" dirty="0" smtClean="0"/>
          </a:p>
        </p:txBody>
      </p:sp>
      <p:sp>
        <p:nvSpPr>
          <p:cNvPr id="45059" name="Text Box 6"/>
          <p:cNvSpPr txBox="1">
            <a:spLocks noChangeArrowheads="1"/>
          </p:cNvSpPr>
          <p:nvPr/>
        </p:nvSpPr>
        <p:spPr bwMode="auto">
          <a:xfrm>
            <a:off x="6400800" y="6096000"/>
            <a:ext cx="184731" cy="369332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MX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 idx="4294967295"/>
          </p:nvPr>
        </p:nvSpPr>
        <p:spPr>
          <a:xfrm>
            <a:off x="609600" y="655638"/>
            <a:ext cx="8534400" cy="639762"/>
          </a:xfrm>
        </p:spPr>
        <p:txBody>
          <a:bodyPr/>
          <a:lstStyle/>
          <a:p>
            <a:r>
              <a:rPr lang="es-MX" sz="2800" dirty="0" smtClean="0"/>
              <a:t>Características del Enlace Covalente Coordinado</a:t>
            </a:r>
          </a:p>
        </p:txBody>
      </p:sp>
      <p:sp>
        <p:nvSpPr>
          <p:cNvPr id="4608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/>
            <a:r>
              <a:rPr lang="es-MX" dirty="0" smtClean="0"/>
              <a:t>También conocido como  </a:t>
            </a:r>
            <a:r>
              <a:rPr lang="es-MX" i="1" dirty="0" smtClean="0"/>
              <a:t>enlace dativo</a:t>
            </a:r>
            <a:r>
              <a:rPr lang="es-MX" dirty="0" smtClean="0"/>
              <a:t>, es el que se origina cuando el par de electrones es donado por uno solo de </a:t>
            </a:r>
            <a:r>
              <a:rPr lang="es-MX" dirty="0" smtClean="0"/>
              <a:t>los </a:t>
            </a:r>
            <a:r>
              <a:rPr lang="es-MX" dirty="0" smtClean="0"/>
              <a:t>átomos en la unión.</a:t>
            </a:r>
          </a:p>
          <a:p>
            <a:pPr algn="just"/>
            <a:r>
              <a:rPr lang="es-MX" dirty="0" smtClean="0"/>
              <a:t>Al momento de representar este tipo de enlace en las formulas desarrolladas, se utiliza una flecha en lugar de un guión.</a:t>
            </a:r>
          </a:p>
          <a:p>
            <a:endParaRPr lang="es-MX" i="1" dirty="0" smtClean="0"/>
          </a:p>
        </p:txBody>
      </p:sp>
      <p:sp>
        <p:nvSpPr>
          <p:cNvPr id="46083" name="AutoShape 5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4" name="AutoShape 7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5" name="AutoShape 9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086" name="AutoShape 11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46087" name="Picture 13" descr="T19Fig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4953000"/>
            <a:ext cx="2362200" cy="161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8" name="Picture 15" descr="20070924klpcnafyq_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5105400"/>
            <a:ext cx="41910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2800" smtClean="0"/>
              <a:t>Propiedades de los compuestos covalentes</a:t>
            </a:r>
          </a:p>
        </p:txBody>
      </p:sp>
      <p:sp>
        <p:nvSpPr>
          <p:cNvPr id="47106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295400"/>
            <a:ext cx="4038600" cy="48307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MX" sz="2000" b="1" dirty="0" smtClean="0"/>
              <a:t>Compuestos polares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Moléculas que existen en los tres estados físicos de agregación de la materia.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Gran actividad química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Solubles en disolventes polares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En disolución acuosa son conductores de la electricidad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Sus puntos de fusión y ebullición son bajos, </a:t>
            </a:r>
            <a:r>
              <a:rPr lang="es-MX" sz="2000" dirty="0" smtClean="0"/>
              <a:t>pero más </a:t>
            </a:r>
            <a:r>
              <a:rPr lang="es-MX" sz="2000" dirty="0" smtClean="0"/>
              <a:t>altos que los de las sustancias no polares.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Presentan puntos de fusión y ebullición bajos, </a:t>
            </a:r>
            <a:r>
              <a:rPr lang="es-MX" sz="2000" dirty="0" smtClean="0"/>
              <a:t>pero </a:t>
            </a:r>
            <a:r>
              <a:rPr lang="es-MX" sz="2000" dirty="0" smtClean="0"/>
              <a:t>mayores que los de las sustancias formadas por moléculas no polares de magnitud parecida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Son solubles en líquidos polares.</a:t>
            </a:r>
          </a:p>
        </p:txBody>
      </p:sp>
      <p:sp>
        <p:nvSpPr>
          <p:cNvPr id="47107" name="Rectangle 5"/>
          <p:cNvSpPr>
            <a:spLocks noGrp="1"/>
          </p:cNvSpPr>
          <p:nvPr>
            <p:ph type="body" sz="half" idx="4294967295"/>
          </p:nvPr>
        </p:nvSpPr>
        <p:spPr>
          <a:xfrm>
            <a:off x="4648200" y="1295400"/>
            <a:ext cx="4038600" cy="5334000"/>
          </a:xfrm>
        </p:spPr>
        <p:txBody>
          <a:bodyPr/>
          <a:lstStyle/>
          <a:p>
            <a:pPr algn="just">
              <a:lnSpc>
                <a:spcPct val="80000"/>
              </a:lnSpc>
            </a:pPr>
            <a:r>
              <a:rPr lang="es-MX" sz="2000" b="1" dirty="0" smtClean="0"/>
              <a:t>Compuestos no polares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Moléculas verdaderas y diatónicas (dos átomos)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Actividad química media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Baja solubilidad en agua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No conducen el calor o la electricidad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Estado físico gaseoso, aunque pueden existir como sólidos o líquidos.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Son sustancias gaseosas o muy volátiles, como por ejemplo H</a:t>
            </a:r>
            <a:r>
              <a:rPr lang="es-MX" sz="2000" baseline="-25000" dirty="0" smtClean="0"/>
              <a:t>2</a:t>
            </a:r>
            <a:r>
              <a:rPr lang="es-MX" sz="2000" dirty="0" smtClean="0"/>
              <a:t>, O</a:t>
            </a:r>
            <a:r>
              <a:rPr lang="es-MX" sz="2000" baseline="-25000" dirty="0" smtClean="0"/>
              <a:t>2</a:t>
            </a:r>
            <a:r>
              <a:rPr lang="es-MX" sz="2000" dirty="0" smtClean="0"/>
              <a:t>, Cl</a:t>
            </a:r>
            <a:r>
              <a:rPr lang="es-MX" sz="2000" baseline="-25000" dirty="0" smtClean="0"/>
              <a:t>2</a:t>
            </a:r>
            <a:r>
              <a:rPr lang="es-MX" sz="2000" dirty="0" smtClean="0"/>
              <a:t>, N</a:t>
            </a:r>
            <a:r>
              <a:rPr lang="es-MX" sz="2000" baseline="-25000" dirty="0" smtClean="0"/>
              <a:t>2</a:t>
            </a:r>
            <a:r>
              <a:rPr lang="es-MX" sz="2000" dirty="0" smtClean="0"/>
              <a:t>.</a:t>
            </a:r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Algunas presentan puntos de fusión enormemente elevados. Son cuerpos muy duros. Insolubles en casi todos los disolventes.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dirty="0" smtClean="0"/>
              <a:t>Enlace Metálico</a:t>
            </a:r>
          </a:p>
        </p:txBody>
      </p:sp>
      <p:sp>
        <p:nvSpPr>
          <p:cNvPr id="48130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609600" indent="-609600" algn="just">
              <a:lnSpc>
                <a:spcPct val="90000"/>
              </a:lnSpc>
            </a:pPr>
            <a:r>
              <a:rPr lang="es-MX" sz="2400" dirty="0" smtClean="0"/>
              <a:t>Este tipo de enlace se da entre </a:t>
            </a:r>
            <a:r>
              <a:rPr lang="es-MX" sz="2400" b="1" dirty="0" smtClean="0"/>
              <a:t>dos elementos metálicos.</a:t>
            </a:r>
          </a:p>
          <a:p>
            <a:pPr marL="609600" indent="-609600" algn="just">
              <a:lnSpc>
                <a:spcPct val="90000"/>
              </a:lnSpc>
            </a:pPr>
            <a:r>
              <a:rPr lang="es-MX" sz="2400" dirty="0" smtClean="0"/>
              <a:t>Los metales tienden a ceder electrones para convertirse en cationes con </a:t>
            </a:r>
            <a:r>
              <a:rPr lang="es-MX" sz="2400" dirty="0" smtClean="0"/>
              <a:t>la </a:t>
            </a:r>
            <a:r>
              <a:rPr lang="es-MX" sz="2400" dirty="0" smtClean="0"/>
              <a:t>misma configuración del gas noble </a:t>
            </a:r>
            <a:r>
              <a:rPr lang="es-MX" sz="2400" dirty="0" smtClean="0"/>
              <a:t>más </a:t>
            </a:r>
            <a:r>
              <a:rPr lang="es-MX" sz="2400" dirty="0" smtClean="0"/>
              <a:t>cercano.</a:t>
            </a:r>
          </a:p>
          <a:p>
            <a:pPr marL="609600" indent="-609600" algn="just">
              <a:lnSpc>
                <a:spcPct val="90000"/>
              </a:lnSpc>
            </a:pPr>
            <a:r>
              <a:rPr lang="es-MX" sz="2400" dirty="0" smtClean="0"/>
              <a:t>Los átomos de un metal en estado elemental no son estables, lo que da la característica </a:t>
            </a:r>
            <a:r>
              <a:rPr lang="es-MX" sz="2400" i="1" dirty="0" smtClean="0"/>
              <a:t>brillosa</a:t>
            </a:r>
            <a:r>
              <a:rPr lang="es-MX" sz="2400" dirty="0" smtClean="0"/>
              <a:t> a los metales.</a:t>
            </a:r>
          </a:p>
          <a:p>
            <a:pPr marL="609600" indent="-609600">
              <a:lnSpc>
                <a:spcPct val="90000"/>
              </a:lnSpc>
            </a:pPr>
            <a:endParaRPr lang="es-MX" sz="2400" b="1" dirty="0" smtClean="0"/>
          </a:p>
          <a:p>
            <a:pPr marL="609600" indent="-609600">
              <a:lnSpc>
                <a:spcPct val="90000"/>
              </a:lnSpc>
            </a:pPr>
            <a:r>
              <a:rPr lang="es-MX" sz="2400" dirty="0" smtClean="0"/>
              <a:t>Existen dos teorías que explican el enlace metálico: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es-MX" sz="2400" b="1" dirty="0" smtClean="0"/>
              <a:t>Teoría del mar de electrones</a:t>
            </a:r>
            <a:r>
              <a:rPr lang="es-MX" sz="2400" dirty="0" smtClean="0"/>
              <a:t> (o del gas electrónico)</a:t>
            </a:r>
          </a:p>
          <a:p>
            <a:pPr marL="609600" indent="-609600">
              <a:lnSpc>
                <a:spcPct val="90000"/>
              </a:lnSpc>
              <a:buFont typeface="Arial" charset="0"/>
              <a:buAutoNum type="arabicPeriod"/>
            </a:pPr>
            <a:r>
              <a:rPr lang="es-MX" sz="2400" b="1" dirty="0" smtClean="0"/>
              <a:t>Teoría de bandas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dirty="0" smtClean="0"/>
              <a:t>Teoría del Mar de Electrones </a:t>
            </a:r>
            <a:r>
              <a:rPr lang="es-MX" sz="1600" dirty="0" smtClean="0"/>
              <a:t>(o del gas electrónico)</a:t>
            </a:r>
          </a:p>
        </p:txBody>
      </p:sp>
      <p:sp>
        <p:nvSpPr>
          <p:cNvPr id="49154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/>
            <a:r>
              <a:rPr lang="es-MX" sz="2800" dirty="0" smtClean="0"/>
              <a:t>Esta teoría explica que cuando los metales pierden sus electrones de valencia, </a:t>
            </a:r>
            <a:r>
              <a:rPr lang="es-MX" sz="2800" dirty="0" smtClean="0"/>
              <a:t>éstos </a:t>
            </a:r>
            <a:r>
              <a:rPr lang="es-MX" sz="2800" dirty="0" smtClean="0"/>
              <a:t>se mantienen formando una nube de electrones alrededor de los núcleos positivos.</a:t>
            </a:r>
          </a:p>
          <a:p>
            <a:pPr algn="just"/>
            <a:r>
              <a:rPr lang="es-MX" sz="2800" dirty="0" smtClean="0"/>
              <a:t>Los electrones tienen cierta movilidad; por eso, los metales son buenos conductores de la electricidad.</a:t>
            </a:r>
          </a:p>
          <a:p>
            <a:pPr algn="just"/>
            <a:r>
              <a:rPr lang="es-MX" sz="2800" dirty="0" smtClean="0"/>
              <a:t> La nube de electrones actúa como "pegamento" entre los cationes. Por esta razón casi todos los metales son sólidos a temperatura ambiente</a:t>
            </a:r>
            <a:r>
              <a:rPr lang="en-US" sz="2800" dirty="0" smtClean="0"/>
              <a:t>. </a:t>
            </a:r>
            <a:endParaRPr lang="es-MX" sz="2800" dirty="0" smtClean="0"/>
          </a:p>
        </p:txBody>
      </p:sp>
      <p:pic>
        <p:nvPicPr>
          <p:cNvPr id="2050" name="Picture 2" descr="C:\Documents and Settings\pc2\Configuración local\Temp\Temporary Internet Files\Content.IE5\L3B5NKDP\MC90035196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5200" y="5486400"/>
            <a:ext cx="1507402" cy="1095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3"/>
          <p:cNvSpPr>
            <a:spLocks noGrp="1"/>
          </p:cNvSpPr>
          <p:nvPr>
            <p:ph type="body" idx="4294967295"/>
          </p:nvPr>
        </p:nvSpPr>
        <p:spPr>
          <a:xfrm>
            <a:off x="71438" y="2895600"/>
            <a:ext cx="3124200" cy="36576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s-MX" sz="2400" smtClean="0"/>
              <a:t>Debido a esta estructura de electrones y protones, es que se puede “moldear” un metal, ya sea en laminas </a:t>
            </a:r>
            <a:r>
              <a:rPr lang="es-MX" sz="2000" smtClean="0"/>
              <a:t>(maleabilidad)</a:t>
            </a:r>
            <a:r>
              <a:rPr lang="es-MX" sz="2400" smtClean="0"/>
              <a:t> o hilos </a:t>
            </a:r>
            <a:r>
              <a:rPr lang="es-MX" sz="2000" smtClean="0"/>
              <a:t>(ductilidad)</a:t>
            </a:r>
            <a:r>
              <a:rPr lang="es-MX" sz="2400" smtClean="0"/>
              <a:t>, sin que se pierdan las propiedades del mismo.</a:t>
            </a:r>
          </a:p>
        </p:txBody>
      </p:sp>
      <p:pic>
        <p:nvPicPr>
          <p:cNvPr id="50178" name="Picture 5" descr="enlacemetalico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457200"/>
            <a:ext cx="4495800" cy="305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Picture 7" descr="image00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0" y="3962400"/>
            <a:ext cx="5791200" cy="273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dirty="0" smtClean="0"/>
              <a:t>Teoría de Bandas</a:t>
            </a:r>
          </a:p>
        </p:txBody>
      </p:sp>
      <p:sp>
        <p:nvSpPr>
          <p:cNvPr id="5120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/>
            <a:r>
              <a:rPr lang="es-MX" dirty="0" smtClean="0"/>
              <a:t>Esta teoría se basa en la </a:t>
            </a:r>
            <a:r>
              <a:rPr lang="es-MX" i="1" dirty="0" smtClean="0"/>
              <a:t>teoría de los orbitales moleculares</a:t>
            </a:r>
            <a:r>
              <a:rPr lang="es-MX" dirty="0" smtClean="0"/>
              <a:t>, la cual establece que al momento de que los átomos se enlazan, los orbitales de valencia se combinan para formar dos orbitales nuevos que pertenecen a toda la molécula.</a:t>
            </a:r>
          </a:p>
          <a:p>
            <a:endParaRPr lang="es-MX" dirty="0" smtClean="0"/>
          </a:p>
        </p:txBody>
      </p:sp>
      <p:sp>
        <p:nvSpPr>
          <p:cNvPr id="51203" name="AutoShape 5" descr="Z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1204" name="Picture 7" descr="ANd9GcSEsOUMuvzEuB9_kIHEeTcEhys6e4-xs4BOzTPP5OEYPpr883h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962400"/>
            <a:ext cx="3810000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smtClean="0">
                <a:hlinkClick r:id="rId2"/>
              </a:rPr>
              <a:t>Conductores, semicondutores y aislantes</a:t>
            </a:r>
            <a:endParaRPr lang="es-MX" sz="3200" smtClean="0"/>
          </a:p>
        </p:txBody>
      </p:sp>
      <p:sp>
        <p:nvSpPr>
          <p:cNvPr id="52226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just">
              <a:lnSpc>
                <a:spcPct val="90000"/>
              </a:lnSpc>
            </a:pPr>
            <a:r>
              <a:rPr lang="es-MX" sz="2400" dirty="0" smtClean="0"/>
              <a:t>Esta teoría explica las propiedades para conducir energía de los elementos o compuestos.</a:t>
            </a:r>
          </a:p>
          <a:p>
            <a:pPr algn="just">
              <a:lnSpc>
                <a:spcPct val="90000"/>
              </a:lnSpc>
            </a:pPr>
            <a:r>
              <a:rPr lang="es-MX" sz="2400" dirty="0" smtClean="0"/>
              <a:t>Dentro del rubro de los </a:t>
            </a:r>
            <a:r>
              <a:rPr lang="es-MX" sz="2400" b="1" dirty="0" smtClean="0"/>
              <a:t>conductores</a:t>
            </a:r>
            <a:r>
              <a:rPr lang="es-MX" sz="2400" dirty="0" smtClean="0"/>
              <a:t> encontramos a los </a:t>
            </a:r>
            <a:r>
              <a:rPr lang="es-MX" sz="2400" b="1" dirty="0" smtClean="0"/>
              <a:t>metales</a:t>
            </a:r>
            <a:endParaRPr lang="es-MX" sz="2400" dirty="0" smtClean="0"/>
          </a:p>
          <a:p>
            <a:pPr algn="just">
              <a:lnSpc>
                <a:spcPct val="90000"/>
              </a:lnSpc>
            </a:pPr>
            <a:r>
              <a:rPr lang="es-MX" sz="2400" dirty="0" smtClean="0"/>
              <a:t>Interacción de n OA =&gt; n OM</a:t>
            </a:r>
          </a:p>
          <a:p>
            <a:pPr algn="just">
              <a:lnSpc>
                <a:spcPct val="90000"/>
              </a:lnSpc>
            </a:pPr>
            <a:r>
              <a:rPr lang="es-MX" sz="2400" dirty="0" smtClean="0"/>
              <a:t>Cada orbital o nivel energético, se combinarán para formar una banda, esto es para el Sodio (Na) Z=11 y configuración electrónica 1s</a:t>
            </a:r>
            <a:r>
              <a:rPr lang="es-MX" sz="2400" baseline="30000" dirty="0" smtClean="0"/>
              <a:t>1</a:t>
            </a:r>
            <a:r>
              <a:rPr lang="es-MX" sz="2400" dirty="0" smtClean="0"/>
              <a:t>2s</a:t>
            </a:r>
            <a:r>
              <a:rPr lang="es-MX" sz="2400" baseline="30000" dirty="0" smtClean="0"/>
              <a:t>2</a:t>
            </a:r>
            <a:r>
              <a:rPr lang="es-MX" sz="2400" dirty="0" smtClean="0"/>
              <a:t>2p</a:t>
            </a:r>
            <a:r>
              <a:rPr lang="es-MX" sz="2400" baseline="30000" dirty="0" smtClean="0"/>
              <a:t>6</a:t>
            </a:r>
            <a:r>
              <a:rPr lang="es-MX" sz="2400" b="1" u="sng" dirty="0" smtClean="0"/>
              <a:t>3s</a:t>
            </a:r>
            <a:r>
              <a:rPr lang="es-MX" sz="2400" b="1" u="sng" baseline="30000" dirty="0" smtClean="0"/>
              <a:t>1</a:t>
            </a:r>
            <a:r>
              <a:rPr lang="es-MX" sz="2400" dirty="0" smtClean="0"/>
              <a:t>, consideraremos los orbitales 3p vacíos.</a:t>
            </a:r>
            <a:endParaRPr lang="es-MX" sz="2400" baseline="30000" dirty="0" smtClean="0"/>
          </a:p>
          <a:p>
            <a:pPr algn="just">
              <a:lnSpc>
                <a:spcPct val="90000"/>
              </a:lnSpc>
            </a:pPr>
            <a:r>
              <a:rPr lang="es-MX" sz="2400" dirty="0" smtClean="0"/>
              <a:t>Al tener 1 mol de átomos de Na (23 gr), tendríamos 6.02 x 10</a:t>
            </a:r>
            <a:r>
              <a:rPr lang="es-MX" sz="2400" baseline="30000" dirty="0" smtClean="0"/>
              <a:t>23</a:t>
            </a:r>
            <a:r>
              <a:rPr lang="es-MX" sz="2400" dirty="0" smtClean="0"/>
              <a:t> átomos de Na, esto haría que se formara una banda con 6.02 x 10</a:t>
            </a:r>
            <a:r>
              <a:rPr lang="es-MX" sz="2400" baseline="30000" dirty="0" smtClean="0"/>
              <a:t>23 </a:t>
            </a:r>
            <a:r>
              <a:rPr lang="es-MX" sz="2400" dirty="0" smtClean="0"/>
              <a:t>orbitales moleculares 3s y una banda con 3*6.02x10</a:t>
            </a:r>
            <a:r>
              <a:rPr lang="es-MX" sz="2400" baseline="30000" dirty="0" smtClean="0"/>
              <a:t>23</a:t>
            </a:r>
            <a:r>
              <a:rPr lang="es-MX" sz="2400" dirty="0" smtClean="0"/>
              <a:t> orbitales moleculares 3p (vacíos)</a:t>
            </a:r>
            <a:endParaRPr lang="es-MX" sz="2400" baseline="30000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just"/>
            <a:r>
              <a:rPr lang="es-MX" dirty="0" smtClean="0"/>
              <a:t>A la banda formada por los orbitales </a:t>
            </a:r>
            <a:r>
              <a:rPr lang="es-MX" i="1" dirty="0" smtClean="0"/>
              <a:t>s</a:t>
            </a:r>
            <a:r>
              <a:rPr lang="es-MX" dirty="0" smtClean="0"/>
              <a:t> (en este caso), le llamaremos </a:t>
            </a:r>
            <a:r>
              <a:rPr lang="es-MX" b="1" dirty="0" smtClean="0"/>
              <a:t>Banda de valencia</a:t>
            </a:r>
            <a:r>
              <a:rPr lang="es-MX" dirty="0" smtClean="0"/>
              <a:t> y a la banda formada por los orbitales </a:t>
            </a:r>
            <a:r>
              <a:rPr lang="es-MX" i="1" dirty="0" smtClean="0"/>
              <a:t>p</a:t>
            </a:r>
            <a:r>
              <a:rPr lang="es-MX" dirty="0" smtClean="0"/>
              <a:t> le llamaremos </a:t>
            </a:r>
            <a:r>
              <a:rPr lang="es-MX" b="1" dirty="0" smtClean="0"/>
              <a:t>Banda de conducción</a:t>
            </a:r>
            <a:endParaRPr lang="es-MX" b="1" i="1" dirty="0" smtClean="0"/>
          </a:p>
          <a:p>
            <a:pPr algn="just"/>
            <a:r>
              <a:rPr lang="es-MX" dirty="0" smtClean="0"/>
              <a:t>Debido a que se forma una banda de un orbital s y un orbital p del mismo nivel energético, el diagrama de bandas queda de la siguiente forma:</a:t>
            </a:r>
          </a:p>
          <a:p>
            <a:endParaRPr lang="es-MX" dirty="0" smtClean="0"/>
          </a:p>
          <a:p>
            <a:endParaRPr lang="es-MX" dirty="0" smtClean="0"/>
          </a:p>
        </p:txBody>
      </p:sp>
      <p:sp>
        <p:nvSpPr>
          <p:cNvPr id="53250" name="AutoShape 5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251" name="AutoShape 7" descr="2Q==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53252" name="Picture 9" descr="solid_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91000" y="4114800"/>
            <a:ext cx="3352800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Text Box 10"/>
          <p:cNvSpPr txBox="1">
            <a:spLocks noChangeArrowheads="1"/>
          </p:cNvSpPr>
          <p:nvPr/>
        </p:nvSpPr>
        <p:spPr bwMode="auto">
          <a:xfrm>
            <a:off x="6459538" y="5607050"/>
            <a:ext cx="26082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Banda de valencia semi llena</a:t>
            </a:r>
          </a:p>
        </p:txBody>
      </p:sp>
      <p:sp>
        <p:nvSpPr>
          <p:cNvPr id="53254" name="Text Box 11"/>
          <p:cNvSpPr txBox="1">
            <a:spLocks noChangeArrowheads="1"/>
          </p:cNvSpPr>
          <p:nvPr/>
        </p:nvSpPr>
        <p:spPr bwMode="auto">
          <a:xfrm>
            <a:off x="6689725" y="4381500"/>
            <a:ext cx="24542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/>
              <a:t>Banda de conducción vacía</a:t>
            </a:r>
          </a:p>
        </p:txBody>
      </p:sp>
      <p:sp>
        <p:nvSpPr>
          <p:cNvPr id="53255" name="Text Box 12"/>
          <p:cNvSpPr txBox="1">
            <a:spLocks noChangeArrowheads="1"/>
          </p:cNvSpPr>
          <p:nvPr/>
        </p:nvSpPr>
        <p:spPr bwMode="auto">
          <a:xfrm>
            <a:off x="838200" y="5013325"/>
            <a:ext cx="37338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2000" dirty="0"/>
              <a:t>Y este </a:t>
            </a:r>
            <a:r>
              <a:rPr lang="es-MX" sz="2000" dirty="0" smtClean="0"/>
              <a:t>sería </a:t>
            </a:r>
            <a:r>
              <a:rPr lang="es-MX" sz="2000" dirty="0"/>
              <a:t>el diagrama de bandas para un elemento </a:t>
            </a:r>
            <a:r>
              <a:rPr lang="es-MX" sz="2000" b="1" dirty="0"/>
              <a:t>conductor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/>
              <a:t>Y los semiconductores y aislantes?</a:t>
            </a:r>
          </a:p>
        </p:txBody>
      </p:sp>
      <p:sp>
        <p:nvSpPr>
          <p:cNvPr id="54274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295400"/>
            <a:ext cx="4038600" cy="4830763"/>
          </a:xfrm>
        </p:spPr>
        <p:txBody>
          <a:bodyPr/>
          <a:lstStyle/>
          <a:p>
            <a:r>
              <a:rPr lang="en-US" sz="2800" smtClean="0"/>
              <a:t>Silicio (Si) =&gt; Z=14 1s</a:t>
            </a:r>
            <a:r>
              <a:rPr lang="en-US" sz="2800" baseline="30000" smtClean="0"/>
              <a:t>2</a:t>
            </a:r>
            <a:r>
              <a:rPr lang="en-US" sz="2800" smtClean="0"/>
              <a:t> 2s</a:t>
            </a:r>
            <a:r>
              <a:rPr lang="en-US" sz="2800" baseline="30000" smtClean="0"/>
              <a:t>2</a:t>
            </a:r>
            <a:r>
              <a:rPr lang="en-US" sz="2800" smtClean="0"/>
              <a:t> 2p</a:t>
            </a:r>
            <a:r>
              <a:rPr lang="en-US" sz="2800" baseline="30000" smtClean="0"/>
              <a:t>6</a:t>
            </a:r>
            <a:r>
              <a:rPr lang="en-US" sz="2800" smtClean="0"/>
              <a:t> 3s</a:t>
            </a:r>
            <a:r>
              <a:rPr lang="en-US" sz="2800" baseline="30000" smtClean="0"/>
              <a:t>2</a:t>
            </a:r>
            <a:r>
              <a:rPr lang="en-US" sz="2800" smtClean="0"/>
              <a:t> </a:t>
            </a:r>
            <a:r>
              <a:rPr lang="en-US" sz="2800" b="1" u="sng" smtClean="0"/>
              <a:t>3p</a:t>
            </a:r>
            <a:r>
              <a:rPr lang="en-US" sz="2800" b="1" u="sng" baseline="30000" smtClean="0"/>
              <a:t>2</a:t>
            </a:r>
            <a:r>
              <a:rPr lang="en-US" sz="2800" b="1" u="sng" smtClean="0"/>
              <a:t> 4s</a:t>
            </a:r>
            <a:r>
              <a:rPr lang="en-US" sz="2800" b="1" u="sng" baseline="30000" smtClean="0"/>
              <a:t>0</a:t>
            </a:r>
          </a:p>
        </p:txBody>
      </p:sp>
      <p:sp>
        <p:nvSpPr>
          <p:cNvPr id="54275" name="Rectangle 7"/>
          <p:cNvSpPr>
            <a:spLocks noGrp="1"/>
          </p:cNvSpPr>
          <p:nvPr>
            <p:ph type="body" sz="half" idx="4294967295"/>
          </p:nvPr>
        </p:nvSpPr>
        <p:spPr>
          <a:xfrm>
            <a:off x="4648200" y="1295400"/>
            <a:ext cx="4038600" cy="4830763"/>
          </a:xfrm>
        </p:spPr>
        <p:txBody>
          <a:bodyPr/>
          <a:lstStyle/>
          <a:p>
            <a:r>
              <a:rPr lang="en-US" sz="2800" smtClean="0"/>
              <a:t>Carbono (C) =&gt; Z=6</a:t>
            </a:r>
          </a:p>
          <a:p>
            <a:r>
              <a:rPr lang="en-US" sz="2800" smtClean="0"/>
              <a:t>1s</a:t>
            </a:r>
            <a:r>
              <a:rPr lang="en-US" sz="2800" baseline="30000" smtClean="0"/>
              <a:t>2</a:t>
            </a:r>
            <a:r>
              <a:rPr lang="en-US" sz="2800" smtClean="0"/>
              <a:t> 2s</a:t>
            </a:r>
            <a:r>
              <a:rPr lang="en-US" sz="2800" baseline="30000" smtClean="0"/>
              <a:t>2</a:t>
            </a:r>
            <a:r>
              <a:rPr lang="en-US" sz="2800" smtClean="0"/>
              <a:t> </a:t>
            </a:r>
            <a:r>
              <a:rPr lang="en-US" sz="2800" b="1" u="sng" smtClean="0"/>
              <a:t>2p</a:t>
            </a:r>
            <a:r>
              <a:rPr lang="en-US" sz="2800" b="1" u="sng" baseline="30000" smtClean="0"/>
              <a:t>2</a:t>
            </a:r>
            <a:r>
              <a:rPr lang="en-US" sz="2800" b="1" u="sng" smtClean="0"/>
              <a:t> 3s</a:t>
            </a:r>
            <a:r>
              <a:rPr lang="en-US" sz="2800" b="1" u="sng" baseline="30000" smtClean="0"/>
              <a:t>0</a:t>
            </a:r>
          </a:p>
        </p:txBody>
      </p:sp>
      <p:sp>
        <p:nvSpPr>
          <p:cNvPr id="54276" name="Rectangle 5"/>
          <p:cNvSpPr>
            <a:spLocks noChangeArrowheads="1"/>
          </p:cNvSpPr>
          <p:nvPr/>
        </p:nvSpPr>
        <p:spPr bwMode="auto">
          <a:xfrm>
            <a:off x="914400" y="4724400"/>
            <a:ext cx="7620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7" name="Rectangle 6" descr="Light horizontal"/>
          <p:cNvSpPr>
            <a:spLocks noChangeArrowheads="1"/>
          </p:cNvSpPr>
          <p:nvPr/>
        </p:nvSpPr>
        <p:spPr bwMode="auto">
          <a:xfrm>
            <a:off x="914400" y="5638800"/>
            <a:ext cx="762000" cy="533400"/>
          </a:xfrm>
          <a:prstGeom prst="rect">
            <a:avLst/>
          </a:prstGeom>
          <a:pattFill prst="ltHorz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8" name="AutoShape 8"/>
          <p:cNvSpPr>
            <a:spLocks/>
          </p:cNvSpPr>
          <p:nvPr/>
        </p:nvSpPr>
        <p:spPr bwMode="auto">
          <a:xfrm flipH="1">
            <a:off x="1905000" y="4681538"/>
            <a:ext cx="228600" cy="1524000"/>
          </a:xfrm>
          <a:prstGeom prst="leftBrace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79" name="Text Box 9"/>
          <p:cNvSpPr txBox="1">
            <a:spLocks noChangeArrowheads="1"/>
          </p:cNvSpPr>
          <p:nvPr/>
        </p:nvSpPr>
        <p:spPr bwMode="auto">
          <a:xfrm>
            <a:off x="2286000" y="5062538"/>
            <a:ext cx="199707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/>
              <a:t>Banda de valencia semillena</a:t>
            </a:r>
          </a:p>
          <a:p>
            <a:r>
              <a:rPr lang="es-MX" sz="1200"/>
              <a:t>Orbitales moleculares</a:t>
            </a:r>
          </a:p>
          <a:p>
            <a:r>
              <a:rPr lang="es-MX" sz="1200"/>
              <a:t>3p</a:t>
            </a:r>
          </a:p>
        </p:txBody>
      </p:sp>
      <p:sp>
        <p:nvSpPr>
          <p:cNvPr id="54280" name="Rectangle 11"/>
          <p:cNvSpPr>
            <a:spLocks noChangeArrowheads="1"/>
          </p:cNvSpPr>
          <p:nvPr/>
        </p:nvSpPr>
        <p:spPr bwMode="auto">
          <a:xfrm>
            <a:off x="914400" y="3048000"/>
            <a:ext cx="7620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1" name="AutoShape 12"/>
          <p:cNvSpPr>
            <a:spLocks/>
          </p:cNvSpPr>
          <p:nvPr/>
        </p:nvSpPr>
        <p:spPr bwMode="auto">
          <a:xfrm flipH="1">
            <a:off x="1905000" y="2976563"/>
            <a:ext cx="228600" cy="1524000"/>
          </a:xfrm>
          <a:prstGeom prst="leftBrace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2" name="Text Box 13"/>
          <p:cNvSpPr txBox="1">
            <a:spLocks noChangeArrowheads="1"/>
          </p:cNvSpPr>
          <p:nvPr/>
        </p:nvSpPr>
        <p:spPr bwMode="auto">
          <a:xfrm>
            <a:off x="2286000" y="3357563"/>
            <a:ext cx="1997075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/>
              <a:t>Banda de conducción vacía</a:t>
            </a:r>
          </a:p>
          <a:p>
            <a:r>
              <a:rPr lang="es-MX" sz="1200"/>
              <a:t>Orbitales moleculares</a:t>
            </a:r>
          </a:p>
          <a:p>
            <a:r>
              <a:rPr lang="es-MX" sz="1200"/>
              <a:t>4s</a:t>
            </a:r>
          </a:p>
        </p:txBody>
      </p:sp>
      <p:sp>
        <p:nvSpPr>
          <p:cNvPr id="54283" name="Rectangle 14"/>
          <p:cNvSpPr>
            <a:spLocks noChangeArrowheads="1"/>
          </p:cNvSpPr>
          <p:nvPr/>
        </p:nvSpPr>
        <p:spPr bwMode="auto">
          <a:xfrm>
            <a:off x="4724400" y="4719638"/>
            <a:ext cx="7620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4" name="Rectangle 15" descr="Light horizontal"/>
          <p:cNvSpPr>
            <a:spLocks noChangeArrowheads="1"/>
          </p:cNvSpPr>
          <p:nvPr/>
        </p:nvSpPr>
        <p:spPr bwMode="auto">
          <a:xfrm>
            <a:off x="4724400" y="5634038"/>
            <a:ext cx="762000" cy="533400"/>
          </a:xfrm>
          <a:prstGeom prst="rect">
            <a:avLst/>
          </a:prstGeom>
          <a:pattFill prst="ltHorz">
            <a:fgClr>
              <a:schemeClr val="accent1"/>
            </a:fgClr>
            <a:bgClr>
              <a:schemeClr val="bg1"/>
            </a:bgClr>
          </a:patt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5" name="AutoShape 16"/>
          <p:cNvSpPr>
            <a:spLocks/>
          </p:cNvSpPr>
          <p:nvPr/>
        </p:nvSpPr>
        <p:spPr bwMode="auto">
          <a:xfrm flipH="1">
            <a:off x="5715000" y="4676775"/>
            <a:ext cx="228600" cy="1524000"/>
          </a:xfrm>
          <a:prstGeom prst="leftBrace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6" name="Text Box 17"/>
          <p:cNvSpPr txBox="1">
            <a:spLocks noChangeArrowheads="1"/>
          </p:cNvSpPr>
          <p:nvPr/>
        </p:nvSpPr>
        <p:spPr bwMode="auto">
          <a:xfrm>
            <a:off x="6096000" y="5057775"/>
            <a:ext cx="19970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/>
              <a:t>Banda de valencia semillena</a:t>
            </a:r>
          </a:p>
          <a:p>
            <a:r>
              <a:rPr lang="es-MX" sz="1200"/>
              <a:t>Orbitales moleculares</a:t>
            </a:r>
          </a:p>
          <a:p>
            <a:r>
              <a:rPr lang="es-MX" sz="1200"/>
              <a:t>2p</a:t>
            </a:r>
          </a:p>
        </p:txBody>
      </p:sp>
      <p:sp>
        <p:nvSpPr>
          <p:cNvPr id="54287" name="Rectangle 18"/>
          <p:cNvSpPr>
            <a:spLocks noChangeArrowheads="1"/>
          </p:cNvSpPr>
          <p:nvPr/>
        </p:nvSpPr>
        <p:spPr bwMode="auto">
          <a:xfrm>
            <a:off x="4724400" y="2281238"/>
            <a:ext cx="762000" cy="1447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8" name="AutoShape 19"/>
          <p:cNvSpPr>
            <a:spLocks/>
          </p:cNvSpPr>
          <p:nvPr/>
        </p:nvSpPr>
        <p:spPr bwMode="auto">
          <a:xfrm flipH="1">
            <a:off x="5715000" y="2209800"/>
            <a:ext cx="228600" cy="1524000"/>
          </a:xfrm>
          <a:prstGeom prst="leftBrace">
            <a:avLst>
              <a:gd name="adj1" fmla="val 5555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4289" name="Text Box 20"/>
          <p:cNvSpPr txBox="1">
            <a:spLocks noChangeArrowheads="1"/>
          </p:cNvSpPr>
          <p:nvPr/>
        </p:nvSpPr>
        <p:spPr bwMode="auto">
          <a:xfrm>
            <a:off x="6096000" y="2590800"/>
            <a:ext cx="1997075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sz="1200"/>
              <a:t>Banda de conducción vacía</a:t>
            </a:r>
          </a:p>
          <a:p>
            <a:r>
              <a:rPr lang="es-MX" sz="1200"/>
              <a:t>Orbitales moleculares</a:t>
            </a:r>
          </a:p>
          <a:p>
            <a:r>
              <a:rPr lang="es-MX" sz="1200"/>
              <a:t>3s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s-MX" sz="3200" dirty="0" smtClean="0"/>
              <a:t>Características del Enlace Metálico</a:t>
            </a:r>
          </a:p>
        </p:txBody>
      </p:sp>
      <p:sp>
        <p:nvSpPr>
          <p:cNvPr id="55298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295400"/>
            <a:ext cx="8229600" cy="5334000"/>
          </a:xfrm>
        </p:spPr>
        <p:txBody>
          <a:bodyPr/>
          <a:lstStyle/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A excepción del mercurio, los metales puros son sólidos a temperatura ambiente. No obstante, sus puntos de fusión son muy variables, aunque generalmente altos.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dirty="0" smtClean="0"/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Son buenos conductores de la electricidad y el calor.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Presentan un brillo característico.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dirty="0" smtClean="0"/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Son dúctiles y maleables. Esto se debe a la no direccionalidad del enlace metálico y a que los “restos positivos” son todos similares, con </a:t>
            </a:r>
            <a:r>
              <a:rPr lang="es-MX" sz="2000" dirty="0" smtClean="0"/>
              <a:t>lo </a:t>
            </a:r>
            <a:r>
              <a:rPr lang="es-MX" sz="2000" dirty="0" smtClean="0"/>
              <a:t>que cualquier tracción no modifica la estructura de la red metálica, sin aparecer repulsiones internas.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dirty="0" smtClean="0"/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Presentan el llamado “efecto fotoeléctrico”; es decir, emiten electrones cuando son sometidos a una radiación de determinada energía.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dirty="0" smtClean="0"/>
          </a:p>
          <a:p>
            <a:pPr algn="just">
              <a:lnSpc>
                <a:spcPct val="80000"/>
              </a:lnSpc>
              <a:buFont typeface="Arial" charset="0"/>
              <a:buChar char="•"/>
            </a:pPr>
            <a:r>
              <a:rPr lang="es-MX" sz="2000" dirty="0" smtClean="0"/>
              <a:t>Se suelen disolver con otros formando disoluciones que reciben el nombre de aleaciones.</a:t>
            </a:r>
          </a:p>
          <a:p>
            <a:pPr>
              <a:lnSpc>
                <a:spcPct val="80000"/>
              </a:lnSpc>
              <a:buFont typeface="Arial" charset="0"/>
              <a:buChar char="•"/>
            </a:pPr>
            <a:endParaRPr lang="es-MX" sz="2000" dirty="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z="3200" smtClean="0"/>
              <a:t>Resumiendo…</a:t>
            </a:r>
          </a:p>
        </p:txBody>
      </p:sp>
      <p:sp>
        <p:nvSpPr>
          <p:cNvPr id="5632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endParaRPr lang="en-US" smtClean="0"/>
          </a:p>
        </p:txBody>
      </p:sp>
      <p:pic>
        <p:nvPicPr>
          <p:cNvPr id="56323" name="Picture 5" descr="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00163"/>
            <a:ext cx="9144000" cy="507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nlace quimico">
  <a:themeElements>
    <a:clrScheme name="organic_molecules">
      <a:dk1>
        <a:sysClr val="windowText" lastClr="000000"/>
      </a:dk1>
      <a:lt1>
        <a:sysClr val="window" lastClr="FFFFFF"/>
      </a:lt1>
      <a:dk2>
        <a:srgbClr val="03327F"/>
      </a:dk2>
      <a:lt2>
        <a:srgbClr val="C2D9FE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5ECE71"/>
      </a:accent5>
      <a:accent6>
        <a:srgbClr val="319B3B"/>
      </a:accent6>
      <a:hlink>
        <a:srgbClr val="087BDA"/>
      </a:hlink>
      <a:folHlink>
        <a:srgbClr val="A984E0"/>
      </a:folHlink>
    </a:clrScheme>
    <a:fontScheme name="Organic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91440" tIns="45720" rIns="91440" bIns="45720" rtlCol="0" anchor="ctr">
        <a:norm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Perpetua" pitchFamily="18" charset="0"/>
            <a:ea typeface="+mj-ea"/>
            <a:cs typeface="+mj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Enlace quimico</Template>
  <TotalTime>47</TotalTime>
  <Words>2692</Words>
  <Application>Microsoft Office PowerPoint</Application>
  <PresentationFormat>Presentación en pantalla (4:3)</PresentationFormat>
  <Paragraphs>327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7" baseType="lpstr">
      <vt:lpstr>Arial</vt:lpstr>
      <vt:lpstr>Segoe UI</vt:lpstr>
      <vt:lpstr>Broadway</vt:lpstr>
      <vt:lpstr>Candara</vt:lpstr>
      <vt:lpstr>Bookworm</vt:lpstr>
      <vt:lpstr>Croobie</vt:lpstr>
      <vt:lpstr>Symbol</vt:lpstr>
      <vt:lpstr>Calibri</vt:lpstr>
      <vt:lpstr>Enlace quimico</vt:lpstr>
      <vt:lpstr>Enlaces químicos e interacciones intermoleculares</vt:lpstr>
      <vt:lpstr>Diapositiva 2</vt:lpstr>
      <vt:lpstr>Diapositiva 3</vt:lpstr>
      <vt:lpstr>Diapositiva 4</vt:lpstr>
      <vt:lpstr>ENLACE QUÍMICO</vt:lpstr>
      <vt:lpstr>Enlace químico</vt:lpstr>
      <vt:lpstr>MODELO TEÓRICO </vt:lpstr>
      <vt:lpstr>FUERZAS INTRAMOLECULARES (FUERTES)</vt:lpstr>
      <vt:lpstr>FUERZAS INTERMOLECULARES</vt:lpstr>
      <vt:lpstr>Regla del Octeto </vt:lpstr>
      <vt:lpstr>Estructuras de Lewis</vt:lpstr>
      <vt:lpstr>Ejemplos:</vt:lpstr>
      <vt:lpstr>Ejercicios</vt:lpstr>
      <vt:lpstr>Tipos de formulas químicas</vt:lpstr>
      <vt:lpstr>Ejercicios</vt:lpstr>
      <vt:lpstr>Enlace iónico (salino o electrovalente)</vt:lpstr>
      <vt:lpstr>Diapositiva 17</vt:lpstr>
      <vt:lpstr>Propiedades de los compuestos con enlace iónico</vt:lpstr>
      <vt:lpstr>Actividad: completa la tabla según el ejemplo</vt:lpstr>
      <vt:lpstr>Tarea:</vt:lpstr>
      <vt:lpstr>Enlace covalente</vt:lpstr>
      <vt:lpstr>Enlace covalente</vt:lpstr>
      <vt:lpstr>Videos de reforzamiento…</vt:lpstr>
      <vt:lpstr>Geometría Molecular y Polaridad</vt:lpstr>
      <vt:lpstr>RPECV</vt:lpstr>
      <vt:lpstr>Características del Enlace Covalente Polar</vt:lpstr>
      <vt:lpstr>Diapositiva 27</vt:lpstr>
      <vt:lpstr>Características del Enlace Covalente Coordinado</vt:lpstr>
      <vt:lpstr>Propiedades de los compuestos covalentes</vt:lpstr>
      <vt:lpstr>Enlace Metálico</vt:lpstr>
      <vt:lpstr>Teoría del Mar de Electrones (o del gas electrónico)</vt:lpstr>
      <vt:lpstr>Diapositiva 32</vt:lpstr>
      <vt:lpstr>Teoría de Bandas</vt:lpstr>
      <vt:lpstr>Conductores, semicondutores y aislantes</vt:lpstr>
      <vt:lpstr>Diapositiva 35</vt:lpstr>
      <vt:lpstr>Y los semiconductores y aislantes?</vt:lpstr>
      <vt:lpstr>Características del Enlace Metálico</vt:lpstr>
      <vt:lpstr>Resumiendo…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Enlaces químicos e interacciones intermoleculares</dc:title>
  <dc:creator> </dc:creator>
  <cp:keywords/>
  <cp:lastModifiedBy>admin</cp:lastModifiedBy>
  <cp:revision>39</cp:revision>
  <dcterms:created xsi:type="dcterms:W3CDTF">2014-10-15T05:25:37Z</dcterms:created>
  <dcterms:modified xsi:type="dcterms:W3CDTF">2015-01-25T19:04:18Z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TC018572739991</vt:lpwstr>
  </property>
</Properties>
</file>