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40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94432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8551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23405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79545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27395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70664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02332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18612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14498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56209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733234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325094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2395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294662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647622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429044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89969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487CC76-E8A6-4ED5-B45B-2BAC2B39A58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4630FBA-91DA-4196-9987-05E0B56A5D1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74267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2052" name="Picture 4" descr="http://www.fundacioncnse.org/poesiaenlse/images/fondos_o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" y="0"/>
            <a:ext cx="12192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2907521" y="618190"/>
            <a:ext cx="948458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8800" b="1" dirty="0" smtClean="0">
                <a:latin typeface="Blackadder ITC" panose="04020505051007020D02" pitchFamily="82" charset="0"/>
              </a:rPr>
              <a:t>Subgéneros del Género Lírico </a:t>
            </a:r>
            <a:endParaRPr lang="es-MX" sz="8800" b="1" dirty="0">
              <a:latin typeface="Blackadder ITC" panose="04020505051007020D02" pitchFamily="82" charset="0"/>
            </a:endParaRPr>
          </a:p>
        </p:txBody>
      </p:sp>
      <p:pic>
        <p:nvPicPr>
          <p:cNvPr id="7" name="Imagen 6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298" y="4733509"/>
            <a:ext cx="2719388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uadroTexto 8"/>
          <p:cNvSpPr txBox="1"/>
          <p:nvPr/>
        </p:nvSpPr>
        <p:spPr>
          <a:xfrm>
            <a:off x="6910686" y="4604167"/>
            <a:ext cx="599112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dirty="0" err="1" smtClean="0"/>
              <a:t>Multiversidad</a:t>
            </a:r>
            <a:r>
              <a:rPr lang="es-MX" sz="2000" b="1" dirty="0" smtClean="0"/>
              <a:t> latinoamericana campus: Torreón</a:t>
            </a:r>
          </a:p>
          <a:p>
            <a:r>
              <a:rPr lang="es-MX" b="1" dirty="0" smtClean="0"/>
              <a:t>Asignatura</a:t>
            </a:r>
            <a:r>
              <a:rPr lang="es-MX" dirty="0" smtClean="0"/>
              <a:t>: Literatura II</a:t>
            </a:r>
          </a:p>
          <a:p>
            <a:r>
              <a:rPr lang="es-MX" b="1" dirty="0" smtClean="0"/>
              <a:t>Semestre: </a:t>
            </a:r>
            <a:r>
              <a:rPr lang="es-MX" dirty="0" smtClean="0"/>
              <a:t>IV </a:t>
            </a:r>
          </a:p>
          <a:p>
            <a:r>
              <a:rPr lang="es-MX" b="1" dirty="0" smtClean="0"/>
              <a:t>Bloque 1 </a:t>
            </a:r>
            <a:r>
              <a:rPr lang="es-MX" dirty="0" smtClean="0"/>
              <a:t>Analizas el Género Lirico </a:t>
            </a:r>
          </a:p>
          <a:p>
            <a:r>
              <a:rPr lang="es-MX" b="1" dirty="0" smtClean="0"/>
              <a:t>Profesor: </a:t>
            </a:r>
            <a:r>
              <a:rPr lang="es-MX" dirty="0" smtClean="0"/>
              <a:t>José Agustín Ramírez Ramos </a:t>
            </a:r>
          </a:p>
          <a:p>
            <a:r>
              <a:rPr lang="es-MX" dirty="0"/>
              <a:t>0</a:t>
            </a:r>
            <a:r>
              <a:rPr lang="es-MX" dirty="0" smtClean="0"/>
              <a:t>6 de Febrero de 2015 </a:t>
            </a:r>
            <a:endParaRPr lang="es-MX" dirty="0"/>
          </a:p>
        </p:txBody>
      </p:sp>
      <p:cxnSp>
        <p:nvCxnSpPr>
          <p:cNvPr id="6" name="Conector recto 5"/>
          <p:cNvCxnSpPr/>
          <p:nvPr/>
        </p:nvCxnSpPr>
        <p:spPr>
          <a:xfrm>
            <a:off x="6910686" y="4733509"/>
            <a:ext cx="0" cy="147940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512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72980" y="1509607"/>
            <a:ext cx="1151422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MX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anose="020E0503060101010101" pitchFamily="34" charset="-79"/>
                <a:cs typeface="FrankRuehl" panose="020E0503060101010101" pitchFamily="34" charset="-79"/>
              </a:rPr>
              <a:t>H I M N O</a:t>
            </a:r>
          </a:p>
          <a:p>
            <a:pPr>
              <a:lnSpc>
                <a:spcPct val="150000"/>
              </a:lnSpc>
            </a:pPr>
            <a:endParaRPr lang="es-MX" dirty="0" smtClean="0">
              <a:solidFill>
                <a:srgbClr val="000000"/>
              </a:solidFill>
              <a:latin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es-MX" dirty="0" smtClean="0">
                <a:solidFill>
                  <a:srgbClr val="000000"/>
                </a:solidFill>
                <a:latin typeface="Tahoma" panose="020B0604030504040204" pitchFamily="34" charset="0"/>
              </a:rPr>
              <a:t>Según </a:t>
            </a:r>
            <a:r>
              <a:rPr lang="es-MX" dirty="0">
                <a:solidFill>
                  <a:srgbClr val="000000"/>
                </a:solidFill>
                <a:latin typeface="Tahoma" panose="020B0604030504040204" pitchFamily="34" charset="0"/>
              </a:rPr>
              <a:t>la época y los tiempos que corrían, en unos momentos </a:t>
            </a:r>
            <a:r>
              <a:rPr lang="es-MX" b="1" dirty="0">
                <a:solidFill>
                  <a:srgbClr val="000000"/>
                </a:solidFill>
                <a:latin typeface="Tahoma" panose="020B0604030504040204" pitchFamily="34" charset="0"/>
              </a:rPr>
              <a:t>el himno fue una composición poética o musical que se utilizaba en la antigüedad para alabar a un dios en particular o alguna otra representación a la que se le querían rendir honores, homenajes </a:t>
            </a:r>
            <a:r>
              <a:rPr lang="es-MX" dirty="0">
                <a:solidFill>
                  <a:srgbClr val="000000"/>
                </a:solidFill>
                <a:latin typeface="Tahoma" panose="020B0604030504040204" pitchFamily="34" charset="0"/>
              </a:rPr>
              <a:t>o tan solo agradecerle por algo, luego llegó a ser uno de los </a:t>
            </a:r>
            <a:r>
              <a:rPr lang="es-MX" b="1" dirty="0">
                <a:solidFill>
                  <a:srgbClr val="000000"/>
                </a:solidFill>
                <a:latin typeface="Tahoma" panose="020B0604030504040204" pitchFamily="34" charset="0"/>
              </a:rPr>
              <a:t>géneros poéticos más importantes dentro de la literatura grecolatina clásica </a:t>
            </a:r>
            <a:r>
              <a:rPr lang="es-MX" dirty="0">
                <a:solidFill>
                  <a:srgbClr val="000000"/>
                </a:solidFill>
                <a:latin typeface="Tahoma" panose="020B0604030504040204" pitchFamily="34" charset="0"/>
              </a:rPr>
              <a:t>y en otros, como puede ser </a:t>
            </a:r>
            <a:r>
              <a:rPr lang="es-MX" b="1" dirty="0">
                <a:solidFill>
                  <a:srgbClr val="000000"/>
                </a:solidFill>
                <a:latin typeface="Tahoma" panose="020B0604030504040204" pitchFamily="34" charset="0"/>
              </a:rPr>
              <a:t>hoy en día, refiere a la composición musical solemne destinada a exaltar y recordar el patriotismo de una nación y que generalmente tuvo su origen en momentos de guerra o conflictos armados con otros países</a:t>
            </a:r>
            <a:r>
              <a:rPr lang="es-MX" dirty="0">
                <a:solidFill>
                  <a:srgbClr val="000000"/>
                </a:solidFill>
                <a:latin typeface="Tahoma" panose="020B0604030504040204" pitchFamily="34" charset="0"/>
              </a:rPr>
              <a:t>.</a:t>
            </a:r>
            <a:br>
              <a:rPr lang="es-MX" dirty="0">
                <a:solidFill>
                  <a:srgbClr val="000000"/>
                </a:solidFill>
                <a:latin typeface="Tahoma" panose="020B0604030504040204" pitchFamily="34" charset="0"/>
              </a:rPr>
            </a:br>
            <a:r>
              <a:rPr lang="es-MX" dirty="0">
                <a:solidFill>
                  <a:srgbClr val="000000"/>
                </a:solidFill>
                <a:latin typeface="Tahoma" panose="020B0604030504040204" pitchFamily="34" charset="0"/>
              </a:rPr>
              <a:t/>
            </a:r>
            <a:br>
              <a:rPr lang="es-MX" dirty="0">
                <a:solidFill>
                  <a:srgbClr val="000000"/>
                </a:solidFill>
                <a:latin typeface="Tahoma" panose="020B0604030504040204" pitchFamily="34" charset="0"/>
              </a:rPr>
            </a:b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0737930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nstitucional.social.ceal.co/wp-content/uploads/sites/8/2014/11/1_america-lat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0" y="1650148"/>
            <a:ext cx="84301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Dios mío, con el cielo, mar y el sol,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una masa formaste y América la </a:t>
            </a:r>
            <a:r>
              <a:rPr lang="es-MX" sz="2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llamastes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.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A tu semejanza la humanidad </a:t>
            </a:r>
            <a:r>
              <a:rPr lang="es-MX" sz="2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creastes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.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Con Amor fe y esperanza.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“Amados los unos a los otros” les </a:t>
            </a:r>
            <a:r>
              <a:rPr lang="es-MX" sz="2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dijistes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.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Pero tus palabras confundidas fueron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con armados los unos contra los otros.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II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América, tu libertad y tus riquezas </a:t>
            </a:r>
            <a:r>
              <a:rPr lang="es-MX" sz="2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perdistes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.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Te ofrecen libertad quienes sus mentes negras las tienen.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Tu ignorancia es el poder de ellos.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Con tus manos heridas recorres caminos.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Nadie puede ver el trabajo que día y noche realizas.</a:t>
            </a: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boto"/>
              </a:rPr>
              <a:t>Pero tus frutos en sus mesas diariamente les pones.</a:t>
            </a:r>
            <a:endParaRPr lang="es-MX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7526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62838" y="1568388"/>
            <a:ext cx="1188720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b="1" dirty="0" smtClean="0">
                <a:solidFill>
                  <a:srgbClr val="000000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LA CANCIÓN LÍRICA</a:t>
            </a:r>
          </a:p>
          <a:p>
            <a:endParaRPr lang="es-MX" dirty="0">
              <a:solidFill>
                <a:srgbClr val="000000"/>
              </a:solidFill>
              <a:latin typeface="Source Sans Pro"/>
            </a:endParaRPr>
          </a:p>
          <a:p>
            <a:pPr>
              <a:lnSpc>
                <a:spcPct val="150000"/>
              </a:lnSpc>
            </a:pPr>
            <a:r>
              <a:rPr lang="es-MX" dirty="0" smtClean="0">
                <a:solidFill>
                  <a:srgbClr val="000000"/>
                </a:solidFill>
                <a:latin typeface="Source Sans Pro"/>
              </a:rPr>
              <a:t> </a:t>
            </a:r>
            <a:r>
              <a:rPr lang="es-MX" sz="2000" dirty="0" smtClean="0">
                <a:solidFill>
                  <a:srgbClr val="000000"/>
                </a:solidFill>
                <a:latin typeface="Source Sans Pro"/>
              </a:rPr>
              <a:t>Es </a:t>
            </a:r>
            <a:r>
              <a:rPr lang="es-MX" sz="2000" dirty="0">
                <a:solidFill>
                  <a:srgbClr val="000000"/>
                </a:solidFill>
                <a:latin typeface="Source Sans Pro"/>
              </a:rPr>
              <a:t>una composición en forma de poema admirativo que denota una emoción y un tema por lo regular siempre son de tipo amoroso.</a:t>
            </a:r>
          </a:p>
          <a:p>
            <a:pPr>
              <a:lnSpc>
                <a:spcPct val="150000"/>
              </a:lnSpc>
            </a:pPr>
            <a:r>
              <a:rPr lang="es-MX" sz="2000" dirty="0">
                <a:solidFill>
                  <a:srgbClr val="000000"/>
                </a:solidFill>
                <a:latin typeface="Source Sans Pro"/>
              </a:rPr>
              <a:t>Sus orígenes se remota con los trovadores provenzales, quienes escribían juntas letra y música, mas adelante el genero lirico de la Provenza dio origen al Soneto</a:t>
            </a:r>
            <a:r>
              <a:rPr lang="es-MX" sz="2000" dirty="0" smtClean="0">
                <a:solidFill>
                  <a:srgbClr val="000000"/>
                </a:solidFill>
                <a:latin typeface="Source Sans Pro"/>
              </a:rPr>
              <a:t>.</a:t>
            </a:r>
          </a:p>
          <a:p>
            <a:pPr>
              <a:lnSpc>
                <a:spcPct val="150000"/>
              </a:lnSpc>
            </a:pPr>
            <a:endParaRPr lang="es-MX" sz="2000" dirty="0">
              <a:solidFill>
                <a:srgbClr val="000000"/>
              </a:solidFill>
              <a:latin typeface="Source Sans Pro"/>
            </a:endParaRPr>
          </a:p>
          <a:p>
            <a:pPr>
              <a:lnSpc>
                <a:spcPct val="150000"/>
              </a:lnSpc>
            </a:pPr>
            <a:r>
              <a:rPr lang="es-MX" sz="2000" dirty="0">
                <a:solidFill>
                  <a:srgbClr val="000000"/>
                </a:solidFill>
                <a:latin typeface="Source Sans Pro"/>
              </a:rPr>
              <a:t>La </a:t>
            </a:r>
            <a:r>
              <a:rPr lang="es-MX" sz="2000" b="1" dirty="0">
                <a:solidFill>
                  <a:srgbClr val="000000"/>
                </a:solidFill>
                <a:latin typeface="Source Sans Pro"/>
              </a:rPr>
              <a:t>canción lirica </a:t>
            </a:r>
            <a:r>
              <a:rPr lang="es-MX" sz="2000" dirty="0">
                <a:solidFill>
                  <a:srgbClr val="000000"/>
                </a:solidFill>
                <a:latin typeface="Source Sans Pro"/>
              </a:rPr>
              <a:t>esta delimitada por un límite de cinco a siete estrofas llamadas </a:t>
            </a:r>
            <a:r>
              <a:rPr lang="es-MX" sz="2000" dirty="0" err="1">
                <a:solidFill>
                  <a:srgbClr val="000000"/>
                </a:solidFill>
                <a:latin typeface="Source Sans Pro"/>
              </a:rPr>
              <a:t>estanzas</a:t>
            </a:r>
            <a:r>
              <a:rPr lang="es-MX" sz="2000" dirty="0">
                <a:solidFill>
                  <a:srgbClr val="000000"/>
                </a:solidFill>
                <a:latin typeface="Source Sans Pro"/>
              </a:rPr>
              <a:t>, en las cuales se hace una combinación e versos que llevan de siete a once silabas.</a:t>
            </a:r>
          </a:p>
          <a:p>
            <a:r>
              <a:rPr lang="es-MX" dirty="0"/>
              <a:t/>
            </a:r>
            <a:br>
              <a:rPr lang="es-MX" dirty="0"/>
            </a:b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3921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algunosrecursosparaeducacioninfantil.wikispaces.com/file/view/musica.jpg/293240588/833x454/mus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6004142" y="948690"/>
            <a:ext cx="6096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CANCION “LA VALENTINA</a:t>
            </a:r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”</a:t>
            </a:r>
          </a:p>
          <a:p>
            <a:pPr algn="ctr"/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Valentina, Valentina,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yo te quisiera decir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que una pasión me domina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y es la que me hizo venir.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Dicen que por tus amores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un </a:t>
            </a:r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mal me 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van a seguir,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no le hace que sean el diablo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yo también me sé morir.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Si porque tomo tequila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mañana tomo jerez,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si porque me ven borracho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mañana ya no me ven.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Valentina, Valentina,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rendido estoy 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a tus pies,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si me han de matar mañana</a:t>
            </a: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s-MX" b="1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/>
              </a:rPr>
              <a:t>que me maten de una vez.</a:t>
            </a:r>
            <a:endParaRPr lang="es-MX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3991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36884" y="1913891"/>
            <a:ext cx="1173079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MX" sz="2800" b="1" dirty="0" smtClean="0">
                <a:solidFill>
                  <a:srgbClr val="191919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LA ELEGÍA </a:t>
            </a:r>
          </a:p>
          <a:p>
            <a:pPr>
              <a:lnSpc>
                <a:spcPct val="150000"/>
              </a:lnSpc>
            </a:pPr>
            <a:r>
              <a:rPr lang="es-MX" sz="2000" b="1" dirty="0">
                <a:solidFill>
                  <a:srgbClr val="191919"/>
                </a:solidFill>
                <a:latin typeface="Helvetica Neue"/>
              </a:rPr>
              <a:t>E</a:t>
            </a:r>
            <a:r>
              <a:rPr lang="es-MX" sz="2000" b="1" dirty="0" smtClean="0">
                <a:solidFill>
                  <a:srgbClr val="191919"/>
                </a:solidFill>
                <a:latin typeface="Helvetica Neue"/>
              </a:rPr>
              <a:t>s </a:t>
            </a:r>
            <a:r>
              <a:rPr lang="es-MX" sz="2000" b="1" dirty="0">
                <a:solidFill>
                  <a:srgbClr val="191919"/>
                </a:solidFill>
                <a:latin typeface="Helvetica Neue"/>
              </a:rPr>
              <a:t>un tipo de composición poética que eleva un lamento por algún motivo de dolor o nostalgia. Algunos de los temas clásicos de la elegía son el paso del tiempo, la nostalgia o el amor perdido. Sin embargo, el tema funerario ha llegado a dominar principalmente el género, de manera que comúnmente suele entenderse por elegía al llanto poético por la muerte de un ser querido o personaje de gran importancia pública</a:t>
            </a:r>
            <a:r>
              <a:rPr lang="es-MX" dirty="0">
                <a:solidFill>
                  <a:srgbClr val="191919"/>
                </a:solidFill>
                <a:latin typeface="Helvetica Neue"/>
              </a:rPr>
              <a:t>. 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2986827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4.bp.blogspot.com/-MAnrj9j_LCc/UhTtz-P4AfI/AAAAAAAAAWU/xMCX8KGOlts/s1600/observa+lu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99" y="-1"/>
            <a:ext cx="11458074" cy="68580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5329987" y="842208"/>
            <a:ext cx="6509084" cy="6432530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ctr"/>
            <a:r>
              <a:rPr lang="es-MX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anose="020E0503060101010101" pitchFamily="34" charset="-79"/>
                <a:cs typeface="FrankRuehl" panose="020E0503060101010101" pitchFamily="34" charset="-79"/>
              </a:rPr>
              <a:t>Luz de luna</a:t>
            </a:r>
          </a:p>
          <a:p>
            <a:pPr algn="ctr"/>
            <a:endParaRPr lang="es-MX" sz="2400" b="1" dirty="0" smtClean="0">
              <a:solidFill>
                <a:schemeClr val="bg1"/>
              </a:solidFill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pPr algn="ctr"/>
            <a:endParaRPr lang="es-MX" sz="2400" b="1" dirty="0">
              <a:solidFill>
                <a:schemeClr val="bg1"/>
              </a:solidFill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pPr algn="ctr"/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Yo quiero luz de luna</a:t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Para mi noche triste</a:t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Para cantar divina</a:t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La ilusión que me trajiste</a:t>
            </a:r>
          </a:p>
          <a:p>
            <a:pPr algn="ctr"/>
            <a:endParaRPr lang="es-MX" sz="2000" b="1" dirty="0" smtClean="0">
              <a:solidFill>
                <a:schemeClr val="bg1"/>
              </a:solidFill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pPr algn="ctr"/>
            <a:endParaRPr lang="es-MX" sz="2000" b="1" dirty="0">
              <a:solidFill>
                <a:schemeClr val="bg1"/>
              </a:solidFill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pPr algn="ctr"/>
            <a:r>
              <a:rPr lang="es-MX" sz="2000" b="1" dirty="0" smtClean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Para </a:t>
            </a: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sentirte mía</a:t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 err="1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Mía</a:t>
            </a: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 tú como ninguna</a:t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Pues desde que te fuiste</a:t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No he tenido luz de luna</a:t>
            </a:r>
          </a:p>
          <a:p>
            <a:pPr algn="ctr"/>
            <a:endParaRPr lang="es-MX" sz="2000" b="1" dirty="0" smtClean="0">
              <a:solidFill>
                <a:schemeClr val="bg1"/>
              </a:solidFill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pPr algn="ctr"/>
            <a:endParaRPr lang="es-MX" sz="2000" b="1" dirty="0">
              <a:solidFill>
                <a:schemeClr val="bg1"/>
              </a:solidFill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pPr algn="ctr"/>
            <a:r>
              <a:rPr lang="es-MX" sz="2000" b="1" dirty="0" smtClean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Yo </a:t>
            </a: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siento tus amarras</a:t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Como garfios como garras</a:t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Que me ahogan en la playa</a:t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De la farra y del </a:t>
            </a:r>
            <a:r>
              <a:rPr lang="es-MX" sz="2000" b="1" dirty="0" smtClean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dolor</a:t>
            </a:r>
          </a:p>
          <a:p>
            <a:pPr algn="ctr"/>
            <a:endParaRPr lang="es-MX" sz="2000" b="1" dirty="0">
              <a:solidFill>
                <a:schemeClr val="bg1"/>
              </a:solidFill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pPr algn="ctr"/>
            <a:endParaRPr lang="es-MX" sz="2000" b="1" dirty="0" smtClean="0">
              <a:solidFill>
                <a:schemeClr val="bg1"/>
              </a:solidFill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pPr algn="ctr"/>
            <a:endParaRPr lang="es-MX" sz="2000" b="1" dirty="0">
              <a:solidFill>
                <a:schemeClr val="bg1"/>
              </a:solidFill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pPr algn="ctr"/>
            <a:endParaRPr lang="es-MX" sz="2000" b="1" dirty="0">
              <a:solidFill>
                <a:schemeClr val="bg1"/>
              </a:solidFill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pPr algn="ctr"/>
            <a:r>
              <a:rPr lang="es-MX" sz="2000" b="1" dirty="0" smtClean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Y </a:t>
            </a: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siento tus cadenas arrastrar</a:t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En la noche callada</a:t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Que sea </a:t>
            </a:r>
            <a:r>
              <a:rPr lang="es-MX" sz="2000" b="1" dirty="0" err="1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plenilunada</a:t>
            </a: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/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Azul como ninguna</a:t>
            </a:r>
          </a:p>
          <a:p>
            <a:pPr algn="ctr"/>
            <a:endParaRPr lang="es-MX" sz="2000" b="1" dirty="0" smtClean="0">
              <a:solidFill>
                <a:schemeClr val="bg1"/>
              </a:solidFill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pPr algn="ctr"/>
            <a:endParaRPr lang="es-MX" sz="2000" b="1" dirty="0">
              <a:solidFill>
                <a:schemeClr val="bg1"/>
              </a:solidFill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pPr algn="ctr"/>
            <a:r>
              <a:rPr lang="es-MX" sz="2000" b="1" dirty="0" smtClean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Si </a:t>
            </a: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ya no vuelves nunca</a:t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Provincianita mía</a:t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A mi celda querida</a:t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Que esta triste y esta fría</a:t>
            </a:r>
          </a:p>
          <a:p>
            <a:pPr algn="ctr"/>
            <a:endParaRPr lang="es-MX" sz="2000" b="1" dirty="0" smtClean="0">
              <a:solidFill>
                <a:schemeClr val="bg1"/>
              </a:solidFill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pPr algn="ctr"/>
            <a:r>
              <a:rPr lang="es-MX" sz="2000" b="1" dirty="0" smtClean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Que </a:t>
            </a: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al menos tu recuerdo</a:t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Ponga luz sobre mi </a:t>
            </a:r>
            <a:r>
              <a:rPr lang="es-MX" sz="2000" b="1" dirty="0" smtClean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bruma</a:t>
            </a:r>
          </a:p>
          <a:p>
            <a:pPr algn="ctr"/>
            <a:r>
              <a:rPr lang="es-MX" sz="2000" b="1" dirty="0" smtClean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Pues </a:t>
            </a: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desde que te fuiste</a:t>
            </a:r>
            <a:b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</a:br>
            <a:r>
              <a:rPr lang="es-MX" sz="2000" b="1" dirty="0">
                <a:solidFill>
                  <a:schemeClr val="bg1"/>
                </a:solidFill>
                <a:latin typeface="FrankRuehl" panose="020E0503060101010101" pitchFamily="34" charset="-79"/>
                <a:cs typeface="FrankRuehl" panose="020E0503060101010101" pitchFamily="34" charset="-79"/>
              </a:rPr>
              <a:t>No he tenido luz de luna</a:t>
            </a:r>
          </a:p>
          <a:p>
            <a:pPr marL="342900" indent="-342900">
              <a:buFont typeface="+mj-lt"/>
              <a:buAutoNum type="arabicPeriod"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434719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>
          <a:xfrm>
            <a:off x="794085" y="1921923"/>
            <a:ext cx="11193379" cy="3424107"/>
          </a:xfrm>
        </p:spPr>
        <p:txBody>
          <a:bodyPr/>
          <a:lstStyle/>
          <a:p>
            <a:r>
              <a:rPr lang="es-MX" sz="2800" b="1" dirty="0" smtClean="0">
                <a:latin typeface="FrankRuehl" panose="020E0503060101010101" pitchFamily="34" charset="-79"/>
                <a:cs typeface="FrankRuehl" panose="020E0503060101010101" pitchFamily="34" charset="-79"/>
              </a:rPr>
              <a:t>LA BALADA</a:t>
            </a:r>
          </a:p>
          <a:p>
            <a:r>
              <a:rPr lang="es-MX" sz="2400" cap="none" dirty="0" smtClean="0">
                <a:latin typeface="Helvetica Neue"/>
              </a:rPr>
              <a:t>E</a:t>
            </a:r>
            <a:r>
              <a:rPr lang="es-MX" sz="2400" cap="none" dirty="0" smtClean="0">
                <a:latin typeface="Helvetica Neue"/>
              </a:rPr>
              <a:t>l </a:t>
            </a:r>
            <a:r>
              <a:rPr lang="es-MX" sz="2400" cap="none" dirty="0" smtClean="0">
                <a:latin typeface="Helvetica Neue"/>
              </a:rPr>
              <a:t>norte europeo, sobre todo Alemania, dio origen a la </a:t>
            </a:r>
            <a:r>
              <a:rPr lang="es-MX" sz="2400" cap="none" dirty="0" smtClean="0">
                <a:latin typeface="Helvetica Neue"/>
              </a:rPr>
              <a:t>balada</a:t>
            </a:r>
            <a:r>
              <a:rPr lang="es-MX" sz="2400" cap="none" dirty="0" smtClean="0">
                <a:latin typeface="Helvetica Neue"/>
              </a:rPr>
              <a:t>, poema corto en que se presentan cuadros breves y animados que revelan con delicadeza la situación moral del autor </a:t>
            </a:r>
            <a:endParaRPr lang="es-MX" sz="2400" cap="none" dirty="0"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4451733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blog.rtve.es/.a/6a014e6089cbd5970c017d41f1402a970c-800wi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499"/>
            <a:ext cx="12192000" cy="6913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5899484" y="1065988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Yo 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le vi pasar. 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Siempre el viento en calma 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y el camino en paz. 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¡Y estos ojos míseros 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le vieron pasar! </a:t>
            </a:r>
            <a:endParaRPr lang="es-MX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</a:endParaRPr>
          </a:p>
          <a:p>
            <a:pPr algn="ctr"/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Él va amando a otra 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por la tierra en flor. 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Ha abierto el espino; 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pasa una canción. 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iy</a:t>
            </a:r>
            <a:r>
              <a:rPr lang="es-MX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 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el va amando a otra 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por la tierra en flor!</a:t>
            </a:r>
            <a:r>
              <a:rPr lang="es-MX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 </a:t>
            </a:r>
            <a:r>
              <a:rPr lang="es-MX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MX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MX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</a:t>
            </a:r>
            <a:r>
              <a:rPr lang="es-MX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Gabriela </a:t>
            </a:r>
            <a:r>
              <a:rPr lang="es-MX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Mistral</a:t>
            </a:r>
            <a:r>
              <a:rPr lang="es-MX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</a:rPr>
              <a:t>.</a:t>
            </a:r>
            <a:r>
              <a:rPr lang="es-MX" sz="2400" dirty="0">
                <a:solidFill>
                  <a:srgbClr val="000000"/>
                </a:solidFill>
                <a:latin typeface="Helvetica Neue"/>
              </a:rPr>
              <a:t> </a:t>
            </a:r>
            <a:endParaRPr lang="es-MX" sz="2400" dirty="0"/>
          </a:p>
        </p:txBody>
      </p:sp>
    </p:spTree>
    <p:extLst>
      <p:ext uri="{BB962C8B-B14F-4D97-AF65-F5344CB8AC3E}">
        <p14:creationId xmlns:p14="http://schemas.microsoft.com/office/powerpoint/2010/main" val="7435054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ota">
  <a:themeElements>
    <a:clrScheme name="Got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a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Gota</Template>
  <TotalTime>75</TotalTime>
  <Words>253</Words>
  <Application>Microsoft Office PowerPoint</Application>
  <PresentationFormat>Personalizado</PresentationFormat>
  <Paragraphs>47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Gota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Propietario</dc:creator>
  <cp:lastModifiedBy>Ordoñez</cp:lastModifiedBy>
  <cp:revision>11</cp:revision>
  <dcterms:created xsi:type="dcterms:W3CDTF">2015-01-28T08:47:09Z</dcterms:created>
  <dcterms:modified xsi:type="dcterms:W3CDTF">2016-02-23T19:01:05Z</dcterms:modified>
</cp:coreProperties>
</file>