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9" r:id="rId4"/>
    <p:sldId id="260" r:id="rId5"/>
    <p:sldId id="261" r:id="rId6"/>
    <p:sldId id="262" r:id="rId7"/>
    <p:sldId id="263" r:id="rId8"/>
    <p:sldId id="264" r:id="rId9"/>
    <p:sldId id="258" r:id="rId10"/>
    <p:sldId id="265" r:id="rId11"/>
    <p:sldId id="266" r:id="rId1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14" name="13 Título"/>
          <p:cNvSpPr>
            <a:spLocks noGrp="1"/>
          </p:cNvSpPr>
          <p:nvPr>
            <p:ph type="ctrTitle"/>
          </p:nvPr>
        </p:nvSpPr>
        <p:spPr>
          <a:xfrm>
            <a:off x="1432560" y="359898"/>
            <a:ext cx="7406640" cy="1472184"/>
          </a:xfrm>
        </p:spPr>
        <p:txBody>
          <a:bodyPr anchor="b"/>
          <a:lstStyle>
            <a:lvl1pPr algn="l">
              <a:defRPr/>
            </a:lvl1pPr>
            <a:extLst/>
          </a:lstStyle>
          <a:p>
            <a:r>
              <a:rPr kumimoji="0" lang="es-ES" smtClean="0"/>
              <a:t>Haga clic para modificar el estilo de título del patrón</a:t>
            </a:r>
            <a:endParaRPr kumimoji="0" lang="en-US"/>
          </a:p>
        </p:txBody>
      </p:sp>
      <p:sp>
        <p:nvSpPr>
          <p:cNvPr id="22" name="21 Subtítulo"/>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7" name="6 Marcador de fecha"/>
          <p:cNvSpPr>
            <a:spLocks noGrp="1"/>
          </p:cNvSpPr>
          <p:nvPr>
            <p:ph type="dt" sz="half" idx="10"/>
          </p:nvPr>
        </p:nvSpPr>
        <p:spPr/>
        <p:txBody>
          <a:bodyPr/>
          <a:lstStyle>
            <a:extLst/>
          </a:lstStyle>
          <a:p>
            <a:fld id="{7A847CFC-816F-41D0-AAC0-9BF4FEBC753E}" type="datetimeFigureOut">
              <a:rPr lang="es-ES" smtClean="0"/>
              <a:pPr/>
              <a:t>01/08/2013</a:t>
            </a:fld>
            <a:endParaRPr lang="es-ES"/>
          </a:p>
        </p:txBody>
      </p:sp>
      <p:sp>
        <p:nvSpPr>
          <p:cNvPr id="20" name="19 Marcador de pie de página"/>
          <p:cNvSpPr>
            <a:spLocks noGrp="1"/>
          </p:cNvSpPr>
          <p:nvPr>
            <p:ph type="ftr" sz="quarter" idx="11"/>
          </p:nvPr>
        </p:nvSpPr>
        <p:spPr/>
        <p:txBody>
          <a:bodyPr/>
          <a:lstStyle>
            <a:extLst/>
          </a:lstStyle>
          <a:p>
            <a:endParaRPr lang="es-ES"/>
          </a:p>
        </p:txBody>
      </p:sp>
      <p:sp>
        <p:nvSpPr>
          <p:cNvPr id="10" name="9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
        <p:nvSpPr>
          <p:cNvPr id="8" name="7 Elipse"/>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8 Elipse"/>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pPr/>
              <a:t>01/08/2013</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6 Rectángulo"/>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Título"/>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pPr/>
              <a:t>01/08/2013</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
        <p:nvSpPr>
          <p:cNvPr id="10" name="9 Rectángulo"/>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Elipse"/>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8 Elipse"/>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1435608" y="274320"/>
            <a:ext cx="7498080" cy="1143000"/>
          </a:xfrm>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pPr/>
              <a:t>01/08/2013</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7A847CFC-816F-41D0-AAC0-9BF4FEBC753E}" type="datetimeFigureOut">
              <a:rPr lang="es-ES" smtClean="0"/>
              <a:pPr/>
              <a:t>01/08/2013</a:t>
            </a:fld>
            <a:endParaRPr lang="es-ES"/>
          </a:p>
        </p:txBody>
      </p:sp>
      <p:sp>
        <p:nvSpPr>
          <p:cNvPr id="8" name="7 Marcador de pie de página"/>
          <p:cNvSpPr>
            <a:spLocks noGrp="1"/>
          </p:cNvSpPr>
          <p:nvPr>
            <p:ph type="ftr" sz="quarter" idx="11"/>
          </p:nvPr>
        </p:nvSpPr>
        <p:spPr/>
        <p:txBody>
          <a:bodyPr/>
          <a:lstStyle>
            <a:extLst/>
          </a:lstStyle>
          <a:p>
            <a:endParaRPr lang="es-ES"/>
          </a:p>
        </p:txBody>
      </p:sp>
      <p:sp>
        <p:nvSpPr>
          <p:cNvPr id="9" name="8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1435608" y="274320"/>
            <a:ext cx="7498080" cy="1143000"/>
          </a:xfrm>
        </p:spPr>
        <p:txBody>
          <a:bodyPr anchor="ct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7A847CFC-816F-41D0-AAC0-9BF4FEBC753E}" type="datetimeFigureOut">
              <a:rPr lang="es-ES" smtClean="0"/>
              <a:pPr/>
              <a:t>01/08/2013</a:t>
            </a:fld>
            <a:endParaRPr lang="es-ES"/>
          </a:p>
        </p:txBody>
      </p:sp>
      <p:sp>
        <p:nvSpPr>
          <p:cNvPr id="4" name="3 Marcador de pie de página"/>
          <p:cNvSpPr>
            <a:spLocks noGrp="1"/>
          </p:cNvSpPr>
          <p:nvPr>
            <p:ph type="ftr" sz="quarter" idx="11"/>
          </p:nvPr>
        </p:nvSpPr>
        <p:spPr/>
        <p:txBody>
          <a:bodyPr/>
          <a:lstStyle>
            <a:extLst/>
          </a:lstStyle>
          <a:p>
            <a:endParaRPr lang="es-ES"/>
          </a:p>
        </p:txBody>
      </p:sp>
      <p:sp>
        <p:nvSpPr>
          <p:cNvPr id="5" name="4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5" name="4 Rectángulo"/>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1 Marcador de fecha"/>
          <p:cNvSpPr>
            <a:spLocks noGrp="1"/>
          </p:cNvSpPr>
          <p:nvPr>
            <p:ph type="dt" sz="half" idx="10"/>
          </p:nvPr>
        </p:nvSpPr>
        <p:spPr/>
        <p:txBody>
          <a:bodyPr/>
          <a:lstStyle>
            <a:extLst/>
          </a:lstStyle>
          <a:p>
            <a:fld id="{7A847CFC-816F-41D0-AAC0-9BF4FEBC753E}" type="datetimeFigureOut">
              <a:rPr lang="es-ES" smtClean="0"/>
              <a:pPr/>
              <a:t>01/08/2013</a:t>
            </a:fld>
            <a:endParaRPr lang="es-ES"/>
          </a:p>
        </p:txBody>
      </p:sp>
      <p:sp>
        <p:nvSpPr>
          <p:cNvPr id="3" name="2 Marcador de pie de página"/>
          <p:cNvSpPr>
            <a:spLocks noGrp="1"/>
          </p:cNvSpPr>
          <p:nvPr>
            <p:ph type="ftr" sz="quarter" idx="11"/>
          </p:nvPr>
        </p:nvSpPr>
        <p:spPr/>
        <p:txBody>
          <a:bodyPr/>
          <a:lstStyle>
            <a:extLst/>
          </a:lstStyle>
          <a:p>
            <a:endParaRPr lang="es-ES"/>
          </a:p>
        </p:txBody>
      </p:sp>
      <p:sp>
        <p:nvSpPr>
          <p:cNvPr id="4" name="3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
        <p:nvSpPr>
          <p:cNvPr id="6" name="5 Rectángulo"/>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pPr/>
              <a:t>01/08/2013</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extLst/>
          </a:lstStyle>
          <a:p>
            <a:fld id="{7A847CFC-816F-41D0-AAC0-9BF4FEBC753E}" type="datetimeFigureOut">
              <a:rPr lang="es-ES" smtClean="0"/>
              <a:pPr/>
              <a:t>01/08/2013</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
        <p:nvSpPr>
          <p:cNvPr id="8" name="7 Rectángulo"/>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2 Marcador de posición de imagen"/>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s-ES" smtClean="0"/>
              <a:t>Haga clic en el icono para agregar una imagen</a:t>
            </a:r>
            <a:endParaRPr kumimoji="0" lang="en-US" dirty="0"/>
          </a:p>
        </p:txBody>
      </p:sp>
      <p:sp>
        <p:nvSpPr>
          <p:cNvPr id="9" name="8 Proceso"/>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9 Proceso"/>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3 Marcador de texto"/>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pPr/>
              <a:t>01/08/2013</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8000" y="274639"/>
            <a:ext cx="1828800" cy="5851525"/>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1143000" y="274640"/>
            <a:ext cx="55626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7A847CFC-816F-41D0-AAC0-9BF4FEBC753E}" type="datetimeFigureOut">
              <a:rPr lang="es-ES" smtClean="0"/>
              <a:pPr/>
              <a:t>01/08/2013</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Circular"/>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7 Elipse"/>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10 Anillo"/>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11 Rectángulo"/>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4 Marcador de título"/>
          <p:cNvSpPr>
            <a:spLocks noGrp="1"/>
          </p:cNvSpPr>
          <p:nvPr>
            <p:ph type="title"/>
          </p:nvPr>
        </p:nvSpPr>
        <p:spPr>
          <a:xfrm>
            <a:off x="1435608" y="274638"/>
            <a:ext cx="7498080" cy="1143000"/>
          </a:xfrm>
          <a:prstGeom prst="rect">
            <a:avLst/>
          </a:prstGeom>
        </p:spPr>
        <p:txBody>
          <a:bodyPr anchor="ctr">
            <a:normAutofit/>
          </a:bodyPr>
          <a:lstStyle>
            <a:extLst/>
          </a:lstStyle>
          <a:p>
            <a:r>
              <a:rPr kumimoji="0" lang="es-ES" smtClean="0"/>
              <a:t>Haga clic para modificar el estilo de título del patrón</a:t>
            </a:r>
            <a:endParaRPr kumimoji="0" lang="en-US"/>
          </a:p>
        </p:txBody>
      </p:sp>
      <p:sp>
        <p:nvSpPr>
          <p:cNvPr id="9" name="8 Marcador de texto"/>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24" name="23 Marcador de fecha"/>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7A847CFC-816F-41D0-AAC0-9BF4FEBC753E}" type="datetimeFigureOut">
              <a:rPr lang="es-ES" smtClean="0"/>
              <a:pPr/>
              <a:t>01/08/2013</a:t>
            </a:fld>
            <a:endParaRPr lang="es-ES"/>
          </a:p>
        </p:txBody>
      </p:sp>
      <p:sp>
        <p:nvSpPr>
          <p:cNvPr id="10" name="9 Marcador de pie de página"/>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s-ES"/>
          </a:p>
        </p:txBody>
      </p:sp>
      <p:sp>
        <p:nvSpPr>
          <p:cNvPr id="22" name="21 Marcador de número de diapositiva"/>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132FADFE-3B8F-471C-ABF0-DBC7717ECBBC}" type="slidenum">
              <a:rPr lang="es-ES" smtClean="0"/>
              <a:pPr/>
              <a:t>‹Nº›</a:t>
            </a:fld>
            <a:endParaRPr lang="es-ES"/>
          </a:p>
        </p:txBody>
      </p:sp>
      <p:sp>
        <p:nvSpPr>
          <p:cNvPr id="15" name="14 Rectángulo"/>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5.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gif"/><Relationship Id="rId5" Type="http://schemas.openxmlformats.org/officeDocument/2006/relationships/image" Target="../media/image18.gif"/><Relationship Id="rId4" Type="http://schemas.openxmlformats.org/officeDocument/2006/relationships/image" Target="../media/image17.gif"/></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
          </a:p>
        </p:txBody>
      </p:sp>
      <p:sp>
        <p:nvSpPr>
          <p:cNvPr id="3" name="2 Subtítulo"/>
          <p:cNvSpPr>
            <a:spLocks noGrp="1"/>
          </p:cNvSpPr>
          <p:nvPr>
            <p:ph type="subTitle" idx="1"/>
          </p:nvPr>
        </p:nvSpPr>
        <p:spPr/>
        <p:txBody>
          <a:bodyPr/>
          <a:lstStyle/>
          <a:p>
            <a:endParaRPr lang="es-ES"/>
          </a:p>
        </p:txBody>
      </p:sp>
      <p:graphicFrame>
        <p:nvGraphicFramePr>
          <p:cNvPr id="4" name="3 Tabla"/>
          <p:cNvGraphicFramePr>
            <a:graphicFrameLocks noGrp="1"/>
          </p:cNvGraphicFramePr>
          <p:nvPr/>
        </p:nvGraphicFramePr>
        <p:xfrm>
          <a:off x="179512" y="245489"/>
          <a:ext cx="8784976" cy="6351863"/>
        </p:xfrm>
        <a:graphic>
          <a:graphicData uri="http://schemas.openxmlformats.org/drawingml/2006/table">
            <a:tbl>
              <a:tblPr/>
              <a:tblGrid>
                <a:gridCol w="1901626"/>
                <a:gridCol w="6883350"/>
              </a:tblGrid>
              <a:tr h="295833">
                <a:tc>
                  <a:txBody>
                    <a:bodyPr/>
                    <a:lstStyle/>
                    <a:p>
                      <a:pPr algn="ctr">
                        <a:lnSpc>
                          <a:spcPct val="115000"/>
                        </a:lnSpc>
                        <a:spcAft>
                          <a:spcPts val="0"/>
                        </a:spcAft>
                      </a:pPr>
                      <a:r>
                        <a:rPr lang="es-ES" sz="1600" b="1" dirty="0" smtClean="0">
                          <a:solidFill>
                            <a:schemeClr val="tx1"/>
                          </a:solidFill>
                          <a:latin typeface="Century Gothic"/>
                          <a:ea typeface="Calibri"/>
                          <a:cs typeface="Times New Roman"/>
                        </a:rPr>
                        <a:t>ASIGNATURA</a:t>
                      </a:r>
                      <a:r>
                        <a:rPr lang="es-ES" sz="1600" b="1" dirty="0">
                          <a:solidFill>
                            <a:schemeClr val="tx1"/>
                          </a:solidFill>
                          <a:latin typeface="Century Gothic"/>
                          <a:ea typeface="Calibri"/>
                          <a:cs typeface="Times New Roman"/>
                        </a:rPr>
                        <a:t>:</a:t>
                      </a:r>
                      <a:endParaRPr lang="es-ES" sz="16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just">
                        <a:lnSpc>
                          <a:spcPct val="115000"/>
                        </a:lnSpc>
                        <a:spcAft>
                          <a:spcPts val="0"/>
                        </a:spcAft>
                      </a:pPr>
                      <a:r>
                        <a:rPr lang="es-ES" sz="1600" b="1" dirty="0" smtClean="0">
                          <a:solidFill>
                            <a:schemeClr val="tx1"/>
                          </a:solidFill>
                          <a:latin typeface="Century Gothic"/>
                          <a:ea typeface="Calibri"/>
                          <a:cs typeface="Times New Roman"/>
                        </a:rPr>
                        <a:t>Taller</a:t>
                      </a:r>
                      <a:r>
                        <a:rPr lang="es-ES" sz="1600" b="1" baseline="0" dirty="0" smtClean="0">
                          <a:solidFill>
                            <a:schemeClr val="tx1"/>
                          </a:solidFill>
                          <a:latin typeface="Century Gothic"/>
                          <a:ea typeface="Calibri"/>
                          <a:cs typeface="Times New Roman"/>
                        </a:rPr>
                        <a:t> de Lectura y Redacción I</a:t>
                      </a:r>
                      <a:endParaRPr lang="es-ES" sz="1600" dirty="0">
                        <a:solidFill>
                          <a:schemeClr val="tx1"/>
                        </a:solidFill>
                        <a:latin typeface="Calibri"/>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r>
              <a:tr h="295833">
                <a:tc>
                  <a:txBody>
                    <a:bodyPr/>
                    <a:lstStyle/>
                    <a:p>
                      <a:pPr algn="ctr">
                        <a:lnSpc>
                          <a:spcPct val="115000"/>
                        </a:lnSpc>
                        <a:spcAft>
                          <a:spcPts val="0"/>
                        </a:spcAft>
                      </a:pPr>
                      <a:r>
                        <a:rPr lang="es-ES" sz="1600" b="1" dirty="0" smtClean="0">
                          <a:solidFill>
                            <a:schemeClr val="tx1"/>
                          </a:solidFill>
                          <a:latin typeface="Century Gothic"/>
                          <a:ea typeface="Calibri"/>
                          <a:cs typeface="Times New Roman"/>
                        </a:rPr>
                        <a:t>GRADO</a:t>
                      </a:r>
                      <a:r>
                        <a:rPr lang="es-ES" sz="1600" b="1" dirty="0">
                          <a:solidFill>
                            <a:schemeClr val="tx1"/>
                          </a:solidFill>
                          <a:latin typeface="Century Gothic"/>
                          <a:ea typeface="Calibri"/>
                          <a:cs typeface="Times New Roman"/>
                        </a:rPr>
                        <a:t>:</a:t>
                      </a:r>
                      <a:endParaRPr lang="es-ES" sz="16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algn="just">
                        <a:lnSpc>
                          <a:spcPct val="115000"/>
                        </a:lnSpc>
                        <a:spcAft>
                          <a:spcPts val="0"/>
                        </a:spcAft>
                      </a:pPr>
                      <a:r>
                        <a:rPr lang="es-ES" sz="1600" b="1" dirty="0" smtClean="0">
                          <a:solidFill>
                            <a:schemeClr val="tx1"/>
                          </a:solidFill>
                          <a:latin typeface="Century Gothic"/>
                          <a:ea typeface="Calibri"/>
                          <a:cs typeface="Times New Roman"/>
                        </a:rPr>
                        <a:t>Primer Semestre</a:t>
                      </a:r>
                      <a:endParaRPr lang="es-ES" sz="1600" dirty="0">
                        <a:solidFill>
                          <a:schemeClr val="tx1"/>
                        </a:solidFill>
                        <a:latin typeface="Calibri"/>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r>
              <a:tr h="494576">
                <a:tc>
                  <a:txBody>
                    <a:bodyPr/>
                    <a:lstStyle/>
                    <a:p>
                      <a:pPr algn="ctr">
                        <a:lnSpc>
                          <a:spcPct val="115000"/>
                        </a:lnSpc>
                        <a:spcAft>
                          <a:spcPts val="0"/>
                        </a:spcAft>
                      </a:pPr>
                      <a:r>
                        <a:rPr lang="es-ES" sz="1600" b="1" dirty="0" smtClean="0">
                          <a:solidFill>
                            <a:schemeClr val="tx1"/>
                          </a:solidFill>
                          <a:latin typeface="Century Gothic" pitchFamily="34" charset="0"/>
                          <a:ea typeface="Calibri"/>
                          <a:cs typeface="Times New Roman"/>
                        </a:rPr>
                        <a:t>BLOQUE</a:t>
                      </a:r>
                      <a:endParaRPr lang="es-ES" sz="1600" b="1" dirty="0">
                        <a:solidFill>
                          <a:schemeClr val="tx1"/>
                        </a:solidFill>
                        <a:latin typeface="Century Gothic" pitchFamily="34" charset="0"/>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marL="400050" indent="-400050" algn="l">
                        <a:lnSpc>
                          <a:spcPct val="115000"/>
                        </a:lnSpc>
                        <a:spcAft>
                          <a:spcPts val="0"/>
                        </a:spcAft>
                        <a:buNone/>
                      </a:pPr>
                      <a:r>
                        <a:rPr lang="es-ES" sz="1600" b="1" dirty="0" smtClean="0">
                          <a:solidFill>
                            <a:schemeClr val="tx1"/>
                          </a:solidFill>
                          <a:latin typeface="Century Gothic" pitchFamily="34" charset="0"/>
                          <a:ea typeface="Calibri"/>
                          <a:cs typeface="Times New Roman"/>
                        </a:rPr>
                        <a:t>I.</a:t>
                      </a:r>
                      <a:r>
                        <a:rPr lang="es-ES" sz="1600" b="1" baseline="0" dirty="0" smtClean="0">
                          <a:solidFill>
                            <a:schemeClr val="tx1"/>
                          </a:solidFill>
                          <a:latin typeface="Century Gothic" pitchFamily="34" charset="0"/>
                          <a:ea typeface="Calibri"/>
                          <a:cs typeface="Times New Roman"/>
                        </a:rPr>
                        <a:t> Características del lenguaje como sistema de comunicación</a:t>
                      </a:r>
                      <a:endParaRPr lang="es-ES" sz="1600" b="1" dirty="0">
                        <a:solidFill>
                          <a:schemeClr val="tx1"/>
                        </a:solidFill>
                        <a:latin typeface="Century Gothic" pitchFamily="34" charset="0"/>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r>
              <a:tr h="2560819">
                <a:tc>
                  <a:txBody>
                    <a:bodyPr/>
                    <a:lstStyle/>
                    <a:p>
                      <a:pPr algn="ctr">
                        <a:lnSpc>
                          <a:spcPct val="115000"/>
                        </a:lnSpc>
                        <a:spcAft>
                          <a:spcPts val="0"/>
                        </a:spcAft>
                      </a:pPr>
                      <a:endParaRPr lang="es-ES" sz="1600" b="1" dirty="0" smtClean="0">
                        <a:solidFill>
                          <a:schemeClr val="tx1"/>
                        </a:solidFill>
                        <a:latin typeface="Century Gothic"/>
                        <a:ea typeface="Calibri"/>
                        <a:cs typeface="Times New Roman"/>
                      </a:endParaRPr>
                    </a:p>
                    <a:p>
                      <a:pPr algn="ctr">
                        <a:lnSpc>
                          <a:spcPct val="115000"/>
                        </a:lnSpc>
                        <a:spcAft>
                          <a:spcPts val="0"/>
                        </a:spcAft>
                      </a:pPr>
                      <a:endParaRPr lang="es-ES" sz="1600" b="1" dirty="0" smtClean="0">
                        <a:solidFill>
                          <a:schemeClr val="tx1"/>
                        </a:solidFill>
                        <a:latin typeface="Century Gothic"/>
                        <a:ea typeface="Calibri"/>
                        <a:cs typeface="Times New Roman"/>
                      </a:endParaRPr>
                    </a:p>
                    <a:p>
                      <a:pPr algn="ctr">
                        <a:lnSpc>
                          <a:spcPct val="115000"/>
                        </a:lnSpc>
                        <a:spcAft>
                          <a:spcPts val="0"/>
                        </a:spcAft>
                      </a:pPr>
                      <a:r>
                        <a:rPr lang="es-ES" sz="1600" b="1" dirty="0" smtClean="0">
                          <a:solidFill>
                            <a:schemeClr val="tx1"/>
                          </a:solidFill>
                          <a:latin typeface="Century Gothic"/>
                          <a:ea typeface="Calibri"/>
                          <a:cs typeface="Times New Roman"/>
                        </a:rPr>
                        <a:t>SABERES </a:t>
                      </a:r>
                      <a:r>
                        <a:rPr lang="es-ES" sz="1600" b="1" dirty="0">
                          <a:solidFill>
                            <a:schemeClr val="tx1"/>
                          </a:solidFill>
                          <a:latin typeface="Century Gothic"/>
                          <a:ea typeface="Calibri"/>
                          <a:cs typeface="Times New Roman"/>
                        </a:rPr>
                        <a:t>DECLARATIVOS</a:t>
                      </a:r>
                      <a:endParaRPr lang="es-ES" sz="16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lvl="0"/>
                      <a:r>
                        <a:rPr kumimoji="0" lang="es-MX" sz="1600" b="1" kern="1200" dirty="0" smtClean="0">
                          <a:solidFill>
                            <a:schemeClr val="tx1"/>
                          </a:solidFill>
                          <a:latin typeface="Century Gothic" pitchFamily="34" charset="0"/>
                          <a:ea typeface="+mn-ea"/>
                          <a:cs typeface="+mn-cs"/>
                        </a:rPr>
                        <a:t>Reconoce las diferentes funciones del lenguaje:</a:t>
                      </a:r>
                      <a:endParaRPr kumimoji="0" lang="es-ES" sz="1600" b="1" kern="1200" dirty="0" smtClean="0">
                        <a:solidFill>
                          <a:schemeClr val="tx1"/>
                        </a:solidFill>
                        <a:latin typeface="Century Gothic" pitchFamily="34" charset="0"/>
                        <a:ea typeface="+mn-ea"/>
                        <a:cs typeface="+mn-cs"/>
                      </a:endParaRPr>
                    </a:p>
                    <a:p>
                      <a:pPr lvl="0">
                        <a:buFont typeface="Arial" pitchFamily="34" charset="0"/>
                        <a:buChar char="•"/>
                      </a:pPr>
                      <a:r>
                        <a:rPr kumimoji="0" lang="es-MX" sz="1600" b="1" kern="1200" dirty="0" smtClean="0">
                          <a:solidFill>
                            <a:schemeClr val="tx1"/>
                          </a:solidFill>
                          <a:latin typeface="Century Gothic" pitchFamily="34" charset="0"/>
                          <a:ea typeface="+mn-ea"/>
                          <a:cs typeface="+mn-cs"/>
                        </a:rPr>
                        <a:t> Función emotiva.</a:t>
                      </a:r>
                      <a:endParaRPr kumimoji="0" lang="es-ES" sz="1600" b="1" kern="1200" dirty="0" smtClean="0">
                        <a:solidFill>
                          <a:schemeClr val="tx1"/>
                        </a:solidFill>
                        <a:latin typeface="Century Gothic" pitchFamily="34" charset="0"/>
                        <a:ea typeface="+mn-ea"/>
                        <a:cs typeface="+mn-cs"/>
                      </a:endParaRPr>
                    </a:p>
                    <a:p>
                      <a:pPr lvl="0">
                        <a:buFont typeface="Arial" pitchFamily="34" charset="0"/>
                        <a:buChar char="•"/>
                      </a:pPr>
                      <a:r>
                        <a:rPr kumimoji="0" lang="es-MX" sz="1600" b="1" kern="1200" dirty="0" smtClean="0">
                          <a:solidFill>
                            <a:schemeClr val="tx1"/>
                          </a:solidFill>
                          <a:latin typeface="Century Gothic" pitchFamily="34" charset="0"/>
                          <a:ea typeface="+mn-ea"/>
                          <a:cs typeface="+mn-cs"/>
                        </a:rPr>
                        <a:t> Función conativa.</a:t>
                      </a:r>
                      <a:endParaRPr kumimoji="0" lang="es-ES" sz="1600" b="1" kern="1200" dirty="0" smtClean="0">
                        <a:solidFill>
                          <a:schemeClr val="tx1"/>
                        </a:solidFill>
                        <a:latin typeface="Century Gothic" pitchFamily="34" charset="0"/>
                        <a:ea typeface="+mn-ea"/>
                        <a:cs typeface="+mn-cs"/>
                      </a:endParaRPr>
                    </a:p>
                    <a:p>
                      <a:pPr lvl="0">
                        <a:buFont typeface="Arial" pitchFamily="34" charset="0"/>
                        <a:buChar char="•"/>
                      </a:pPr>
                      <a:r>
                        <a:rPr kumimoji="0" lang="es-MX" sz="1600" b="1" kern="1200" dirty="0" smtClean="0">
                          <a:solidFill>
                            <a:schemeClr val="tx1"/>
                          </a:solidFill>
                          <a:latin typeface="Century Gothic" pitchFamily="34" charset="0"/>
                          <a:ea typeface="+mn-ea"/>
                          <a:cs typeface="+mn-cs"/>
                        </a:rPr>
                        <a:t> Función referencial.</a:t>
                      </a:r>
                      <a:endParaRPr kumimoji="0" lang="es-ES" sz="1600" b="1" kern="1200" dirty="0" smtClean="0">
                        <a:solidFill>
                          <a:schemeClr val="tx1"/>
                        </a:solidFill>
                        <a:latin typeface="Century Gothic" pitchFamily="34" charset="0"/>
                        <a:ea typeface="+mn-ea"/>
                        <a:cs typeface="+mn-cs"/>
                      </a:endParaRPr>
                    </a:p>
                    <a:p>
                      <a:pPr lvl="0">
                        <a:buFont typeface="Arial" pitchFamily="34" charset="0"/>
                        <a:buChar char="•"/>
                      </a:pPr>
                      <a:r>
                        <a:rPr kumimoji="0" lang="es-MX" sz="1600" b="1" kern="1200" dirty="0" smtClean="0">
                          <a:solidFill>
                            <a:schemeClr val="tx1"/>
                          </a:solidFill>
                          <a:latin typeface="Century Gothic" pitchFamily="34" charset="0"/>
                          <a:ea typeface="+mn-ea"/>
                          <a:cs typeface="+mn-cs"/>
                        </a:rPr>
                        <a:t> Función metalingüística.</a:t>
                      </a:r>
                      <a:endParaRPr kumimoji="0" lang="es-ES" sz="1600" b="1" kern="1200" dirty="0" smtClean="0">
                        <a:solidFill>
                          <a:schemeClr val="tx1"/>
                        </a:solidFill>
                        <a:latin typeface="Century Gothic" pitchFamily="34" charset="0"/>
                        <a:ea typeface="+mn-ea"/>
                        <a:cs typeface="+mn-cs"/>
                      </a:endParaRPr>
                    </a:p>
                    <a:p>
                      <a:pPr lvl="0">
                        <a:buFont typeface="Arial" pitchFamily="34" charset="0"/>
                        <a:buChar char="•"/>
                      </a:pPr>
                      <a:r>
                        <a:rPr kumimoji="0" lang="es-MX" sz="1600" b="1" kern="1200" dirty="0" smtClean="0">
                          <a:solidFill>
                            <a:schemeClr val="tx1"/>
                          </a:solidFill>
                          <a:latin typeface="Century Gothic" pitchFamily="34" charset="0"/>
                          <a:ea typeface="+mn-ea"/>
                          <a:cs typeface="+mn-cs"/>
                        </a:rPr>
                        <a:t> Función fática.</a:t>
                      </a:r>
                      <a:endParaRPr kumimoji="0" lang="es-ES" sz="1600" b="1" kern="1200" dirty="0" smtClean="0">
                        <a:solidFill>
                          <a:schemeClr val="tx1"/>
                        </a:solidFill>
                        <a:latin typeface="Century Gothic" pitchFamily="34" charset="0"/>
                        <a:ea typeface="+mn-ea"/>
                        <a:cs typeface="+mn-cs"/>
                      </a:endParaRPr>
                    </a:p>
                    <a:p>
                      <a:pPr lvl="0">
                        <a:buFont typeface="Arial" pitchFamily="34" charset="0"/>
                        <a:buChar char="•"/>
                      </a:pPr>
                      <a:r>
                        <a:rPr kumimoji="0" lang="es-MX" sz="1600" b="1" kern="1200" dirty="0" smtClean="0">
                          <a:solidFill>
                            <a:schemeClr val="tx1"/>
                          </a:solidFill>
                          <a:latin typeface="Century Gothic" pitchFamily="34" charset="0"/>
                          <a:ea typeface="+mn-ea"/>
                          <a:cs typeface="+mn-cs"/>
                        </a:rPr>
                        <a:t> Función poética.</a:t>
                      </a:r>
                    </a:p>
                    <a:p>
                      <a:pPr lvl="0">
                        <a:buFont typeface="Arial" pitchFamily="34" charset="0"/>
                        <a:buNone/>
                      </a:pPr>
                      <a:endParaRPr kumimoji="0" lang="es-MX" sz="1600" b="1" kern="1200" dirty="0" smtClean="0">
                        <a:solidFill>
                          <a:schemeClr val="tx1"/>
                        </a:solidFill>
                        <a:latin typeface="Century Gothic" pitchFamily="34" charset="0"/>
                        <a:ea typeface="+mn-ea"/>
                        <a:cs typeface="+mn-cs"/>
                      </a:endParaRPr>
                    </a:p>
                    <a:p>
                      <a:pPr lvl="0">
                        <a:buFont typeface="Arial" pitchFamily="34" charset="0"/>
                        <a:buNone/>
                      </a:pPr>
                      <a:r>
                        <a:rPr kumimoji="0" lang="es-MX" sz="1600" b="1" kern="1200" dirty="0" smtClean="0">
                          <a:solidFill>
                            <a:schemeClr val="tx1"/>
                          </a:solidFill>
                          <a:latin typeface="Century Gothic" pitchFamily="34" charset="0"/>
                          <a:ea typeface="+mn-ea"/>
                          <a:cs typeface="+mn-cs"/>
                        </a:rPr>
                        <a:t>Identifica los componentes del signo lingüístico: significante y significado.</a:t>
                      </a:r>
                      <a:endParaRPr kumimoji="0" lang="es-ES" sz="1600" b="1" kern="1200" dirty="0">
                        <a:solidFill>
                          <a:schemeClr val="tx1"/>
                        </a:solidFill>
                        <a:latin typeface="Century Gothic" pitchFamily="34" charset="0"/>
                        <a:ea typeface="+mn-ea"/>
                        <a:cs typeface="+mn-cs"/>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2">
                        <a:lumMod val="60000"/>
                        <a:lumOff val="40000"/>
                      </a:schemeClr>
                    </a:solidFill>
                  </a:tcPr>
                </a:tc>
              </a:tr>
              <a:tr h="2704802">
                <a:tc>
                  <a:txBody>
                    <a:bodyPr/>
                    <a:lstStyle/>
                    <a:p>
                      <a:pPr algn="just">
                        <a:lnSpc>
                          <a:spcPct val="115000"/>
                        </a:lnSpc>
                        <a:spcAft>
                          <a:spcPts val="0"/>
                        </a:spcAft>
                      </a:pPr>
                      <a:endParaRPr lang="es-ES" sz="1600" b="1" dirty="0" smtClean="0">
                        <a:solidFill>
                          <a:schemeClr val="tx1"/>
                        </a:solidFill>
                        <a:latin typeface="Century Gothic" pitchFamily="34" charset="0"/>
                        <a:ea typeface="Calibri"/>
                        <a:cs typeface="Times New Roman"/>
                      </a:endParaRPr>
                    </a:p>
                    <a:p>
                      <a:pPr algn="just">
                        <a:lnSpc>
                          <a:spcPct val="115000"/>
                        </a:lnSpc>
                        <a:spcAft>
                          <a:spcPts val="0"/>
                        </a:spcAft>
                      </a:pPr>
                      <a:endParaRPr lang="es-ES" sz="1600" b="1" dirty="0" smtClean="0">
                        <a:solidFill>
                          <a:schemeClr val="tx1"/>
                        </a:solidFill>
                        <a:latin typeface="Century Gothic" pitchFamily="34" charset="0"/>
                        <a:ea typeface="Calibri"/>
                        <a:cs typeface="Times New Roman"/>
                      </a:endParaRPr>
                    </a:p>
                    <a:p>
                      <a:pPr algn="just">
                        <a:lnSpc>
                          <a:spcPct val="115000"/>
                        </a:lnSpc>
                        <a:spcAft>
                          <a:spcPts val="0"/>
                        </a:spcAft>
                      </a:pPr>
                      <a:endParaRPr lang="es-ES" sz="1600" b="1" dirty="0" smtClean="0">
                        <a:solidFill>
                          <a:schemeClr val="tx1"/>
                        </a:solidFill>
                        <a:latin typeface="Century Gothic" pitchFamily="34" charset="0"/>
                        <a:ea typeface="Calibri"/>
                        <a:cs typeface="Times New Roman"/>
                      </a:endParaRPr>
                    </a:p>
                    <a:p>
                      <a:pPr algn="just">
                        <a:lnSpc>
                          <a:spcPct val="115000"/>
                        </a:lnSpc>
                        <a:spcAft>
                          <a:spcPts val="0"/>
                        </a:spcAft>
                      </a:pPr>
                      <a:endParaRPr lang="es-ES" sz="1600" b="1" dirty="0" smtClean="0">
                        <a:solidFill>
                          <a:schemeClr val="tx1"/>
                        </a:solidFill>
                        <a:latin typeface="Century Gothic" pitchFamily="34" charset="0"/>
                        <a:ea typeface="Calibri"/>
                        <a:cs typeface="Times New Roman"/>
                      </a:endParaRPr>
                    </a:p>
                    <a:p>
                      <a:pPr algn="just">
                        <a:lnSpc>
                          <a:spcPct val="115000"/>
                        </a:lnSpc>
                        <a:spcAft>
                          <a:spcPts val="0"/>
                        </a:spcAft>
                      </a:pPr>
                      <a:r>
                        <a:rPr lang="es-ES" sz="1600" b="1" dirty="0" smtClean="0">
                          <a:solidFill>
                            <a:schemeClr val="tx1"/>
                          </a:solidFill>
                          <a:latin typeface="Century Gothic" pitchFamily="34" charset="0"/>
                          <a:ea typeface="Calibri"/>
                          <a:cs typeface="Times New Roman"/>
                        </a:rPr>
                        <a:t>PROPÓSITOS</a:t>
                      </a:r>
                      <a:endParaRPr lang="es-ES" sz="1600" b="1" dirty="0">
                        <a:solidFill>
                          <a:schemeClr val="tx1"/>
                        </a:solidFill>
                        <a:latin typeface="Century Gothic" pitchFamily="34" charset="0"/>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60000"/>
                        <a:lumOff val="40000"/>
                      </a:schemeClr>
                    </a:solidFill>
                  </a:tcPr>
                </a:tc>
                <a:tc>
                  <a:txBody>
                    <a:bodyPr/>
                    <a:lstStyle/>
                    <a:p>
                      <a:pPr lvl="0" algn="just"/>
                      <a:endParaRPr kumimoji="0" lang="es-MX" sz="1600" b="1" kern="1200" dirty="0" smtClean="0">
                        <a:solidFill>
                          <a:schemeClr val="tx1"/>
                        </a:solidFill>
                        <a:latin typeface="Century Gothic" pitchFamily="34" charset="0"/>
                        <a:ea typeface="+mn-ea"/>
                        <a:cs typeface="+mn-cs"/>
                      </a:endParaRPr>
                    </a:p>
                    <a:p>
                      <a:pPr lvl="0" algn="just"/>
                      <a:r>
                        <a:rPr kumimoji="0" lang="es-MX" sz="1600" b="1" kern="1200" dirty="0" smtClean="0">
                          <a:solidFill>
                            <a:schemeClr val="tx1"/>
                          </a:solidFill>
                          <a:latin typeface="Century Gothic" pitchFamily="34" charset="0"/>
                          <a:ea typeface="+mn-ea"/>
                          <a:cs typeface="+mn-cs"/>
                        </a:rPr>
                        <a:t>Utiliza las diferentes funciones de la lengua, las características del signo lingüístico  y los componentes de la comunicación para ponerlos en práctica en diversas situaciones verbales que le permitan expresarse y comunicarse, en forma oral y escrita, de forma clara y asertiva en los ámbitos personal, familiar, escolar, social y cultural.</a:t>
                      </a:r>
                      <a:endParaRPr kumimoji="0" lang="es-ES" sz="1600" b="1" kern="1200" dirty="0" smtClean="0">
                        <a:solidFill>
                          <a:schemeClr val="tx1"/>
                        </a:solidFill>
                        <a:latin typeface="Century Gothic" pitchFamily="34" charset="0"/>
                        <a:ea typeface="+mn-ea"/>
                        <a:cs typeface="+mn-cs"/>
                      </a:endParaRPr>
                    </a:p>
                    <a:p>
                      <a:pPr lvl="0" algn="just"/>
                      <a:r>
                        <a:rPr kumimoji="0" lang="es-MX" sz="1600" b="1" kern="1200" dirty="0" smtClean="0">
                          <a:solidFill>
                            <a:schemeClr val="tx1"/>
                          </a:solidFill>
                          <a:latin typeface="Century Gothic" pitchFamily="34" charset="0"/>
                          <a:ea typeface="+mn-ea"/>
                          <a:cs typeface="+mn-cs"/>
                        </a:rPr>
                        <a:t>Practica las posibilidades comunicativas a partir de las diferentes funciones de la lengua en breves composiciones escritas para comunicar asertivamente sus ideas, emociones y sentimientos.</a:t>
                      </a: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chemeClr val="accent2">
                        <a:lumMod val="60000"/>
                        <a:lumOff val="40000"/>
                      </a:schemeClr>
                    </a:solidFill>
                  </a:tcPr>
                </a:tc>
              </a:tr>
            </a:tbl>
          </a:graphicData>
        </a:graphic>
      </p:graphicFrame>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03648" y="0"/>
            <a:ext cx="7498080" cy="1143000"/>
          </a:xfrm>
        </p:spPr>
        <p:txBody>
          <a:bodyPr/>
          <a:lstStyle/>
          <a:p>
            <a:pPr algn="ctr"/>
            <a:r>
              <a:rPr lang="es-ES" dirty="0" smtClean="0"/>
              <a:t>Las funciones del lenguaje</a:t>
            </a:r>
            <a:endParaRPr lang="es-ES" dirty="0"/>
          </a:p>
        </p:txBody>
      </p:sp>
      <p:sp>
        <p:nvSpPr>
          <p:cNvPr id="3" name="2 Marcador de contenido"/>
          <p:cNvSpPr>
            <a:spLocks noGrp="1"/>
          </p:cNvSpPr>
          <p:nvPr>
            <p:ph idx="1"/>
          </p:nvPr>
        </p:nvSpPr>
        <p:spPr>
          <a:xfrm>
            <a:off x="1835696" y="980728"/>
            <a:ext cx="6922016" cy="5688632"/>
          </a:xfrm>
        </p:spPr>
        <p:txBody>
          <a:bodyPr>
            <a:normAutofit fontScale="92500"/>
          </a:bodyPr>
          <a:lstStyle/>
          <a:p>
            <a:pPr algn="just">
              <a:buNone/>
            </a:pPr>
            <a:r>
              <a:rPr lang="es-MX" sz="2800" dirty="0" smtClean="0"/>
              <a:t>Siempre que utilizamos el lenguaje, lo hacemos con una intención o función determinada: informar, persuadir, ordenar, conmover... Según cuál sea nuestra intención en el momento de comunicarnos, destacará alguno o varios elementos de la comunicación.</a:t>
            </a:r>
          </a:p>
          <a:p>
            <a:pPr algn="just">
              <a:buNone/>
            </a:pPr>
            <a:r>
              <a:rPr lang="es-MX" sz="2800" dirty="0" smtClean="0"/>
              <a:t>No todos los mensajes desempeñan la misma función: algunos se limitan a informar, otros son un recurso para iniciar el contacto comunicativo, otros mensajes se emiten con el propósito de provocar una determinada reacción en el receptor, otros con la intención de cautivar la sensibilidad del destinatario.</a:t>
            </a:r>
            <a:endParaRPr lang="es-ES" sz="2800" dirty="0">
              <a:solidFill>
                <a:schemeClr val="tx2"/>
              </a:solidFill>
            </a:endParaRPr>
          </a:p>
        </p:txBody>
      </p:sp>
      <p:pic>
        <p:nvPicPr>
          <p:cNvPr id="8194" name="Picture 2" descr="http://www.poemas-del-alma.com/blog/wp-content/uploads/2008/11/lasfuncionesdellenguaje.jpg"/>
          <p:cNvPicPr>
            <a:picLocks noChangeAspect="1" noChangeArrowheads="1"/>
          </p:cNvPicPr>
          <p:nvPr/>
        </p:nvPicPr>
        <p:blipFill>
          <a:blip r:embed="rId2" cstate="print"/>
          <a:srcRect/>
          <a:stretch>
            <a:fillRect/>
          </a:stretch>
        </p:blipFill>
        <p:spPr bwMode="auto">
          <a:xfrm>
            <a:off x="217587" y="1628800"/>
            <a:ext cx="1762125" cy="3305175"/>
          </a:xfrm>
          <a:prstGeom prst="rect">
            <a:avLst/>
          </a:prstGeom>
          <a:noFill/>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8194"/>
                                        </p:tgtEl>
                                        <p:attrNameLst>
                                          <p:attrName>style.visibility</p:attrName>
                                        </p:attrNameLst>
                                      </p:cBhvr>
                                      <p:to>
                                        <p:strVal val="visible"/>
                                      </p:to>
                                    </p:set>
                                    <p:animEffect transition="in" filter="checkerboard(across)">
                                      <p:cBhvr>
                                        <p:cTn id="22"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3.bp.blogspot.com/-cE4205ZarFw/UJSBlftSDFI/AAAAAAAAAEs/dyxBt4zkfl8/s1600/lenguaje.jpg"/>
          <p:cNvPicPr>
            <a:picLocks noChangeAspect="1" noChangeArrowheads="1"/>
          </p:cNvPicPr>
          <p:nvPr/>
        </p:nvPicPr>
        <p:blipFill>
          <a:blip r:embed="rId2" cstate="print"/>
          <a:srcRect/>
          <a:stretch>
            <a:fillRect/>
          </a:stretch>
        </p:blipFill>
        <p:spPr bwMode="auto">
          <a:xfrm>
            <a:off x="2771800" y="1844824"/>
            <a:ext cx="4293163" cy="3219872"/>
          </a:xfrm>
          <a:prstGeom prst="rect">
            <a:avLst/>
          </a:prstGeom>
          <a:noFill/>
        </p:spPr>
      </p:pic>
      <p:sp>
        <p:nvSpPr>
          <p:cNvPr id="2" name="1 Título"/>
          <p:cNvSpPr>
            <a:spLocks noGrp="1"/>
          </p:cNvSpPr>
          <p:nvPr>
            <p:ph type="title"/>
          </p:nvPr>
        </p:nvSpPr>
        <p:spPr>
          <a:xfrm>
            <a:off x="1115616" y="216024"/>
            <a:ext cx="8028384" cy="620688"/>
          </a:xfrm>
        </p:spPr>
        <p:txBody>
          <a:bodyPr>
            <a:normAutofit fontScale="90000"/>
          </a:bodyPr>
          <a:lstStyle/>
          <a:p>
            <a:r>
              <a:rPr lang="es-ES" sz="3600" b="1" dirty="0" smtClean="0"/>
              <a:t>La diferentes funciones del lenguaje son:</a:t>
            </a:r>
            <a:r>
              <a:rPr lang="es-ES" sz="3200" b="1" dirty="0" smtClean="0"/>
              <a:t/>
            </a:r>
            <a:br>
              <a:rPr lang="es-ES" sz="3200" b="1" dirty="0" smtClean="0"/>
            </a:br>
            <a:endParaRPr lang="es-ES" sz="3200" b="1" dirty="0"/>
          </a:p>
        </p:txBody>
      </p:sp>
      <p:sp>
        <p:nvSpPr>
          <p:cNvPr id="5" name="4 Rectángulo"/>
          <p:cNvSpPr/>
          <p:nvPr/>
        </p:nvSpPr>
        <p:spPr>
          <a:xfrm>
            <a:off x="251520" y="1700808"/>
            <a:ext cx="2385588"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4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Emotiva</a:t>
            </a:r>
          </a:p>
        </p:txBody>
      </p:sp>
      <p:sp>
        <p:nvSpPr>
          <p:cNvPr id="6" name="5 Rectángulo"/>
          <p:cNvSpPr/>
          <p:nvPr/>
        </p:nvSpPr>
        <p:spPr>
          <a:xfrm>
            <a:off x="6593302" y="1628800"/>
            <a:ext cx="2550698" cy="769441"/>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4400" b="1" cap="none" spc="0" dirty="0" smtClean="0">
                <a:ln/>
                <a:solidFill>
                  <a:srgbClr val="FF0000"/>
                </a:solidFill>
                <a:effectLst/>
              </a:rPr>
              <a:t>Conativa</a:t>
            </a:r>
            <a:endParaRPr lang="es-ES" sz="4400" b="1" cap="none" spc="0" dirty="0">
              <a:ln/>
              <a:solidFill>
                <a:srgbClr val="FF0000"/>
              </a:solidFill>
              <a:effectLst/>
            </a:endParaRPr>
          </a:p>
        </p:txBody>
      </p:sp>
      <p:sp>
        <p:nvSpPr>
          <p:cNvPr id="8" name="7 Rectángulo"/>
          <p:cNvSpPr/>
          <p:nvPr/>
        </p:nvSpPr>
        <p:spPr>
          <a:xfrm>
            <a:off x="3203848" y="692696"/>
            <a:ext cx="3120598"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4400" b="1" dirty="0" smtClean="0">
                <a:ln w="11430"/>
                <a:solidFill>
                  <a:srgbClr val="00B050"/>
                </a:solidFill>
                <a:effectLst>
                  <a:outerShdw blurRad="50800" dist="39000" dir="5460000" algn="tl">
                    <a:srgbClr val="000000">
                      <a:alpha val="38000"/>
                    </a:srgbClr>
                  </a:outerShdw>
                </a:effectLst>
              </a:rPr>
              <a:t>Referencial</a:t>
            </a:r>
            <a:endParaRPr lang="es-ES" sz="4400" b="1" cap="none" spc="0" dirty="0" smtClean="0">
              <a:ln w="11430"/>
              <a:solidFill>
                <a:srgbClr val="00B050"/>
              </a:solidFill>
              <a:effectLst>
                <a:outerShdw blurRad="50800" dist="39000" dir="5460000" algn="tl">
                  <a:srgbClr val="000000">
                    <a:alpha val="38000"/>
                  </a:srgbClr>
                </a:outerShdw>
              </a:effectLst>
            </a:endParaRPr>
          </a:p>
        </p:txBody>
      </p:sp>
      <p:sp>
        <p:nvSpPr>
          <p:cNvPr id="9" name="8 Rectángulo"/>
          <p:cNvSpPr/>
          <p:nvPr/>
        </p:nvSpPr>
        <p:spPr>
          <a:xfrm>
            <a:off x="3059832" y="5517232"/>
            <a:ext cx="4147289"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4400" b="1" cap="none" spc="0" dirty="0" smtClean="0">
                <a:ln w="11430"/>
                <a:solidFill>
                  <a:srgbClr val="0070C0"/>
                </a:solidFill>
                <a:effectLst>
                  <a:outerShdw blurRad="50800" dist="39000" dir="5460000" algn="tl">
                    <a:srgbClr val="000000">
                      <a:alpha val="38000"/>
                    </a:srgbClr>
                  </a:outerShdw>
                </a:effectLst>
              </a:rPr>
              <a:t>Metalingüística</a:t>
            </a:r>
          </a:p>
        </p:txBody>
      </p:sp>
      <p:sp>
        <p:nvSpPr>
          <p:cNvPr id="10" name="9 Rectángulo"/>
          <p:cNvSpPr/>
          <p:nvPr/>
        </p:nvSpPr>
        <p:spPr>
          <a:xfrm>
            <a:off x="6732240" y="3861048"/>
            <a:ext cx="2121928"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4400" b="1" dirty="0" smtClean="0">
                <a:ln w="11430"/>
                <a:solidFill>
                  <a:srgbClr val="FF0066"/>
                </a:solidFill>
                <a:effectLst>
                  <a:outerShdw blurRad="50800" dist="39000" dir="5460000" algn="tl">
                    <a:srgbClr val="000000">
                      <a:alpha val="38000"/>
                    </a:srgbClr>
                  </a:outerShdw>
                </a:effectLst>
              </a:rPr>
              <a:t>Poética</a:t>
            </a:r>
            <a:endParaRPr lang="es-ES" sz="4400" b="1" cap="none" spc="0" dirty="0" smtClean="0">
              <a:ln w="11430"/>
              <a:solidFill>
                <a:srgbClr val="FF0066"/>
              </a:solidFill>
              <a:effectLst>
                <a:outerShdw blurRad="50800" dist="39000" dir="5460000" algn="tl">
                  <a:srgbClr val="000000">
                    <a:alpha val="38000"/>
                  </a:srgbClr>
                </a:outerShdw>
              </a:effectLst>
            </a:endParaRPr>
          </a:p>
        </p:txBody>
      </p:sp>
      <p:sp>
        <p:nvSpPr>
          <p:cNvPr id="11" name="10 Rectángulo"/>
          <p:cNvSpPr/>
          <p:nvPr/>
        </p:nvSpPr>
        <p:spPr>
          <a:xfrm>
            <a:off x="755576" y="3789040"/>
            <a:ext cx="1789271"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4400" b="1" cap="none" spc="0" dirty="0" smtClean="0">
                <a:ln w="11430"/>
                <a:solidFill>
                  <a:schemeClr val="accent5">
                    <a:lumMod val="75000"/>
                  </a:schemeClr>
                </a:solidFill>
                <a:effectLst>
                  <a:outerShdw blurRad="50800" dist="39000" dir="5460000" algn="tl">
                    <a:srgbClr val="000000">
                      <a:alpha val="38000"/>
                    </a:srgbClr>
                  </a:outerShdw>
                </a:effectLst>
              </a:rPr>
              <a:t>Fática</a:t>
            </a:r>
          </a:p>
        </p:txBody>
      </p:sp>
    </p:spTree>
  </p:cSld>
  <p:clrMapOvr>
    <a:masterClrMapping/>
  </p:clrMapOvr>
  <p:transition>
    <p:wheel spokes="3"/>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checkerboard(across)">
                                      <p:cBhvr>
                                        <p:cTn id="7" dur="500"/>
                                        <p:tgtEl>
                                          <p:spTgt spid="717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 presetClass="entr" presetSubtype="16"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ox(in)">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linds(horizontal)">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6"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barn(inHorizontal)">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to="" calcmode="lin" valueType="num">
                                      <p:cBhvr>
                                        <p:cTn id="33" dur="1" fill="hold"/>
                                        <p:tgtEl>
                                          <p:spTgt spid="11"/>
                                        </p:tgtEl>
                                        <p:attrNameLst>
                                          <p:attrName/>
                                        </p:attrNameLst>
                                      </p:cBhvr>
                                    </p:anim>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grpId="0"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checkerboard(across)">
                                      <p:cBhvr>
                                        <p:cTn id="3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9" grpId="0"/>
      <p:bldP spid="10"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http://aprendelenguadesignos.com/wp-content/uploads/2010/10/tristeza.jpg"/>
          <p:cNvPicPr>
            <a:picLocks noChangeAspect="1" noChangeArrowheads="1"/>
          </p:cNvPicPr>
          <p:nvPr/>
        </p:nvPicPr>
        <p:blipFill>
          <a:blip r:embed="rId2" cstate="print"/>
          <a:srcRect/>
          <a:stretch>
            <a:fillRect/>
          </a:stretch>
        </p:blipFill>
        <p:spPr bwMode="auto">
          <a:xfrm>
            <a:off x="7301046" y="3573016"/>
            <a:ext cx="1663442" cy="2572545"/>
          </a:xfrm>
          <a:prstGeom prst="rect">
            <a:avLst/>
          </a:prstGeom>
          <a:noFill/>
        </p:spPr>
      </p:pic>
      <p:sp>
        <p:nvSpPr>
          <p:cNvPr id="3" name="2 Marcador de texto"/>
          <p:cNvSpPr>
            <a:spLocks noGrp="1"/>
          </p:cNvSpPr>
          <p:nvPr>
            <p:ph type="body" idx="1"/>
          </p:nvPr>
        </p:nvSpPr>
        <p:spPr>
          <a:xfrm>
            <a:off x="395536" y="0"/>
            <a:ext cx="5688632" cy="640080"/>
          </a:xfrm>
        </p:spPr>
        <p:txBody>
          <a:bodyPr>
            <a:noAutofit/>
          </a:bodyPr>
          <a:lstStyle/>
          <a:p>
            <a:pPr algn="ctr"/>
            <a:r>
              <a:rPr lang="es-ES" sz="4800" b="1" dirty="0" smtClean="0"/>
              <a:t>Función emotiva</a:t>
            </a:r>
            <a:endParaRPr lang="es-ES" sz="4800" b="1" dirty="0"/>
          </a:p>
        </p:txBody>
      </p:sp>
      <p:sp>
        <p:nvSpPr>
          <p:cNvPr id="5" name="4 Marcador de contenido"/>
          <p:cNvSpPr>
            <a:spLocks noGrp="1"/>
          </p:cNvSpPr>
          <p:nvPr>
            <p:ph sz="quarter" idx="2"/>
          </p:nvPr>
        </p:nvSpPr>
        <p:spPr>
          <a:xfrm>
            <a:off x="395536" y="764704"/>
            <a:ext cx="5544616" cy="5760640"/>
          </a:xfrm>
        </p:spPr>
        <p:txBody>
          <a:bodyPr>
            <a:normAutofit fontScale="92500" lnSpcReduction="10000"/>
          </a:bodyPr>
          <a:lstStyle/>
          <a:p>
            <a:pPr algn="just">
              <a:buNone/>
            </a:pPr>
            <a:r>
              <a:rPr lang="es-MX" dirty="0" smtClean="0"/>
              <a:t>Cuando un mensaje nos informa del estado de ánimo del emisor o, en general, nos descubre rasgos de su personalidad, decimos que el mensaje cumple una función expresiva o emotiva. En tales casos el mensaje toma al emisor como punto de referencia. Además de transmitir una información, el hablante expresa a la vez su actitud ante lo que dice.</a:t>
            </a:r>
          </a:p>
          <a:p>
            <a:pPr algn="just">
              <a:buNone/>
            </a:pPr>
            <a:endParaRPr lang="es-MX" dirty="0" smtClean="0"/>
          </a:p>
          <a:p>
            <a:pPr algn="just">
              <a:buNone/>
            </a:pPr>
            <a:r>
              <a:rPr lang="es-MX" dirty="0" smtClean="0"/>
              <a:t>El llanto de los humanos o sus gestos y gritos de alegría son también mensajes emotivos. Las formas exclamativas: “¡Ay!” “¡Qué dolor!” son mensajes verbales que desempeñan principalmente una función emotiva. Los gestos, los tics o la intensidad de la voz acompañan y refuerzan las expresiones verbales propiamente dichas.</a:t>
            </a:r>
            <a:endParaRPr lang="es-ES" dirty="0"/>
          </a:p>
        </p:txBody>
      </p:sp>
      <p:pic>
        <p:nvPicPr>
          <p:cNvPr id="6146" name="Picture 2" descr="http://aprendelenguadesignos.com/wp-content/uploads/2010/10/llanto.jpg"/>
          <p:cNvPicPr>
            <a:picLocks noChangeAspect="1" noChangeArrowheads="1"/>
          </p:cNvPicPr>
          <p:nvPr/>
        </p:nvPicPr>
        <p:blipFill>
          <a:blip r:embed="rId3" cstate="print"/>
          <a:srcRect/>
          <a:stretch>
            <a:fillRect/>
          </a:stretch>
        </p:blipFill>
        <p:spPr bwMode="auto">
          <a:xfrm>
            <a:off x="7407143" y="476672"/>
            <a:ext cx="1557345" cy="2376264"/>
          </a:xfrm>
          <a:prstGeom prst="rect">
            <a:avLst/>
          </a:prstGeom>
          <a:noFill/>
        </p:spPr>
      </p:pic>
      <p:pic>
        <p:nvPicPr>
          <p:cNvPr id="6148" name="Picture 4" descr="http://aprendelenguadesignos.com/wp-content/uploads/2010/10/alegria.jpg"/>
          <p:cNvPicPr>
            <a:picLocks noChangeAspect="1" noChangeArrowheads="1"/>
          </p:cNvPicPr>
          <p:nvPr/>
        </p:nvPicPr>
        <p:blipFill>
          <a:blip r:embed="rId4" cstate="print"/>
          <a:srcRect/>
          <a:stretch>
            <a:fillRect/>
          </a:stretch>
        </p:blipFill>
        <p:spPr bwMode="auto">
          <a:xfrm>
            <a:off x="6012160" y="1916832"/>
            <a:ext cx="1566682" cy="2304256"/>
          </a:xfrm>
          <a:prstGeom prst="rect">
            <a:avLst/>
          </a:prstGeom>
          <a:noFill/>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ox(in)">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
                                            <p:bg/>
                                          </p:spTgt>
                                        </p:tgtEl>
                                        <p:attrNameLst>
                                          <p:attrName>style.visibility</p:attrName>
                                        </p:attrNameLst>
                                      </p:cBhvr>
                                      <p:to>
                                        <p:strVal val="visible"/>
                                      </p:to>
                                    </p:set>
                                    <p:animEffect transition="in" filter="checkerboard(across)">
                                      <p:cBhvr>
                                        <p:cTn id="17" dur="500"/>
                                        <p:tgtEl>
                                          <p:spTgt spid="5">
                                            <p:bg/>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checkerboard(across)">
                                      <p:cBhvr>
                                        <p:cTn id="22" dur="500"/>
                                        <p:tgtEl>
                                          <p:spTgt spid="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animEffect transition="in" filter="checkerboard(across)">
                                      <p:cBhvr>
                                        <p:cTn id="27" dur="500"/>
                                        <p:tgtEl>
                                          <p:spTgt spid="5">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6146"/>
                                        </p:tgtEl>
                                        <p:attrNameLst>
                                          <p:attrName>style.visibility</p:attrName>
                                        </p:attrNameLst>
                                      </p:cBhvr>
                                      <p:to>
                                        <p:strVal val="visible"/>
                                      </p:to>
                                    </p:set>
                                    <p:animEffect transition="in" filter="box(in)">
                                      <p:cBhvr>
                                        <p:cTn id="32" dur="500"/>
                                        <p:tgtEl>
                                          <p:spTgt spid="6146"/>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148"/>
                                        </p:tgtEl>
                                        <p:attrNameLst>
                                          <p:attrName>style.visibility</p:attrName>
                                        </p:attrNameLst>
                                      </p:cBhvr>
                                      <p:to>
                                        <p:strVal val="visible"/>
                                      </p:to>
                                    </p:set>
                                    <p:anim calcmode="lin" valueType="num">
                                      <p:cBhvr additive="base">
                                        <p:cTn id="37" dur="500" fill="hold"/>
                                        <p:tgtEl>
                                          <p:spTgt spid="6148"/>
                                        </p:tgtEl>
                                        <p:attrNameLst>
                                          <p:attrName>ppt_x</p:attrName>
                                        </p:attrNameLst>
                                      </p:cBhvr>
                                      <p:tavLst>
                                        <p:tav tm="0">
                                          <p:val>
                                            <p:strVal val="#ppt_x"/>
                                          </p:val>
                                        </p:tav>
                                        <p:tav tm="100000">
                                          <p:val>
                                            <p:strVal val="#ppt_x"/>
                                          </p:val>
                                        </p:tav>
                                      </p:tavLst>
                                    </p:anim>
                                    <p:anim calcmode="lin" valueType="num">
                                      <p:cBhvr additive="base">
                                        <p:cTn id="38" dur="500" fill="hold"/>
                                        <p:tgtEl>
                                          <p:spTgt spid="6148"/>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5" presetClass="entr" presetSubtype="10" fill="hold" nodeType="clickEffect">
                                  <p:stCondLst>
                                    <p:cond delay="0"/>
                                  </p:stCondLst>
                                  <p:childTnLst>
                                    <p:set>
                                      <p:cBhvr>
                                        <p:cTn id="42" dur="1" fill="hold">
                                          <p:stCondLst>
                                            <p:cond delay="0"/>
                                          </p:stCondLst>
                                        </p:cTn>
                                        <p:tgtEl>
                                          <p:spTgt spid="6150"/>
                                        </p:tgtEl>
                                        <p:attrNameLst>
                                          <p:attrName>style.visibility</p:attrName>
                                        </p:attrNameLst>
                                      </p:cBhvr>
                                      <p:to>
                                        <p:strVal val="visible"/>
                                      </p:to>
                                    </p:set>
                                    <p:animEffect transition="in" filter="checkerboard(across)">
                                      <p:cBhvr>
                                        <p:cTn id="43" dur="500"/>
                                        <p:tgtEl>
                                          <p:spTgt spid="61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436096" y="188640"/>
            <a:ext cx="3491880" cy="3672408"/>
          </a:xfrm>
        </p:spPr>
        <p:txBody>
          <a:bodyPr/>
          <a:lstStyle/>
          <a:p>
            <a:pPr algn="just"/>
            <a:r>
              <a:rPr lang="es-MX" b="0" dirty="0" smtClean="0"/>
              <a:t>El elemento destacado es el receptor de quien el hablante quiere conseguir algo: influirlo, aconsejarlo, moverlo a actuar en un sentido determinado... En un mensaje predomina la función conativa cuando el mensaje incita al receptor a responder, aunque no necesariamente en el mismo código. </a:t>
            </a:r>
            <a:endParaRPr lang="es-ES" dirty="0"/>
          </a:p>
        </p:txBody>
      </p:sp>
      <p:sp>
        <p:nvSpPr>
          <p:cNvPr id="4" name="3 Marcador de texto"/>
          <p:cNvSpPr>
            <a:spLocks noGrp="1"/>
          </p:cNvSpPr>
          <p:nvPr>
            <p:ph type="body" sz="half" idx="2"/>
          </p:nvPr>
        </p:nvSpPr>
        <p:spPr>
          <a:xfrm>
            <a:off x="827584" y="5085184"/>
            <a:ext cx="4419600" cy="762000"/>
          </a:xfrm>
        </p:spPr>
        <p:txBody>
          <a:bodyPr>
            <a:normAutofit/>
          </a:bodyPr>
          <a:lstStyle/>
          <a:p>
            <a:pPr algn="ctr"/>
            <a:r>
              <a:rPr lang="es-ES" sz="4400" dirty="0" smtClean="0"/>
              <a:t>Función conativa</a:t>
            </a:r>
            <a:endParaRPr lang="es-ES" sz="4400" dirty="0"/>
          </a:p>
        </p:txBody>
      </p:sp>
      <p:pic>
        <p:nvPicPr>
          <p:cNvPr id="5126" name="Picture 6" descr="http://www.educarchile.cl/UserFiles/P0001/Image/portal/articulos/flenguaje_fconactiva.jpg"/>
          <p:cNvPicPr>
            <a:picLocks noChangeAspect="1" noChangeArrowheads="1"/>
          </p:cNvPicPr>
          <p:nvPr/>
        </p:nvPicPr>
        <p:blipFill>
          <a:blip r:embed="rId2" cstate="print"/>
          <a:srcRect/>
          <a:stretch>
            <a:fillRect/>
          </a:stretch>
        </p:blipFill>
        <p:spPr bwMode="auto">
          <a:xfrm>
            <a:off x="6012160" y="4005064"/>
            <a:ext cx="2520280" cy="2651773"/>
          </a:xfrm>
          <a:prstGeom prst="rect">
            <a:avLst/>
          </a:prstGeom>
          <a:noFill/>
        </p:spPr>
      </p:pic>
      <p:pic>
        <p:nvPicPr>
          <p:cNvPr id="5128" name="Picture 8" descr="http://4.bp.blogspot.com/-Mck392Wjh20/UXQox-EP89I/AAAAAAAAMJU/bHdFwgzgK20/s400/publicidad-champu-1.jpg"/>
          <p:cNvPicPr>
            <a:picLocks noGrp="1" noChangeAspect="1" noChangeArrowheads="1"/>
          </p:cNvPicPr>
          <p:nvPr>
            <p:ph type="pic" idx="1"/>
          </p:nvPr>
        </p:nvPicPr>
        <p:blipFill>
          <a:blip r:embed="rId3" cstate="print"/>
          <a:srcRect l="2060" r="2060"/>
          <a:stretch>
            <a:fillRect/>
          </a:stretch>
        </p:blipFill>
        <p:spPr bwMode="auto">
          <a:prstGeom prst="rect">
            <a:avLst/>
          </a:prstGeom>
          <a:noFill/>
        </p:spPr>
      </p:pic>
    </p:spTree>
  </p:cSld>
  <p:clrMapOvr>
    <a:masterClrMapping/>
  </p:clrMapOvr>
  <p:transition>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ox(i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5128"/>
                                        </p:tgtEl>
                                        <p:attrNameLst>
                                          <p:attrName>style.visibility</p:attrName>
                                        </p:attrNameLst>
                                      </p:cBhvr>
                                      <p:to>
                                        <p:strVal val="visible"/>
                                      </p:to>
                                    </p:set>
                                    <p:animEffect transition="in" filter="checkerboard(across)">
                                      <p:cBhvr>
                                        <p:cTn id="18" dur="500"/>
                                        <p:tgtEl>
                                          <p:spTgt spid="5128"/>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5126"/>
                                        </p:tgtEl>
                                        <p:attrNameLst>
                                          <p:attrName>style.visibility</p:attrName>
                                        </p:attrNameLst>
                                      </p:cBhvr>
                                      <p:to>
                                        <p:strVal val="visible"/>
                                      </p:to>
                                    </p:set>
                                    <p:anim calcmode="lin" valueType="num">
                                      <p:cBhvr additive="base">
                                        <p:cTn id="23" dur="500" fill="hold"/>
                                        <p:tgtEl>
                                          <p:spTgt spid="5126"/>
                                        </p:tgtEl>
                                        <p:attrNameLst>
                                          <p:attrName>ppt_x</p:attrName>
                                        </p:attrNameLst>
                                      </p:cBhvr>
                                      <p:tavLst>
                                        <p:tav tm="0">
                                          <p:val>
                                            <p:strVal val="#ppt_x"/>
                                          </p:val>
                                        </p:tav>
                                        <p:tav tm="100000">
                                          <p:val>
                                            <p:strVal val="#ppt_x"/>
                                          </p:val>
                                        </p:tav>
                                      </p:tavLst>
                                    </p:anim>
                                    <p:anim calcmode="lin" valueType="num">
                                      <p:cBhvr additive="base">
                                        <p:cTn id="24" dur="500" fill="hold"/>
                                        <p:tgtEl>
                                          <p:spTgt spid="51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contenido"/>
          <p:cNvSpPr>
            <a:spLocks noGrp="1"/>
          </p:cNvSpPr>
          <p:nvPr>
            <p:ph sz="half" idx="1"/>
          </p:nvPr>
        </p:nvSpPr>
        <p:spPr>
          <a:xfrm>
            <a:off x="251520" y="908720"/>
            <a:ext cx="8676456" cy="2016224"/>
          </a:xfrm>
        </p:spPr>
        <p:txBody>
          <a:bodyPr>
            <a:normAutofit fontScale="77500" lnSpcReduction="20000"/>
          </a:bodyPr>
          <a:lstStyle/>
          <a:p>
            <a:pPr algn="just">
              <a:buNone/>
            </a:pPr>
            <a:r>
              <a:rPr lang="es-MX" dirty="0" smtClean="0"/>
              <a:t>Esta función la desempeñan mensajes conceptuales, centrados en el contexto, cuya función principal es la de informar. Para ello se utilizará un lenguaje claro, concreto y sencillo, compuesto de términos de significado unívoco. La entonación será lo más neutra posible, sin énfasis que denote emotividad.</a:t>
            </a:r>
            <a:endParaRPr lang="es-ES" dirty="0"/>
          </a:p>
        </p:txBody>
      </p:sp>
      <p:sp>
        <p:nvSpPr>
          <p:cNvPr id="5" name="4 CuadroTexto"/>
          <p:cNvSpPr txBox="1"/>
          <p:nvPr/>
        </p:nvSpPr>
        <p:spPr>
          <a:xfrm>
            <a:off x="1272295" y="116632"/>
            <a:ext cx="6252033" cy="830997"/>
          </a:xfrm>
          <a:prstGeom prst="rect">
            <a:avLst/>
          </a:prstGeom>
          <a:noFill/>
        </p:spPr>
        <p:txBody>
          <a:bodyPr wrap="none" rtlCol="0">
            <a:spAutoFit/>
          </a:bodyPr>
          <a:lstStyle/>
          <a:p>
            <a:r>
              <a:rPr lang="es-ES" sz="4800" dirty="0" smtClean="0">
                <a:latin typeface="Albert" pitchFamily="2" charset="0"/>
              </a:rPr>
              <a:t>Función  referencial</a:t>
            </a:r>
            <a:endParaRPr lang="es-ES" sz="4800" dirty="0">
              <a:latin typeface="Albert" pitchFamily="2" charset="0"/>
            </a:endParaRPr>
          </a:p>
        </p:txBody>
      </p:sp>
      <p:pic>
        <p:nvPicPr>
          <p:cNvPr id="4100" name="Picture 4" descr="http://www.zigzag.cl/hipertextos/lenguaje8b/images/hpleng8/u3/i1.jpg"/>
          <p:cNvPicPr>
            <a:picLocks noChangeAspect="1" noChangeArrowheads="1"/>
          </p:cNvPicPr>
          <p:nvPr/>
        </p:nvPicPr>
        <p:blipFill>
          <a:blip r:embed="rId2" cstate="print"/>
          <a:srcRect/>
          <a:stretch>
            <a:fillRect/>
          </a:stretch>
        </p:blipFill>
        <p:spPr bwMode="auto">
          <a:xfrm>
            <a:off x="623105" y="2780928"/>
            <a:ext cx="7837327" cy="3814168"/>
          </a:xfrm>
          <a:prstGeom prst="rect">
            <a:avLst/>
          </a:prstGeom>
          <a:noFill/>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 to="" calcmode="lin" valueType="num">
                                      <p:cBhvr>
                                        <p:cTn id="12" dur="1" fill="hold"/>
                                        <p:tgtEl>
                                          <p:spTgt spid="4">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4100"/>
                                        </p:tgtEl>
                                        <p:attrNameLst>
                                          <p:attrName>style.visibility</p:attrName>
                                        </p:attrNameLst>
                                      </p:cBhvr>
                                      <p:to>
                                        <p:strVal val="visible"/>
                                      </p:to>
                                    </p:set>
                                    <p:anim to="" calcmode="lin" valueType="num">
                                      <p:cBhvr>
                                        <p:cTn id="17" dur="1" fill="hold"/>
                                        <p:tgtEl>
                                          <p:spTgt spid="410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043608" y="-171400"/>
            <a:ext cx="7498080" cy="1143000"/>
          </a:xfrm>
        </p:spPr>
        <p:txBody>
          <a:bodyPr/>
          <a:lstStyle/>
          <a:p>
            <a:pPr algn="ctr"/>
            <a:r>
              <a:rPr lang="es-ES" b="1" dirty="0" smtClean="0"/>
              <a:t>Función metalingüística</a:t>
            </a:r>
            <a:endParaRPr lang="es-ES" b="1" dirty="0"/>
          </a:p>
        </p:txBody>
      </p:sp>
      <p:sp>
        <p:nvSpPr>
          <p:cNvPr id="3" name="2 Marcador de contenido"/>
          <p:cNvSpPr>
            <a:spLocks noGrp="1"/>
          </p:cNvSpPr>
          <p:nvPr>
            <p:ph idx="1"/>
          </p:nvPr>
        </p:nvSpPr>
        <p:spPr>
          <a:xfrm>
            <a:off x="971600" y="908720"/>
            <a:ext cx="4896544" cy="5616624"/>
          </a:xfrm>
        </p:spPr>
        <p:txBody>
          <a:bodyPr>
            <a:normAutofit fontScale="85000" lnSpcReduction="10000"/>
          </a:bodyPr>
          <a:lstStyle/>
          <a:p>
            <a:pPr algn="just">
              <a:buNone/>
            </a:pPr>
            <a:r>
              <a:rPr lang="es-MX" dirty="0" smtClean="0"/>
              <a:t>Cuando el mensaje tiene como objeto fundamental referirse al propio código al que pertenece o a otros códigos de la misma naturaleza decimos que desempeña una función metalingüística.</a:t>
            </a:r>
          </a:p>
          <a:p>
            <a:pPr algn="just">
              <a:buNone/>
            </a:pPr>
            <a:r>
              <a:rPr lang="es-MX" dirty="0" smtClean="0"/>
              <a:t>En un libro de inglés escrito en castellano, las expresiones del tipo </a:t>
            </a:r>
            <a:r>
              <a:rPr lang="es-MX" i="1" dirty="0" smtClean="0"/>
              <a:t>El verbo “</a:t>
            </a:r>
            <a:r>
              <a:rPr lang="es-MX" i="1" dirty="0" err="1" smtClean="0"/>
              <a:t>to</a:t>
            </a:r>
            <a:r>
              <a:rPr lang="es-MX" i="1" dirty="0" smtClean="0"/>
              <a:t> </a:t>
            </a:r>
            <a:r>
              <a:rPr lang="es-MX" i="1" dirty="0" err="1" smtClean="0"/>
              <a:t>write</a:t>
            </a:r>
            <a:r>
              <a:rPr lang="es-MX" i="1" dirty="0" smtClean="0"/>
              <a:t>” es irregular. Su pasado es “”</a:t>
            </a:r>
            <a:r>
              <a:rPr lang="es-MX" i="1" dirty="0" err="1" smtClean="0"/>
              <a:t>wrote</a:t>
            </a:r>
            <a:r>
              <a:rPr lang="es-MX" i="1" dirty="0" smtClean="0"/>
              <a:t>” y el participio “</a:t>
            </a:r>
            <a:r>
              <a:rPr lang="es-MX" i="1" dirty="0" err="1" smtClean="0"/>
              <a:t>written</a:t>
            </a:r>
            <a:r>
              <a:rPr lang="es-MX" i="1" dirty="0" smtClean="0"/>
              <a:t>”</a:t>
            </a:r>
            <a:r>
              <a:rPr lang="es-MX" dirty="0" smtClean="0"/>
              <a:t>, son expresiones metalingüísticas. </a:t>
            </a:r>
            <a:endParaRPr lang="es-ES" dirty="0"/>
          </a:p>
        </p:txBody>
      </p:sp>
      <p:pic>
        <p:nvPicPr>
          <p:cNvPr id="3074" name="Picture 2" descr="http://m1.paperblog.com/i/53/539985/funcion-metalinguistica-del-lenguaje-homonimi-L-r1doDg.png"/>
          <p:cNvPicPr>
            <a:picLocks noChangeAspect="1" noChangeArrowheads="1"/>
          </p:cNvPicPr>
          <p:nvPr/>
        </p:nvPicPr>
        <p:blipFill>
          <a:blip r:embed="rId2" cstate="print"/>
          <a:srcRect/>
          <a:stretch>
            <a:fillRect/>
          </a:stretch>
        </p:blipFill>
        <p:spPr bwMode="auto">
          <a:xfrm>
            <a:off x="6444208" y="476672"/>
            <a:ext cx="2520280" cy="5616624"/>
          </a:xfrm>
          <a:prstGeom prst="rect">
            <a:avLst/>
          </a:prstGeom>
          <a:noFill/>
        </p:spPr>
      </p:pic>
    </p:spTree>
  </p:cSld>
  <p:clrMapOvr>
    <a:masterClrMapping/>
  </p:clrMapOvr>
  <p:transition>
    <p:wheel spokes="2"/>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heckerboard(across)">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heckerboard(across)">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3074"/>
                                        </p:tgtEl>
                                        <p:attrNameLst>
                                          <p:attrName>style.visibility</p:attrName>
                                        </p:attrNameLst>
                                      </p:cBhvr>
                                      <p:to>
                                        <p:strVal val="visible"/>
                                      </p:to>
                                    </p:set>
                                    <p:animEffect transition="in" filter="checkerboard(across)">
                                      <p:cBhvr>
                                        <p:cTn id="22" dur="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2599184" y="620688"/>
            <a:ext cx="6221288" cy="6048672"/>
          </a:xfrm>
        </p:spPr>
        <p:txBody>
          <a:bodyPr>
            <a:noAutofit/>
          </a:bodyPr>
          <a:lstStyle/>
          <a:p>
            <a:pPr algn="just"/>
            <a:r>
              <a:rPr lang="es-MX" sz="2800" dirty="0" smtClean="0"/>
              <a:t>Se centra en el canal o contacto entre emisor y receptor. Sirve para establecer, prolongar o interrumpir la comunicación, para verificar el funcionamiento del circuito. Es la primera función verbal que adquirimos en la niñez. Con ella sólo se pretende que el canal permanezca abierto para que la comunicación se mantenga. El timbre del teléfono que avisa al receptor de una llamada cumple una función fática. Las frases insulsas que emitimos al encontrarnos con un vecino en el ascensor (“hola”, “hace un buen día”, etc.) desempeñan también una función fática, </a:t>
            </a:r>
            <a:r>
              <a:rPr lang="es-MX" sz="2800" dirty="0" err="1" smtClean="0"/>
              <a:t>precomunicativa</a:t>
            </a:r>
            <a:r>
              <a:rPr lang="es-MX" sz="2800" dirty="0" smtClean="0"/>
              <a:t>: su finalidad no es principalmente la de informar, sino la de facilitar el contacto social para poder introducir, posteriormente, mensajes más significativos.</a:t>
            </a:r>
            <a:endParaRPr lang="es-ES" sz="2800" dirty="0"/>
          </a:p>
        </p:txBody>
      </p:sp>
      <p:sp>
        <p:nvSpPr>
          <p:cNvPr id="4" name="3 CuadroTexto"/>
          <p:cNvSpPr txBox="1"/>
          <p:nvPr/>
        </p:nvSpPr>
        <p:spPr>
          <a:xfrm>
            <a:off x="3779912" y="0"/>
            <a:ext cx="4523995" cy="830997"/>
          </a:xfrm>
          <a:prstGeom prst="rect">
            <a:avLst/>
          </a:prstGeom>
          <a:noFill/>
        </p:spPr>
        <p:txBody>
          <a:bodyPr wrap="none" rtlCol="0">
            <a:spAutoFit/>
          </a:bodyPr>
          <a:lstStyle/>
          <a:p>
            <a:r>
              <a:rPr lang="es-ES" sz="4800" dirty="0" smtClean="0">
                <a:solidFill>
                  <a:schemeClr val="tx2"/>
                </a:solidFill>
                <a:latin typeface="Albert" pitchFamily="2" charset="0"/>
              </a:rPr>
              <a:t>Función fática</a:t>
            </a:r>
            <a:endParaRPr lang="es-ES" sz="4800" dirty="0">
              <a:solidFill>
                <a:schemeClr val="tx2"/>
              </a:solidFill>
              <a:latin typeface="Albert" pitchFamily="2" charset="0"/>
            </a:endParaRPr>
          </a:p>
        </p:txBody>
      </p:sp>
      <p:pic>
        <p:nvPicPr>
          <p:cNvPr id="2050" name="Picture 2" descr="http://bligoo.com/media/users/3/182573/images/public/18442/mmm.jpg"/>
          <p:cNvPicPr>
            <a:picLocks noChangeAspect="1" noChangeArrowheads="1"/>
          </p:cNvPicPr>
          <p:nvPr/>
        </p:nvPicPr>
        <p:blipFill>
          <a:blip r:embed="rId2" cstate="print"/>
          <a:srcRect/>
          <a:stretch>
            <a:fillRect/>
          </a:stretch>
        </p:blipFill>
        <p:spPr bwMode="auto">
          <a:xfrm>
            <a:off x="179512" y="332656"/>
            <a:ext cx="2376264" cy="1879889"/>
          </a:xfrm>
          <a:prstGeom prst="rect">
            <a:avLst/>
          </a:prstGeom>
          <a:noFill/>
        </p:spPr>
      </p:pic>
      <p:pic>
        <p:nvPicPr>
          <p:cNvPr id="2052" name="Picture 4" descr="http://2.bp.blogspot.com/_82t4wpZt2M8/SMWybiqkXGI/AAAAAAAAACs/9V_mdlFfqzk/s320/FUNCION+FATICA"/>
          <p:cNvPicPr>
            <a:picLocks noChangeAspect="1" noChangeArrowheads="1"/>
          </p:cNvPicPr>
          <p:nvPr/>
        </p:nvPicPr>
        <p:blipFill>
          <a:blip r:embed="rId3" cstate="print"/>
          <a:srcRect/>
          <a:stretch>
            <a:fillRect/>
          </a:stretch>
        </p:blipFill>
        <p:spPr bwMode="auto">
          <a:xfrm>
            <a:off x="323528" y="3212976"/>
            <a:ext cx="1656184" cy="2576286"/>
          </a:xfrm>
          <a:prstGeom prst="rect">
            <a:avLst/>
          </a:prstGeom>
          <a:noFill/>
        </p:spPr>
      </p:pic>
    </p:spTree>
  </p:cSld>
  <p:clrMapOvr>
    <a:masterClrMapping/>
  </p:clrMapOvr>
  <p:transition>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050"/>
                                        </p:tgtEl>
                                        <p:attrNameLst>
                                          <p:attrName>style.visibility</p:attrName>
                                        </p:attrNameLst>
                                      </p:cBhvr>
                                      <p:to>
                                        <p:strVal val="visible"/>
                                      </p:to>
                                    </p:set>
                                    <p:anim to="" calcmode="lin" valueType="num">
                                      <p:cBhvr>
                                        <p:cTn id="17" dur="1" fill="hold"/>
                                        <p:tgtEl>
                                          <p:spTgt spid="205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052"/>
                                        </p:tgtEl>
                                        <p:attrNameLst>
                                          <p:attrName>style.visibility</p:attrName>
                                        </p:attrNameLst>
                                      </p:cBhvr>
                                      <p:to>
                                        <p:strVal val="visible"/>
                                      </p:to>
                                    </p:set>
                                    <p:anim to="" calcmode="lin" valueType="num">
                                      <p:cBhvr>
                                        <p:cTn id="22" dur="1" fill="hold"/>
                                        <p:tgtEl>
                                          <p:spTgt spid="205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032448" y="0"/>
            <a:ext cx="5004048" cy="6555641"/>
          </a:xfrm>
          <a:prstGeom prst="rect">
            <a:avLst/>
          </a:prstGeom>
        </p:spPr>
        <p:txBody>
          <a:bodyPr wrap="square">
            <a:spAutoFit/>
          </a:bodyPr>
          <a:lstStyle/>
          <a:p>
            <a:pPr algn="ctr"/>
            <a:r>
              <a:rPr lang="es-MX" sz="3600" b="1" dirty="0" smtClean="0"/>
              <a:t>Función poética </a:t>
            </a:r>
            <a:endParaRPr lang="es-MX" sz="3600" dirty="0" smtClean="0"/>
          </a:p>
          <a:p>
            <a:pPr algn="just"/>
            <a:r>
              <a:rPr lang="es-MX" sz="2400" dirty="0" smtClean="0"/>
              <a:t>Tiene lugar cuando el emisor quiere que el receptor centre su atención en la forma del mensaje. Para ello se sirve de recursos retóricos, siendo el objetivo del mensaje el producir belleza. Predomina la función poética en cualquier obra de arte, ya sea un poema lírico, una escultura o una pieza musical.</a:t>
            </a:r>
          </a:p>
          <a:p>
            <a:pPr algn="just"/>
            <a:r>
              <a:rPr lang="es-MX" sz="2400" dirty="0" smtClean="0"/>
              <a:t>En el lenguaje habitual las palabras sólo son un medio para entenderse emisor y receptor. En el lenguaje literario son un fin en sí mismas; su fin es atraer la atención del lector y su función es la de crear un mundo de belleza que permanezca y perdure en el tiempo.</a:t>
            </a:r>
            <a:endParaRPr lang="es-MX" sz="2400" dirty="0"/>
          </a:p>
        </p:txBody>
      </p:sp>
      <p:pic>
        <p:nvPicPr>
          <p:cNvPr id="1026" name="Picture 2" descr="http://4.bp.blogspot.com/_GkxrPW7YmsM/TNkN1X_dY9I/AAAAAAAAAAo/P7Tv6HJ1zlw/s1600/poemas_en_espanol.PNG"/>
          <p:cNvPicPr>
            <a:picLocks noChangeAspect="1" noChangeArrowheads="1"/>
          </p:cNvPicPr>
          <p:nvPr/>
        </p:nvPicPr>
        <p:blipFill>
          <a:blip r:embed="rId2" cstate="print"/>
          <a:srcRect/>
          <a:stretch>
            <a:fillRect/>
          </a:stretch>
        </p:blipFill>
        <p:spPr bwMode="auto">
          <a:xfrm>
            <a:off x="467544" y="188640"/>
            <a:ext cx="3384376" cy="3101504"/>
          </a:xfrm>
          <a:prstGeom prst="rect">
            <a:avLst/>
          </a:prstGeom>
          <a:noFill/>
        </p:spPr>
      </p:pic>
      <p:pic>
        <p:nvPicPr>
          <p:cNvPr id="1028" name="Picture 4" descr="http://2.bp.blogspot.com/_vDYP82EYM5w/SmW3Jsl4PkI/AAAAAAAAGuI/FVXkH8gGtjs/s320/SIMBOLO+DE+LA+MUSICA-1146922651qdKkgS.jpg"/>
          <p:cNvPicPr>
            <a:picLocks noChangeAspect="1" noChangeArrowheads="1"/>
          </p:cNvPicPr>
          <p:nvPr/>
        </p:nvPicPr>
        <p:blipFill>
          <a:blip r:embed="rId3" cstate="print"/>
          <a:srcRect/>
          <a:stretch>
            <a:fillRect/>
          </a:stretch>
        </p:blipFill>
        <p:spPr bwMode="auto">
          <a:xfrm>
            <a:off x="467544" y="3501008"/>
            <a:ext cx="3240360" cy="3168352"/>
          </a:xfrm>
          <a:prstGeom prst="rect">
            <a:avLst/>
          </a:prstGeom>
          <a:noFill/>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to="" calcmode="lin" valueType="num">
                                      <p:cBhvr>
                                        <p:cTn id="7" dur="1" fill="hold"/>
                                        <p:tgtEl>
                                          <p:spTgt spid="2">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 to="" calcmode="lin" valueType="num">
                                      <p:cBhvr>
                                        <p:cTn id="12" dur="1" fill="hold"/>
                                        <p:tgtEl>
                                          <p:spTgt spid="2">
                                            <p:txEl>
                                              <p:pRg st="0" end="0"/>
                                            </p:txEl>
                                          </p:spTgt>
                                        </p:tgtEl>
                                        <p:attrNameLst>
                                          <p:attrName/>
                                        </p:attrNameLst>
                                      </p:cBhvr>
                                    </p:anim>
                                  </p:childTnLst>
                                </p:cTn>
                              </p:par>
                              <p:par>
                                <p:cTn id="13" presetID="24" presetClass="entr" presetSubtype="0" fill="hold" grpId="0" nodeType="with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 to="" calcmode="lin" valueType="num">
                                      <p:cBhvr>
                                        <p:cTn id="15" dur="1" fill="hold"/>
                                        <p:tgtEl>
                                          <p:spTgt spid="2">
                                            <p:txEl>
                                              <p:pRg st="1" end="1"/>
                                            </p:txEl>
                                          </p:spTgt>
                                        </p:tgtEl>
                                        <p:attrNameLst>
                                          <p:attrName/>
                                        </p:attrNameLst>
                                      </p:cBhvr>
                                    </p:anim>
                                  </p:childTnLst>
                                </p:cTn>
                              </p:par>
                              <p:par>
                                <p:cTn id="16" presetID="24" presetClass="entr" presetSubtype="0" fill="hold" grpId="0" nodeType="with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to="" calcmode="lin" valueType="num">
                                      <p:cBhvr>
                                        <p:cTn id="18" dur="1" fill="hold"/>
                                        <p:tgtEl>
                                          <p:spTgt spid="2">
                                            <p:txEl>
                                              <p:pRg st="2" end="2"/>
                                            </p:txEl>
                                          </p:spTgt>
                                        </p:tgtEl>
                                        <p:attrNameLst>
                                          <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1026"/>
                                        </p:tgtEl>
                                        <p:attrNameLst>
                                          <p:attrName>style.visibility</p:attrName>
                                        </p:attrNameLst>
                                      </p:cBhvr>
                                      <p:to>
                                        <p:strVal val="visible"/>
                                      </p:to>
                                    </p:set>
                                    <p:anim to="" calcmode="lin" valueType="num">
                                      <p:cBhvr>
                                        <p:cTn id="23" dur="1" fill="hold"/>
                                        <p:tgtEl>
                                          <p:spTgt spid="1026"/>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24" presetClass="entr" presetSubtype="0" fill="hold" nodeType="clickEffect">
                                  <p:stCondLst>
                                    <p:cond delay="0"/>
                                  </p:stCondLst>
                                  <p:childTnLst>
                                    <p:set>
                                      <p:cBhvr>
                                        <p:cTn id="27" dur="1" fill="hold">
                                          <p:stCondLst>
                                            <p:cond delay="0"/>
                                          </p:stCondLst>
                                        </p:cTn>
                                        <p:tgtEl>
                                          <p:spTgt spid="1028"/>
                                        </p:tgtEl>
                                        <p:attrNameLst>
                                          <p:attrName>style.visibility</p:attrName>
                                        </p:attrNameLst>
                                      </p:cBhvr>
                                      <p:to>
                                        <p:strVal val="visible"/>
                                      </p:to>
                                    </p:set>
                                    <p:anim to="" calcmode="lin" valueType="num">
                                      <p:cBhvr>
                                        <p:cTn id="28" dur="1" fill="hold"/>
                                        <p:tgtEl>
                                          <p:spTgt spid="102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allAtOnce"/>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http://www.poemas-del-alma.com/blog/wp-content/uploads/2008/10/textocientifico.jpg"/>
          <p:cNvPicPr>
            <a:picLocks noChangeAspect="1" noChangeArrowheads="1"/>
          </p:cNvPicPr>
          <p:nvPr/>
        </p:nvPicPr>
        <p:blipFill>
          <a:blip r:embed="rId2" cstate="print"/>
          <a:srcRect/>
          <a:stretch>
            <a:fillRect/>
          </a:stretch>
        </p:blipFill>
        <p:spPr bwMode="auto">
          <a:xfrm>
            <a:off x="5292080" y="1772816"/>
            <a:ext cx="2038350" cy="1752600"/>
          </a:xfrm>
          <a:prstGeom prst="rect">
            <a:avLst/>
          </a:prstGeom>
          <a:noFill/>
        </p:spPr>
      </p:pic>
      <p:sp>
        <p:nvSpPr>
          <p:cNvPr id="2" name="1 Título"/>
          <p:cNvSpPr>
            <a:spLocks noGrp="1"/>
          </p:cNvSpPr>
          <p:nvPr>
            <p:ph type="title"/>
          </p:nvPr>
        </p:nvSpPr>
        <p:spPr/>
        <p:txBody>
          <a:bodyPr>
            <a:normAutofit fontScale="90000"/>
          </a:bodyPr>
          <a:lstStyle/>
          <a:p>
            <a:r>
              <a:rPr lang="es-MX" sz="4000" b="1" dirty="0" smtClean="0"/>
              <a:t>Componentes del signo lingüístico</a:t>
            </a:r>
            <a:r>
              <a:rPr lang="es-MX" dirty="0" smtClean="0"/>
              <a:t/>
            </a:r>
            <a:br>
              <a:rPr lang="es-MX" dirty="0" smtClean="0"/>
            </a:br>
            <a:endParaRPr lang="es-ES" dirty="0"/>
          </a:p>
        </p:txBody>
      </p:sp>
      <p:sp>
        <p:nvSpPr>
          <p:cNvPr id="3" name="2 Marcador de contenido"/>
          <p:cNvSpPr>
            <a:spLocks noGrp="1"/>
          </p:cNvSpPr>
          <p:nvPr>
            <p:ph idx="1"/>
          </p:nvPr>
        </p:nvSpPr>
        <p:spPr>
          <a:xfrm>
            <a:off x="1331640" y="1052736"/>
            <a:ext cx="7498080" cy="5616624"/>
          </a:xfrm>
        </p:spPr>
        <p:txBody>
          <a:bodyPr>
            <a:normAutofit fontScale="85000" lnSpcReduction="10000"/>
          </a:bodyPr>
          <a:lstStyle/>
          <a:p>
            <a:pPr algn="just">
              <a:buNone/>
            </a:pPr>
            <a:r>
              <a:rPr lang="es-MX" dirty="0" smtClean="0"/>
              <a:t>El signo lingüístico se compone de dos planos que se relacionan entre sí: el </a:t>
            </a:r>
            <a:r>
              <a:rPr lang="es-MX" b="1" dirty="0" smtClean="0"/>
              <a:t>significante</a:t>
            </a:r>
            <a:r>
              <a:rPr lang="es-MX" dirty="0" smtClean="0"/>
              <a:t> y el </a:t>
            </a:r>
            <a:r>
              <a:rPr lang="es-MX" b="1" dirty="0" smtClean="0"/>
              <a:t>significado.</a:t>
            </a:r>
          </a:p>
          <a:p>
            <a:pPr algn="just">
              <a:buNone/>
            </a:pPr>
            <a:endParaRPr lang="es-MX" b="1" dirty="0" smtClean="0"/>
          </a:p>
          <a:p>
            <a:pPr algn="just">
              <a:buNone/>
            </a:pPr>
            <a:endParaRPr lang="es-MX" dirty="0" smtClean="0"/>
          </a:p>
          <a:p>
            <a:pPr algn="just">
              <a:buNone/>
            </a:pPr>
            <a:r>
              <a:rPr lang="es-MX" dirty="0" smtClean="0"/>
              <a:t>El </a:t>
            </a:r>
            <a:r>
              <a:rPr lang="es-MX" b="1" dirty="0" smtClean="0"/>
              <a:t>significante</a:t>
            </a:r>
            <a:r>
              <a:rPr lang="es-MX" dirty="0" smtClean="0"/>
              <a:t> se concreta en dos dimensiones:</a:t>
            </a:r>
          </a:p>
          <a:p>
            <a:pPr algn="just">
              <a:buNone/>
            </a:pPr>
            <a:endParaRPr lang="es-MX" dirty="0" smtClean="0"/>
          </a:p>
          <a:p>
            <a:pPr algn="just"/>
            <a:r>
              <a:rPr lang="es-MX" dirty="0" smtClean="0"/>
              <a:t>Los sonidos que pronunciamos y se transmiten a través del aire. </a:t>
            </a:r>
          </a:p>
          <a:p>
            <a:pPr algn="just"/>
            <a:r>
              <a:rPr lang="es-MX" dirty="0" smtClean="0"/>
              <a:t> Y la imagen acústica que tenemos de tales sonidos en nuestra mente y que nos permite reconocer cada uno de los sonidos aunque se pronuncien diferente.</a:t>
            </a:r>
          </a:p>
        </p:txBody>
      </p:sp>
      <p:pic>
        <p:nvPicPr>
          <p:cNvPr id="23556" name="Picture 4" descr="http://imagenes.gifmania.com/Gifs-Animados-Letras-Animadas/Animaciones-Letras-Rojas/Imagenes-Animadas-Letras-Rojas-Estrellas/letra-a-roja.gif"/>
          <p:cNvPicPr>
            <a:picLocks noChangeAspect="1" noChangeArrowheads="1" noCrop="1"/>
          </p:cNvPicPr>
          <p:nvPr/>
        </p:nvPicPr>
        <p:blipFill>
          <a:blip r:embed="rId3" cstate="print"/>
          <a:srcRect/>
          <a:stretch>
            <a:fillRect/>
          </a:stretch>
        </p:blipFill>
        <p:spPr bwMode="auto">
          <a:xfrm>
            <a:off x="107504" y="332656"/>
            <a:ext cx="899165" cy="1011561"/>
          </a:xfrm>
          <a:prstGeom prst="rect">
            <a:avLst/>
          </a:prstGeom>
          <a:noFill/>
        </p:spPr>
      </p:pic>
      <p:pic>
        <p:nvPicPr>
          <p:cNvPr id="23558" name="Picture 6" descr="http://www.scjfrayluis.com/imagenes/gifs/letras/animales/alfabeto01.gif"/>
          <p:cNvPicPr>
            <a:picLocks noChangeAspect="1" noChangeArrowheads="1" noCrop="1"/>
          </p:cNvPicPr>
          <p:nvPr/>
        </p:nvPicPr>
        <p:blipFill>
          <a:blip r:embed="rId4" cstate="print"/>
          <a:srcRect/>
          <a:stretch>
            <a:fillRect/>
          </a:stretch>
        </p:blipFill>
        <p:spPr bwMode="auto">
          <a:xfrm>
            <a:off x="-324544" y="1412776"/>
            <a:ext cx="1656184" cy="1380153"/>
          </a:xfrm>
          <a:prstGeom prst="rect">
            <a:avLst/>
          </a:prstGeom>
          <a:noFill/>
        </p:spPr>
      </p:pic>
      <p:pic>
        <p:nvPicPr>
          <p:cNvPr id="23560" name="Picture 8" descr="http://imagenes.gifmania.com.pr/Gifs-Animados-Letras-Animadas/Animaciones-Letras-Animales/Imagenes-Animadas-Letras-Osos/Letras-Ositos-Romanticos/letra-c-osito-romantico.gif"/>
          <p:cNvPicPr>
            <a:picLocks noChangeAspect="1" noChangeArrowheads="1" noCrop="1"/>
          </p:cNvPicPr>
          <p:nvPr/>
        </p:nvPicPr>
        <p:blipFill>
          <a:blip r:embed="rId5" cstate="print"/>
          <a:srcRect/>
          <a:stretch>
            <a:fillRect/>
          </a:stretch>
        </p:blipFill>
        <p:spPr bwMode="auto">
          <a:xfrm>
            <a:off x="-108520" y="3356992"/>
            <a:ext cx="1267341" cy="1152128"/>
          </a:xfrm>
          <a:prstGeom prst="rect">
            <a:avLst/>
          </a:prstGeom>
          <a:noFill/>
        </p:spPr>
      </p:pic>
      <p:pic>
        <p:nvPicPr>
          <p:cNvPr id="23562" name="Picture 10" descr="http://imagenes.gifmania.com/Gifs-Animados-Letras-Animadas/Animaciones-Alfabetos/Imagenes-Animadas-Letras-D/letra-d1.gif"/>
          <p:cNvPicPr>
            <a:picLocks noChangeAspect="1" noChangeArrowheads="1" noCrop="1"/>
          </p:cNvPicPr>
          <p:nvPr/>
        </p:nvPicPr>
        <p:blipFill>
          <a:blip r:embed="rId6" cstate="print"/>
          <a:srcRect/>
          <a:stretch>
            <a:fillRect/>
          </a:stretch>
        </p:blipFill>
        <p:spPr bwMode="auto">
          <a:xfrm>
            <a:off x="85775" y="4941168"/>
            <a:ext cx="885825" cy="128587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 to="" calcmode="lin" valueType="num">
                                      <p:cBhvr>
                                        <p:cTn id="22" dur="1" fill="hold"/>
                                        <p:tgtEl>
                                          <p:spTgt spid="3">
                                            <p:txEl>
                                              <p:pRg st="5" end="5"/>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to="" calcmode="lin" valueType="num">
                                      <p:cBhvr>
                                        <p:cTn id="27" dur="1" fill="hold"/>
                                        <p:tgtEl>
                                          <p:spTgt spid="3">
                                            <p:txEl>
                                              <p:pRg st="6" end="6"/>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23554"/>
                                        </p:tgtEl>
                                        <p:attrNameLst>
                                          <p:attrName>style.visibility</p:attrName>
                                        </p:attrNameLst>
                                      </p:cBhvr>
                                      <p:to>
                                        <p:strVal val="visible"/>
                                      </p:to>
                                    </p:set>
                                    <p:anim to="" calcmode="lin" valueType="num">
                                      <p:cBhvr>
                                        <p:cTn id="32" dur="1" fill="hold"/>
                                        <p:tgtEl>
                                          <p:spTgt spid="23554"/>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23556"/>
                                        </p:tgtEl>
                                        <p:attrNameLst>
                                          <p:attrName>style.visibility</p:attrName>
                                        </p:attrNameLst>
                                      </p:cBhvr>
                                      <p:to>
                                        <p:strVal val="visible"/>
                                      </p:to>
                                    </p:set>
                                    <p:anim to="" calcmode="lin" valueType="num">
                                      <p:cBhvr>
                                        <p:cTn id="37" dur="1" fill="hold"/>
                                        <p:tgtEl>
                                          <p:spTgt spid="23556"/>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nodeType="clickEffect">
                                  <p:stCondLst>
                                    <p:cond delay="0"/>
                                  </p:stCondLst>
                                  <p:childTnLst>
                                    <p:set>
                                      <p:cBhvr>
                                        <p:cTn id="41" dur="1" fill="hold">
                                          <p:stCondLst>
                                            <p:cond delay="0"/>
                                          </p:stCondLst>
                                        </p:cTn>
                                        <p:tgtEl>
                                          <p:spTgt spid="23558"/>
                                        </p:tgtEl>
                                        <p:attrNameLst>
                                          <p:attrName>style.visibility</p:attrName>
                                        </p:attrNameLst>
                                      </p:cBhvr>
                                      <p:to>
                                        <p:strVal val="visible"/>
                                      </p:to>
                                    </p:set>
                                    <p:anim to="" calcmode="lin" valueType="num">
                                      <p:cBhvr>
                                        <p:cTn id="42" dur="1" fill="hold"/>
                                        <p:tgtEl>
                                          <p:spTgt spid="23558"/>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nodeType="clickEffect">
                                  <p:stCondLst>
                                    <p:cond delay="0"/>
                                  </p:stCondLst>
                                  <p:childTnLst>
                                    <p:set>
                                      <p:cBhvr>
                                        <p:cTn id="46" dur="1" fill="hold">
                                          <p:stCondLst>
                                            <p:cond delay="0"/>
                                          </p:stCondLst>
                                        </p:cTn>
                                        <p:tgtEl>
                                          <p:spTgt spid="23560"/>
                                        </p:tgtEl>
                                        <p:attrNameLst>
                                          <p:attrName>style.visibility</p:attrName>
                                        </p:attrNameLst>
                                      </p:cBhvr>
                                      <p:to>
                                        <p:strVal val="visible"/>
                                      </p:to>
                                    </p:set>
                                    <p:anim to="" calcmode="lin" valueType="num">
                                      <p:cBhvr>
                                        <p:cTn id="47" dur="1" fill="hold"/>
                                        <p:tgtEl>
                                          <p:spTgt spid="23560"/>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nodeType="clickEffect">
                                  <p:stCondLst>
                                    <p:cond delay="0"/>
                                  </p:stCondLst>
                                  <p:childTnLst>
                                    <p:set>
                                      <p:cBhvr>
                                        <p:cTn id="51" dur="1" fill="hold">
                                          <p:stCondLst>
                                            <p:cond delay="0"/>
                                          </p:stCondLst>
                                        </p:cTn>
                                        <p:tgtEl>
                                          <p:spTgt spid="23562"/>
                                        </p:tgtEl>
                                        <p:attrNameLst>
                                          <p:attrName>style.visibility</p:attrName>
                                        </p:attrNameLst>
                                      </p:cBhvr>
                                      <p:to>
                                        <p:strVal val="visible"/>
                                      </p:to>
                                    </p:set>
                                    <p:anim to="" calcmode="lin" valueType="num">
                                      <p:cBhvr>
                                        <p:cTn id="52" dur="1" fill="hold"/>
                                        <p:tgtEl>
                                          <p:spTgt spid="2356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971600" y="0"/>
            <a:ext cx="7498080" cy="4800600"/>
          </a:xfrm>
        </p:spPr>
        <p:txBody>
          <a:bodyPr/>
          <a:lstStyle/>
          <a:p>
            <a:pPr algn="just">
              <a:buNone/>
            </a:pPr>
            <a:r>
              <a:rPr lang="es-MX" dirty="0" smtClean="0"/>
              <a:t>El </a:t>
            </a:r>
            <a:r>
              <a:rPr lang="es-MX" b="1" dirty="0" smtClean="0"/>
              <a:t>significado</a:t>
            </a:r>
            <a:r>
              <a:rPr lang="es-MX" dirty="0" smtClean="0"/>
              <a:t> se concreta también, en dos dimensiones:</a:t>
            </a:r>
          </a:p>
          <a:p>
            <a:pPr algn="just">
              <a:buNone/>
            </a:pPr>
            <a:endParaRPr lang="es-MX" sz="800" dirty="0" smtClean="0"/>
          </a:p>
          <a:p>
            <a:pPr algn="just"/>
            <a:r>
              <a:rPr lang="es-MX" dirty="0" smtClean="0"/>
              <a:t>La realidad a la que aplicamos el término. </a:t>
            </a:r>
          </a:p>
          <a:p>
            <a:pPr algn="just"/>
            <a:r>
              <a:rPr lang="es-MX" dirty="0" smtClean="0"/>
              <a:t>Y el concepto de la palabra. </a:t>
            </a:r>
            <a:endParaRPr lang="es-ES" dirty="0" smtClean="0"/>
          </a:p>
          <a:p>
            <a:endParaRPr lang="es-ES" dirty="0"/>
          </a:p>
        </p:txBody>
      </p:sp>
      <p:pic>
        <p:nvPicPr>
          <p:cNvPr id="22530" name="Picture 2" descr="http://personales.csagustin.net/2011-12/1bac/01/mesa.jpg"/>
          <p:cNvPicPr>
            <a:picLocks noChangeAspect="1" noChangeArrowheads="1"/>
          </p:cNvPicPr>
          <p:nvPr/>
        </p:nvPicPr>
        <p:blipFill>
          <a:blip r:embed="rId2" cstate="print"/>
          <a:srcRect/>
          <a:stretch>
            <a:fillRect/>
          </a:stretch>
        </p:blipFill>
        <p:spPr bwMode="auto">
          <a:xfrm>
            <a:off x="2771800" y="2636912"/>
            <a:ext cx="4680520" cy="38267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to="" calcmode="lin" valueType="num">
                                      <p:cBhvr>
                                        <p:cTn id="17" dur="1" fill="hold"/>
                                        <p:tgtEl>
                                          <p:spTgt spid="3">
                                            <p:txEl>
                                              <p:pRg st="3" end="3"/>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2530"/>
                                        </p:tgtEl>
                                        <p:attrNameLst>
                                          <p:attrName>style.visibility</p:attrName>
                                        </p:attrNameLst>
                                      </p:cBhvr>
                                      <p:to>
                                        <p:strVal val="visible"/>
                                      </p:to>
                                    </p:set>
                                    <p:anim to="" calcmode="lin" valueType="num">
                                      <p:cBhvr>
                                        <p:cTn id="22" dur="1" fill="hold"/>
                                        <p:tgtEl>
                                          <p:spTgt spid="2253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io">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Solsticio">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io">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324</TotalTime>
  <Words>808</Words>
  <Application>Microsoft Office PowerPoint</Application>
  <PresentationFormat>Presentación en pantalla (4:3)</PresentationFormat>
  <Paragraphs>64</Paragraphs>
  <Slides>11</Slides>
  <Notes>0</Notes>
  <HiddenSlides>0</HiddenSlides>
  <MMClips>0</MMClips>
  <ScaleCrop>false</ScaleCrop>
  <HeadingPairs>
    <vt:vector size="4" baseType="variant">
      <vt:variant>
        <vt:lpstr>Tema</vt:lpstr>
      </vt:variant>
      <vt:variant>
        <vt:i4>1</vt:i4>
      </vt:variant>
      <vt:variant>
        <vt:lpstr>Títulos de diapositiva</vt:lpstr>
      </vt:variant>
      <vt:variant>
        <vt:i4>11</vt:i4>
      </vt:variant>
    </vt:vector>
  </HeadingPairs>
  <TitlesOfParts>
    <vt:vector size="12" baseType="lpstr">
      <vt:lpstr>Solsticio</vt:lpstr>
      <vt:lpstr>Diapositiva 1</vt:lpstr>
      <vt:lpstr>Las funciones del lenguaje</vt:lpstr>
      <vt:lpstr>La diferentes funciones del lenguaje son: </vt:lpstr>
      <vt:lpstr>Diapositiva 4</vt:lpstr>
      <vt:lpstr>El elemento destacado es el receptor de quien el hablante quiere conseguir algo: influirlo, aconsejarlo, moverlo a actuar en un sentido determinado... En un mensaje predomina la función conativa cuando el mensaje incita al receptor a responder, aunque no necesariamente en el mismo código. </vt:lpstr>
      <vt:lpstr>Diapositiva 6</vt:lpstr>
      <vt:lpstr>Función metalingüística</vt:lpstr>
      <vt:lpstr>Diapositiva 8</vt:lpstr>
      <vt:lpstr>Diapositiva 9</vt:lpstr>
      <vt:lpstr>Componentes del signo lingüístico </vt:lpstr>
      <vt:lpstr>Diapositiva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usuario</cp:lastModifiedBy>
  <cp:revision>60</cp:revision>
  <dcterms:modified xsi:type="dcterms:W3CDTF">2013-08-01T15:44:34Z</dcterms:modified>
</cp:coreProperties>
</file>