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760" r:id="rId3"/>
  </p:sldMasterIdLst>
  <p:notesMasterIdLst>
    <p:notesMasterId r:id="rId10"/>
  </p:notesMasterIdLst>
  <p:sldIdLst>
    <p:sldId id="256" r:id="rId4"/>
    <p:sldId id="257" r:id="rId5"/>
    <p:sldId id="259" r:id="rId6"/>
    <p:sldId id="260" r:id="rId7"/>
    <p:sldId id="261" r:id="rId8"/>
    <p:sldId id="262" r:id="rId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8030" autoAdjust="0"/>
    <p:restoredTop sz="96498" autoAdjust="0"/>
  </p:normalViewPr>
  <p:slideViewPr>
    <p:cSldViewPr>
      <p:cViewPr varScale="1">
        <p:scale>
          <a:sx n="85" d="100"/>
          <a:sy n="85" d="100"/>
        </p:scale>
        <p:origin x="-1728" y="-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presProps" Target="presProps.xml"/><Relationship Id="rId5" Type="http://schemas.openxmlformats.org/officeDocument/2006/relationships/slide" Target="slides/slide2.xml"/><Relationship Id="rId10"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E0C9A7-8B44-40C2-932B-EF6327E11193}" type="datetimeFigureOut">
              <a:rPr lang="es-ES" smtClean="0"/>
              <a:pPr/>
              <a:t>08/07/2015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C9AB4C-CD46-4DB1-815B-E4E4A26C48AC}" type="slidenum">
              <a:rPr lang="es-ES" smtClean="0"/>
              <a:pPr/>
              <a:t>‹Nº›</a:t>
            </a:fld>
            <a:endParaRPr lang="es-ES"/>
          </a:p>
        </p:txBody>
      </p:sp>
    </p:spTree>
    <p:extLst>
      <p:ext uri="{BB962C8B-B14F-4D97-AF65-F5344CB8AC3E}">
        <p14:creationId xmlns:p14="http://schemas.microsoft.com/office/powerpoint/2010/main" xmlns="" val="482801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381000" y="1411553"/>
            <a:ext cx="4114800" cy="2129814"/>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411553"/>
            <a:ext cx="4114800" cy="2129814"/>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1553"/>
            <a:ext cx="4114800"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380999" y="2174875"/>
            <a:ext cx="41148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981" y="1411553"/>
            <a:ext cx="4117019"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6" y="2174875"/>
            <a:ext cx="4117974"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6"/>
          <p:cNvSpPr>
            <a:spLocks noGrp="1"/>
          </p:cNvSpPr>
          <p:nvPr>
            <p:ph type="body" sz="quarter" idx="11"/>
          </p:nvPr>
        </p:nvSpPr>
        <p:spPr>
          <a:xfrm>
            <a:off x="0" y="6238875"/>
            <a:ext cx="9144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s-ES" smtClean="0"/>
              <a:t>Haga clic para modificar el estilo de texto del patrón</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722313" y="1905000"/>
            <a:ext cx="8040688" cy="193899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fld id="{8F6BCBE8-30B0-4476-8762-9236B142003A}" type="datetimeFigureOut">
              <a:rPr lang="en-US" smtClean="0"/>
              <a:pPr/>
              <a:t>7/8/2015</a:t>
            </a:fld>
            <a:endParaRPr lang="en-US" sz="1100" dirty="0">
              <a:solidFill>
                <a:schemeClr val="tx2"/>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lgn="r" eaLnBrk="1" latinLnBrk="0" hangingPunct="1"/>
            <a:endParaRPr kumimoji="0" lang="en-US" sz="1100" dirty="0">
              <a:solidFill>
                <a:schemeClr val="tx2"/>
              </a:solidFill>
            </a:endParaRP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1427"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28"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1429"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0"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1"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1432"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1433"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1434" name="Rectangle 10"/>
          <p:cNvSpPr>
            <a:spLocks noGrp="1" noChangeArrowheads="1"/>
          </p:cNvSpPr>
          <p:nvPr>
            <p:ph type="ctrTitle" sz="quarter"/>
          </p:nvPr>
        </p:nvSpPr>
        <p:spPr>
          <a:xfrm>
            <a:off x="685800" y="1873250"/>
            <a:ext cx="7772400" cy="1555750"/>
          </a:xfrm>
        </p:spPr>
        <p:txBody>
          <a:bodyPr/>
          <a:lstStyle>
            <a:lvl1pPr>
              <a:defRPr sz="4800"/>
            </a:lvl1pPr>
          </a:lstStyle>
          <a:p>
            <a:r>
              <a:rPr lang="es-ES" smtClean="0"/>
              <a:t>Haga clic para modificar el estilo de título del patrón</a:t>
            </a:r>
            <a:endParaRPr lang="es-ES"/>
          </a:p>
        </p:txBody>
      </p:sp>
      <p:sp>
        <p:nvSpPr>
          <p:cNvPr id="231435" name="Rectangle 11"/>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s-ES" smtClean="0"/>
              <a:t>Haga clic para modificar el estilo de subtítulo del patrón</a:t>
            </a:r>
            <a:endParaRPr lang="es-ES"/>
          </a:p>
        </p:txBody>
      </p:sp>
      <p:sp>
        <p:nvSpPr>
          <p:cNvPr id="231436" name="Rectangle 12"/>
          <p:cNvSpPr>
            <a:spLocks noGrp="1" noChangeArrowheads="1"/>
          </p:cNvSpPr>
          <p:nvPr>
            <p:ph type="dt" sz="quarter" idx="2"/>
          </p:nvPr>
        </p:nvSpPr>
        <p:spPr/>
        <p:txBody>
          <a:bodyPr/>
          <a:lstStyle>
            <a:lvl1pPr>
              <a:defRPr/>
            </a:lvl1pPr>
          </a:lstStyle>
          <a:p>
            <a:fld id="{8F6BCBE8-30B0-4476-8762-9236B142003A}" type="datetimeFigureOut">
              <a:rPr lang="en-US" smtClean="0"/>
              <a:pPr/>
              <a:t>7/8/2015</a:t>
            </a:fld>
            <a:endParaRPr lang="en-US" sz="1100" dirty="0">
              <a:solidFill>
                <a:schemeClr val="tx2"/>
              </a:solidFill>
            </a:endParaRPr>
          </a:p>
        </p:txBody>
      </p:sp>
      <p:sp>
        <p:nvSpPr>
          <p:cNvPr id="231437" name="Rectangle 13"/>
          <p:cNvSpPr>
            <a:spLocks noGrp="1" noChangeArrowheads="1"/>
          </p:cNvSpPr>
          <p:nvPr>
            <p:ph type="ftr" sz="quarter" idx="3"/>
          </p:nvPr>
        </p:nvSpPr>
        <p:spPr/>
        <p:txBody>
          <a:bodyPr/>
          <a:lstStyle>
            <a:lvl1pPr>
              <a:defRPr/>
            </a:lvl1pPr>
          </a:lstStyle>
          <a:p>
            <a:pPr algn="r" eaLnBrk="1" latinLnBrk="0" hangingPunct="1"/>
            <a:endParaRPr kumimoji="0" lang="en-US" sz="1100" dirty="0">
              <a:solidFill>
                <a:schemeClr val="tx2"/>
              </a:solidFill>
            </a:endParaRPr>
          </a:p>
        </p:txBody>
      </p:sp>
      <p:sp>
        <p:nvSpPr>
          <p:cNvPr id="231438" name="Rectangle 14"/>
          <p:cNvSpPr>
            <a:spLocks noGrp="1" noChangeArrowheads="1"/>
          </p:cNvSpPr>
          <p:nvPr>
            <p:ph type="sldNum" sz="quarter" idx="4"/>
          </p:nvPr>
        </p:nvSpPr>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1B9B09-B225-4420-8006-6EA08D24FF0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31D155F-32C7-42A4-BD89-9F27211B0512}"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6CAC18C-9FF8-4BD0-A0D6-0D0AA0387E5D}"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endParaRPr lang="es-ES"/>
          </a:p>
        </p:txBody>
      </p:sp>
      <p:sp>
        <p:nvSpPr>
          <p:cNvPr id="8" name="7 Marcador de pie de página"/>
          <p:cNvSpPr>
            <a:spLocks noGrp="1"/>
          </p:cNvSpPr>
          <p:nvPr>
            <p:ph type="ftr" sz="quarter" idx="11"/>
          </p:nvPr>
        </p:nvSpPr>
        <p:spPr/>
        <p:txBody>
          <a:bodyPr/>
          <a:lstStyle>
            <a:lvl1pPr>
              <a:defRPr/>
            </a:lvl1pPr>
          </a:lstStyle>
          <a:p>
            <a:pPr>
              <a:defRPr/>
            </a:pPr>
            <a:endParaRPr lang="es-ES"/>
          </a:p>
        </p:txBody>
      </p:sp>
      <p:sp>
        <p:nvSpPr>
          <p:cNvPr id="9" name="8 Marcador de número de diapositiva"/>
          <p:cNvSpPr>
            <a:spLocks noGrp="1"/>
          </p:cNvSpPr>
          <p:nvPr>
            <p:ph type="sldNum" sz="quarter" idx="12"/>
          </p:nvPr>
        </p:nvSpPr>
        <p:spPr/>
        <p:txBody>
          <a:bodyPr/>
          <a:lstStyle>
            <a:lvl1pPr>
              <a:defRPr/>
            </a:lvl1pPr>
          </a:lstStyle>
          <a:p>
            <a:pPr>
              <a:defRPr/>
            </a:pPr>
            <a:fld id="{AFBC9AF2-F346-4516-8D5A-B3E5585DA09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endParaRPr lang="es-ES"/>
          </a:p>
        </p:txBody>
      </p:sp>
      <p:sp>
        <p:nvSpPr>
          <p:cNvPr id="4" name="3 Marcador de pie de página"/>
          <p:cNvSpPr>
            <a:spLocks noGrp="1"/>
          </p:cNvSpPr>
          <p:nvPr>
            <p:ph type="ftr" sz="quarter" idx="11"/>
          </p:nvPr>
        </p:nvSpPr>
        <p:spPr/>
        <p:txBody>
          <a:bodyPr/>
          <a:lstStyle>
            <a:lvl1pPr>
              <a:defRPr/>
            </a:lvl1pPr>
          </a:lstStyle>
          <a:p>
            <a:pPr>
              <a:defRPr/>
            </a:pPr>
            <a:endParaRPr lang="es-ES"/>
          </a:p>
        </p:txBody>
      </p:sp>
      <p:sp>
        <p:nvSpPr>
          <p:cNvPr id="5" name="4 Marcador de número de diapositiva"/>
          <p:cNvSpPr>
            <a:spLocks noGrp="1"/>
          </p:cNvSpPr>
          <p:nvPr>
            <p:ph type="sldNum" sz="quarter" idx="12"/>
          </p:nvPr>
        </p:nvSpPr>
        <p:spPr/>
        <p:txBody>
          <a:bodyPr/>
          <a:lstStyle>
            <a:lvl1pPr>
              <a:defRPr/>
            </a:lvl1pPr>
          </a:lstStyle>
          <a:p>
            <a:pPr>
              <a:defRPr/>
            </a:pPr>
            <a:fld id="{4D7DB6B4-1CA4-4119-8A80-BECC342DBE8C}"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endParaRPr lang="es-ES"/>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fld id="{3F2E0B3F-8807-45C8-BB1F-6715E39F19F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EC31BF8B-4983-49A1-BE4E-5B636989A1EA}"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5C0539C-C117-46C3-B249-C1706F0B2CB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B3CB5CD-E241-4973-8F60-A99A17EC26F1}"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7813"/>
            <a:ext cx="2057400" cy="585311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7813"/>
            <a:ext cx="6019800" cy="585311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CC4305B-07BD-4B8F-8FAE-8D057D5C03B0}"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print">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2875"/>
            <a:ext cx="8382000" cy="2135969"/>
          </a:xfrm>
          <a:prstGeom prst="rect">
            <a:avLst/>
          </a:prstGeom>
        </p:spPr>
        <p:txBody>
          <a:bodyPr vert="horz"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l="-1000" r="-1000"/>
          </a:stretch>
        </a:blipFill>
        <a:effectLst/>
      </p:bgPr>
    </p:bg>
    <p:spTree>
      <p:nvGrpSpPr>
        <p:cNvPr id="1" name=""/>
        <p:cNvGrpSpPr/>
        <p:nvPr/>
      </p:nvGrpSpPr>
      <p:grpSpPr>
        <a:xfrm>
          <a:off x="0" y="0"/>
          <a:ext cx="0" cy="0"/>
          <a:chOff x="0" y="0"/>
          <a:chExt cx="0" cy="0"/>
        </a:xfrm>
      </p:grpSpPr>
      <p:pic>
        <p:nvPicPr>
          <p:cNvPr id="4" name="Picture 3" descr="white rectangle.png"/>
          <p:cNvPicPr>
            <a:picLocks noChangeAspect="1"/>
          </p:cNvPicPr>
          <p:nvPr/>
        </p:nvPicPr>
        <p:blipFill>
          <a:blip r:embed="rId5" cstate="print"/>
          <a:srcRect b="10453"/>
          <a:stretch>
            <a:fillRect/>
          </a:stretch>
        </p:blipFill>
        <p:spPr>
          <a:xfrm>
            <a:off x="0" y="1299706"/>
            <a:ext cx="9144000" cy="5558294"/>
          </a:xfrm>
          <a:prstGeom prst="rect">
            <a:avLst/>
          </a:prstGeom>
        </p:spPr>
      </p:pic>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2" y="1905000"/>
            <a:ext cx="8040688" cy="2108269"/>
          </a:xfrm>
          <a:prstGeom prst="rect">
            <a:avLst/>
          </a:prstGeom>
        </p:spPr>
        <p:txBody>
          <a:bodyPr vert="horz" wrap="square"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74" r:id="rId1"/>
    <p:sldLayoutId id="2147483723" r:id="rId2"/>
  </p:sldLayoutIdLst>
  <p:transition>
    <p:fade/>
  </p:transition>
  <p:txStyles>
    <p:titleStyle>
      <a:lvl1pPr algn="l" defTabSz="914363" rtl="0" eaLnBrk="1" latinLnBrk="0" hangingPunct="1">
        <a:lnSpc>
          <a:spcPct val="90000"/>
        </a:lnSpc>
        <a:spcBef>
          <a:spcPct val="0"/>
        </a:spcBef>
        <a:buNone/>
        <a:defRPr lang="en-US" sz="4800" b="0" kern="1200" cap="none" spc="-125"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0" indent="0" algn="l" defTabSz="914363" rtl="0" eaLnBrk="1" latinLnBrk="0" hangingPunct="1">
        <a:lnSpc>
          <a:spcPct val="90000"/>
        </a:lnSpc>
        <a:spcBef>
          <a:spcPct val="20000"/>
        </a:spcBef>
        <a:buFont typeface="Arial" pitchFamily="34" charset="0"/>
        <a:buNone/>
        <a:defRPr sz="3000" b="1" kern="1200">
          <a:solidFill>
            <a:schemeClr val="tx1"/>
          </a:solidFill>
          <a:latin typeface="Courier New" pitchFamily="49" charset="0"/>
          <a:ea typeface="+mn-ea"/>
          <a:cs typeface="Courier New" pitchFamily="49" charset="0"/>
        </a:defRPr>
      </a:lvl1pPr>
      <a:lvl2pPr marL="384954" indent="-7937" algn="l" defTabSz="914363" rtl="0" eaLnBrk="1" latinLnBrk="0" hangingPunct="1">
        <a:lnSpc>
          <a:spcPct val="90000"/>
        </a:lnSpc>
        <a:spcBef>
          <a:spcPct val="20000"/>
        </a:spcBef>
        <a:buFont typeface="Arial" pitchFamily="34" charset="0"/>
        <a:buNone/>
        <a:defRPr sz="2800" b="1" kern="1200">
          <a:solidFill>
            <a:schemeClr val="tx1"/>
          </a:solidFill>
          <a:latin typeface="Courier New" pitchFamily="49" charset="0"/>
          <a:ea typeface="+mn-ea"/>
          <a:cs typeface="Courier New" pitchFamily="49" charset="0"/>
        </a:defRPr>
      </a:lvl2pPr>
      <a:lvl3pPr marL="761970"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3pPr>
      <a:lvl4pPr marL="1094009"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4pPr>
      <a:lvl5pPr marL="1426047" indent="0"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0403"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4"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0405"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6"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7"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0408"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0409"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0410" name="Rectangle 10"/>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s-ES" smtClean="0"/>
              <a:t>Haga clic para cambiar el estilo de título	</a:t>
            </a:r>
          </a:p>
        </p:txBody>
      </p:sp>
      <p:sp>
        <p:nvSpPr>
          <p:cNvPr id="230411" name="Rectangle 11"/>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30412" name="Rectangle 12"/>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fld id="{0E5D06A4-F09D-48DF-B302-EAE8AE25AA16}" type="datetimeFigureOut">
              <a:rPr lang="es-ES" smtClean="0"/>
              <a:pPr/>
              <a:t>08/07/2015</a:t>
            </a:fld>
            <a:endParaRPr lang="es-ES"/>
          </a:p>
        </p:txBody>
      </p:sp>
      <p:sp>
        <p:nvSpPr>
          <p:cNvPr id="230413" name="Rectangle 13"/>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endParaRPr lang="es-ES"/>
          </a:p>
        </p:txBody>
      </p:sp>
      <p:sp>
        <p:nvSpPr>
          <p:cNvPr id="230414" name="Rectangle 14"/>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fld id="{E1A3DE2A-13B9-4E9E-8275-18C82058FB81}" type="slidenum">
              <a:rPr lang="es-ES" smtClean="0"/>
              <a:pPr/>
              <a:t>‹Nº›</a:t>
            </a:fld>
            <a:endParaRPr lang="es-ES"/>
          </a:p>
        </p:txBody>
      </p:sp>
    </p:spTree>
  </p:cSld>
  <p:clrMap bg1="dk2" tx1="lt1" bg2="dk1" tx2="lt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ransition>
    <p:fade/>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1" fontAlgn="base" hangingPunct="1">
        <a:spcBef>
          <a:spcPct val="20000"/>
        </a:spcBef>
        <a:spcAft>
          <a:spcPct val="0"/>
        </a:spcAft>
        <a:buClr>
          <a:schemeClr val="hlink"/>
        </a:buClr>
        <a:buSzPct val="75000"/>
        <a:buFont typeface="Wingdings" pitchFamily="2" charset="2"/>
        <a:buChar char="l"/>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2"/>
        </a:buClr>
        <a:buSzPct val="75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accent2"/>
        </a:buClr>
        <a:buSzPct val="75000"/>
        <a:buFont typeface="Wingdings" pitchFamily="2" charset="2"/>
        <a:buChar char="l"/>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folHlink"/>
        </a:buClr>
        <a:buSzPct val="75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sz="quarter"/>
          </p:nvPr>
        </p:nvSpPr>
        <p:spPr>
          <a:xfrm>
            <a:off x="323528" y="404664"/>
            <a:ext cx="8442314" cy="1872208"/>
          </a:xfrm>
        </p:spPr>
        <p:txBody>
          <a:bodyPr>
            <a:normAutofit/>
          </a:bodyPr>
          <a:lstStyle/>
          <a:p>
            <a:pPr algn="ctr"/>
            <a:r>
              <a:rPr lang="es-MX" dirty="0" smtClean="0"/>
              <a:t>MULTIVERSIDAD </a:t>
            </a:r>
            <a:br>
              <a:rPr lang="es-MX" dirty="0" smtClean="0"/>
            </a:br>
            <a:r>
              <a:rPr lang="es-MX" dirty="0" smtClean="0"/>
              <a:t>VERACRUZ </a:t>
            </a:r>
            <a:endParaRPr lang="es-ES" dirty="0"/>
          </a:p>
        </p:txBody>
      </p:sp>
      <p:sp>
        <p:nvSpPr>
          <p:cNvPr id="3" name="2 Subtítulo"/>
          <p:cNvSpPr>
            <a:spLocks noGrp="1"/>
          </p:cNvSpPr>
          <p:nvPr>
            <p:ph type="subTitle" sz="quarter" idx="1"/>
          </p:nvPr>
        </p:nvSpPr>
        <p:spPr>
          <a:xfrm>
            <a:off x="0" y="2819400"/>
            <a:ext cx="9144000" cy="1752600"/>
          </a:xfrm>
        </p:spPr>
        <p:txBody>
          <a:bodyPr/>
          <a:lstStyle/>
          <a:p>
            <a:r>
              <a:rPr lang="es-MX" dirty="0" smtClean="0"/>
              <a:t>José Antonio Villalobos Mendoza</a:t>
            </a:r>
          </a:p>
          <a:p>
            <a:r>
              <a:rPr lang="es-MX" dirty="0" smtClean="0"/>
              <a:t>Matemáticas IV</a:t>
            </a:r>
          </a:p>
          <a:p>
            <a:r>
              <a:rPr lang="es-MX" dirty="0" smtClean="0"/>
              <a:t>IV SEMESTRE  </a:t>
            </a:r>
          </a:p>
        </p:txBody>
      </p:sp>
      <p:pic>
        <p:nvPicPr>
          <p:cNvPr id="4" name="3 Imagen" descr="http://www.multiversidad.com.mx/eLearning/theme/afterburner/images/multii_plataforma.png"/>
          <p:cNvPicPr/>
          <p:nvPr/>
        </p:nvPicPr>
        <p:blipFill>
          <a:blip r:embed="rId2" cstate="print"/>
          <a:srcRect/>
          <a:stretch>
            <a:fillRect/>
          </a:stretch>
        </p:blipFill>
        <p:spPr bwMode="auto">
          <a:xfrm>
            <a:off x="0" y="5072050"/>
            <a:ext cx="3286148" cy="1785950"/>
          </a:xfrm>
          <a:prstGeom prst="rect">
            <a:avLst/>
          </a:prstGeom>
          <a:noFill/>
        </p:spPr>
      </p:pic>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a:t>La Función de Pérdida en la calidad, de Genichi Taguchi</a:t>
            </a:r>
          </a:p>
        </p:txBody>
      </p:sp>
      <p:sp>
        <p:nvSpPr>
          <p:cNvPr id="3" name="Marcador de contenido 2"/>
          <p:cNvSpPr>
            <a:spLocks noGrp="1"/>
          </p:cNvSpPr>
          <p:nvPr>
            <p:ph idx="1"/>
          </p:nvPr>
        </p:nvSpPr>
        <p:spPr/>
        <p:txBody>
          <a:bodyPr/>
          <a:lstStyle/>
          <a:p>
            <a:pPr algn="just"/>
            <a:r>
              <a:rPr lang="es-MX" sz="2400" dirty="0"/>
              <a:t>El Control de la Calidad se posesiona como una estrategia para asegurar el mejoramiento continuo de la calidad. </a:t>
            </a:r>
            <a:endParaRPr lang="es-MX" sz="2400" dirty="0" smtClean="0"/>
          </a:p>
          <a:p>
            <a:pPr algn="just"/>
            <a:r>
              <a:rPr lang="es-MX" sz="2400" dirty="0" smtClean="0"/>
              <a:t>Uno </a:t>
            </a:r>
            <a:r>
              <a:rPr lang="es-MX" sz="2400" dirty="0"/>
              <a:t>de los aspectos de la metodología de Taguchi es la Función de Perdida la cual enuncia que hay un incremento de perdida, la cual es una función de la desviación o variabilidad de un punto ideal o meta de cualquier parámetro diseñado.</a:t>
            </a:r>
          </a:p>
          <a:p>
            <a:pPr algn="just"/>
            <a:endParaRPr lang="es-MX" sz="2400" dirty="0" smtClean="0"/>
          </a:p>
        </p:txBody>
      </p:sp>
      <p:pic>
        <p:nvPicPr>
          <p:cNvPr id="1026" name="Picture 2" descr="http://www.measurecontrol.com/wp-content/uploads/2009/04/genichi_taguchi.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848475" y="4437112"/>
            <a:ext cx="1838325" cy="227647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7360233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92696"/>
            <a:ext cx="8229600" cy="5438229"/>
          </a:xfrm>
        </p:spPr>
        <p:txBody>
          <a:bodyPr/>
          <a:lstStyle/>
          <a:p>
            <a:pPr algn="just"/>
            <a:r>
              <a:rPr lang="es-MX" sz="2400" dirty="0"/>
              <a:t>Una variabilidad inevitable significa la perdida de algo, pero cualquier proceso no puede tener cero variabilidad. Dentro de esta teoría no solo se basa en un nivel meta sino también un rango donde el proceso es tolerable o aceptable. Cualquier punto fuera de este rango no es aceptable</a:t>
            </a:r>
            <a:r>
              <a:rPr lang="es-MX" sz="2400" dirty="0" smtClean="0"/>
              <a:t>.</a:t>
            </a:r>
          </a:p>
          <a:p>
            <a:pPr algn="just"/>
            <a:r>
              <a:rPr lang="es-MX" sz="2400" dirty="0"/>
              <a:t>La metodología de Taguchi sugiere por ejemplo que el cliente o usuario tiene mayor grado de insatisfacción cuando el desarrollo varia mas allá del punto ideal.</a:t>
            </a:r>
          </a:p>
          <a:p>
            <a:endParaRPr lang="es-MX" sz="2400" dirty="0" smtClean="0"/>
          </a:p>
        </p:txBody>
      </p:sp>
      <p:pic>
        <p:nvPicPr>
          <p:cNvPr id="2050" name="Picture 2" descr="http://www.monografias.com/trabajos97/tecnicas-mejora-diseno/image004.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499992" y="4666296"/>
            <a:ext cx="3952875" cy="145732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22495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582245"/>
          </a:xfrm>
        </p:spPr>
        <p:txBody>
          <a:bodyPr/>
          <a:lstStyle/>
          <a:p>
            <a:r>
              <a:rPr lang="es-MX" dirty="0"/>
              <a:t>La función de perdida se enuncia como sigue:</a:t>
            </a:r>
          </a:p>
          <a:p>
            <a:endParaRPr lang="es-MX" dirty="0"/>
          </a:p>
          <a:p>
            <a:pPr lvl="1"/>
            <a:r>
              <a:rPr lang="es-MX" dirty="0"/>
              <a:t>L = K ( Y – m )2</a:t>
            </a:r>
          </a:p>
          <a:p>
            <a:pPr marL="457200" lvl="1" indent="0">
              <a:buNone/>
            </a:pPr>
            <a:r>
              <a:rPr lang="es-MX" dirty="0" smtClean="0"/>
              <a:t>Donde</a:t>
            </a:r>
            <a:r>
              <a:rPr lang="es-MX" dirty="0"/>
              <a:t>: </a:t>
            </a:r>
            <a:endParaRPr lang="es-MX" dirty="0" smtClean="0"/>
          </a:p>
          <a:p>
            <a:pPr lvl="1"/>
            <a:r>
              <a:rPr lang="es-MX" dirty="0" smtClean="0"/>
              <a:t>L </a:t>
            </a:r>
            <a:r>
              <a:rPr lang="es-MX" dirty="0"/>
              <a:t>= Función de Perdida</a:t>
            </a:r>
          </a:p>
          <a:p>
            <a:pPr lvl="1"/>
            <a:r>
              <a:rPr lang="es-MX" dirty="0"/>
              <a:t>K = Constante</a:t>
            </a:r>
          </a:p>
          <a:p>
            <a:pPr lvl="1"/>
            <a:r>
              <a:rPr lang="es-MX" dirty="0"/>
              <a:t>Y = Valor nominal o ideal</a:t>
            </a:r>
          </a:p>
          <a:p>
            <a:pPr lvl="1"/>
            <a:r>
              <a:rPr lang="es-MX" dirty="0"/>
              <a:t>m = valor observado</a:t>
            </a:r>
          </a:p>
        </p:txBody>
      </p:sp>
      <p:pic>
        <p:nvPicPr>
          <p:cNvPr id="3074" name="Picture 2" descr="http://www.microbyte.cl/elec/picarti/201012/duoc3.jpg"/>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5040" t="3099" r="6126" b="10148"/>
          <a:stretch/>
        </p:blipFill>
        <p:spPr bwMode="auto">
          <a:xfrm>
            <a:off x="5220072" y="1916832"/>
            <a:ext cx="3528392" cy="20162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907529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a:effectLst/>
              </a:rPr>
              <a:t>Aplicación</a:t>
            </a:r>
            <a:endParaRPr lang="es-MX" dirty="0"/>
          </a:p>
        </p:txBody>
      </p:sp>
      <p:sp>
        <p:nvSpPr>
          <p:cNvPr id="3" name="Marcador de contenido 2"/>
          <p:cNvSpPr>
            <a:spLocks noGrp="1"/>
          </p:cNvSpPr>
          <p:nvPr>
            <p:ph idx="1"/>
          </p:nvPr>
        </p:nvSpPr>
        <p:spPr/>
        <p:txBody>
          <a:bodyPr>
            <a:normAutofit fontScale="70000" lnSpcReduction="20000"/>
          </a:bodyPr>
          <a:lstStyle/>
          <a:p>
            <a:r>
              <a:rPr lang="es-MX" dirty="0">
                <a:effectLst/>
              </a:rPr>
              <a:t>Una </a:t>
            </a:r>
            <a:r>
              <a:rPr lang="es-MX" dirty="0" smtClean="0">
                <a:effectLst/>
              </a:rPr>
              <a:t>compañía </a:t>
            </a:r>
            <a:r>
              <a:rPr lang="es-MX" dirty="0">
                <a:effectLst/>
              </a:rPr>
              <a:t>dedicada a fabricar </a:t>
            </a:r>
            <a:r>
              <a:rPr lang="es-MX" dirty="0" smtClean="0">
                <a:effectLst/>
              </a:rPr>
              <a:t>balastros </a:t>
            </a:r>
            <a:r>
              <a:rPr lang="es-MX" dirty="0">
                <a:effectLst/>
              </a:rPr>
              <a:t>garantizan una vida útil de 60 meses, a un costo de $12usd c/u, pero en promedio estas tienen una vida </a:t>
            </a:r>
            <a:r>
              <a:rPr lang="es-MX" dirty="0" smtClean="0">
                <a:effectLst/>
              </a:rPr>
              <a:t>útil </a:t>
            </a:r>
            <a:r>
              <a:rPr lang="es-MX" dirty="0">
                <a:effectLst/>
              </a:rPr>
              <a:t>de 56 meses, entonces tenemos:</a:t>
            </a:r>
            <a:r>
              <a:rPr lang="es-MX" dirty="0"/>
              <a:t/>
            </a:r>
            <a:br>
              <a:rPr lang="es-MX" dirty="0"/>
            </a:br>
            <a:r>
              <a:rPr lang="es-MX" dirty="0"/>
              <a:t/>
            </a:r>
            <a:br>
              <a:rPr lang="es-MX" dirty="0"/>
            </a:br>
            <a:r>
              <a:rPr lang="es-MX" dirty="0">
                <a:effectLst/>
              </a:rPr>
              <a:t>Y = 60 meses</a:t>
            </a:r>
            <a:r>
              <a:rPr lang="es-MX" dirty="0"/>
              <a:t/>
            </a:r>
            <a:br>
              <a:rPr lang="es-MX" dirty="0"/>
            </a:br>
            <a:r>
              <a:rPr lang="es-MX" dirty="0">
                <a:effectLst/>
              </a:rPr>
              <a:t>X = 56 meses</a:t>
            </a:r>
            <a:r>
              <a:rPr lang="es-MX" dirty="0"/>
              <a:t/>
            </a:r>
            <a:br>
              <a:rPr lang="es-MX" dirty="0"/>
            </a:br>
            <a:r>
              <a:rPr lang="es-MX" dirty="0">
                <a:effectLst/>
              </a:rPr>
              <a:t>$ c/u = $12 USD</a:t>
            </a:r>
            <a:r>
              <a:rPr lang="es-MX" dirty="0"/>
              <a:t/>
            </a:r>
            <a:br>
              <a:rPr lang="es-MX" dirty="0"/>
            </a:br>
            <a:r>
              <a:rPr lang="es-MX" dirty="0" smtClean="0">
                <a:effectLst/>
              </a:rPr>
              <a:t>1 </a:t>
            </a:r>
            <a:r>
              <a:rPr lang="es-MX" dirty="0">
                <a:effectLst/>
              </a:rPr>
              <a:t>m</a:t>
            </a:r>
            <a:r>
              <a:rPr lang="es-MX" dirty="0"/>
              <a:t/>
            </a:r>
            <a:br>
              <a:rPr lang="es-MX" dirty="0"/>
            </a:br>
            <a:r>
              <a:rPr lang="es-MX" dirty="0"/>
              <a:t/>
            </a:r>
            <a:br>
              <a:rPr lang="es-MX" dirty="0"/>
            </a:br>
            <a:r>
              <a:rPr lang="es-MX" dirty="0">
                <a:effectLst/>
              </a:rPr>
              <a:t>Tenemos que determinar K = 12/1m</a:t>
            </a:r>
            <a:r>
              <a:rPr lang="es-MX" dirty="0"/>
              <a:t/>
            </a:r>
            <a:br>
              <a:rPr lang="es-MX" dirty="0"/>
            </a:br>
            <a:r>
              <a:rPr lang="es-MX" dirty="0"/>
              <a:t/>
            </a:r>
            <a:br>
              <a:rPr lang="es-MX" dirty="0"/>
            </a:br>
            <a:r>
              <a:rPr lang="es-MX" dirty="0">
                <a:effectLst/>
              </a:rPr>
              <a:t>L = </a:t>
            </a:r>
            <a:r>
              <a:rPr lang="es-MX" dirty="0" smtClean="0">
                <a:effectLst/>
              </a:rPr>
              <a:t>12 </a:t>
            </a:r>
            <a:r>
              <a:rPr lang="es-MX" dirty="0">
                <a:effectLst/>
              </a:rPr>
              <a:t>( 60 – 56 )2</a:t>
            </a:r>
            <a:r>
              <a:rPr lang="es-MX" dirty="0"/>
              <a:t/>
            </a:r>
            <a:br>
              <a:rPr lang="es-MX" dirty="0"/>
            </a:br>
            <a:r>
              <a:rPr lang="es-MX" dirty="0">
                <a:effectLst/>
              </a:rPr>
              <a:t>1m</a:t>
            </a:r>
            <a:r>
              <a:rPr lang="es-MX" dirty="0"/>
              <a:t/>
            </a:r>
            <a:br>
              <a:rPr lang="es-MX" dirty="0"/>
            </a:br>
            <a:r>
              <a:rPr lang="es-MX" dirty="0"/>
              <a:t/>
            </a:r>
            <a:br>
              <a:rPr lang="es-MX" dirty="0"/>
            </a:br>
            <a:r>
              <a:rPr lang="es-MX" dirty="0">
                <a:effectLst/>
              </a:rPr>
              <a:t>L= 192 </a:t>
            </a:r>
            <a:r>
              <a:rPr lang="es-MX" dirty="0" err="1">
                <a:effectLst/>
              </a:rPr>
              <a:t>usd</a:t>
            </a:r>
            <a:r>
              <a:rPr lang="es-MX" dirty="0">
                <a:effectLst/>
              </a:rPr>
              <a:t> de perdida</a:t>
            </a:r>
            <a:endParaRPr lang="es-MX" dirty="0"/>
          </a:p>
        </p:txBody>
      </p:sp>
    </p:spTree>
    <p:extLst>
      <p:ext uri="{BB962C8B-B14F-4D97-AF65-F5344CB8AC3E}">
        <p14:creationId xmlns:p14="http://schemas.microsoft.com/office/powerpoint/2010/main" xmlns="" val="38710220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20688"/>
            <a:ext cx="8229600" cy="5510237"/>
          </a:xfrm>
        </p:spPr>
        <p:txBody>
          <a:bodyPr/>
          <a:lstStyle/>
          <a:p>
            <a:pPr algn="just"/>
            <a:r>
              <a:rPr lang="es-MX" sz="2800" dirty="0"/>
              <a:t>Por todo lo anterior podemos ver que esta técnica nos ayuda a determinar como el factor de calidad en </a:t>
            </a:r>
            <a:r>
              <a:rPr lang="es-MX" sz="2800" dirty="0" smtClean="0"/>
              <a:t>algún </a:t>
            </a:r>
            <a:r>
              <a:rPr lang="es-MX" sz="2800" dirty="0"/>
              <a:t>producto o servicio puede ser afectado por alguna variable, lo cual nos lleva a perder determinado costo e insatisfacción del cliente.</a:t>
            </a:r>
          </a:p>
          <a:p>
            <a:endParaRPr lang="es-MX" dirty="0"/>
          </a:p>
        </p:txBody>
      </p:sp>
    </p:spTree>
    <p:extLst>
      <p:ext uri="{BB962C8B-B14F-4D97-AF65-F5344CB8AC3E}">
        <p14:creationId xmlns:p14="http://schemas.microsoft.com/office/powerpoint/2010/main" xmlns="" val="2767373437"/>
      </p:ext>
    </p:extLst>
  </p:cSld>
  <p:clrMapOvr>
    <a:masterClrMapping/>
  </p:clrMapOvr>
</p:sld>
</file>

<file path=ppt/theme/theme1.xml><?xml version="1.0" encoding="utf-8"?>
<a:theme xmlns:a="http://schemas.openxmlformats.org/drawingml/2006/main" name="Tema6">
  <a:themeElements>
    <a:clrScheme name="White - blue accents template template">
      <a:dk1>
        <a:srgbClr val="000000"/>
      </a:dk1>
      <a:lt1>
        <a:srgbClr val="FFFFFF"/>
      </a:lt1>
      <a:dk2>
        <a:srgbClr val="1D4775"/>
      </a:dk2>
      <a:lt2>
        <a:srgbClr val="FEF194"/>
      </a:lt2>
      <a:accent1>
        <a:srgbClr val="FFC000"/>
      </a:accent1>
      <a:accent2>
        <a:srgbClr val="3497AE"/>
      </a:accent2>
      <a:accent3>
        <a:srgbClr val="DF8045"/>
      </a:accent3>
      <a:accent4>
        <a:srgbClr val="7DCC2E"/>
      </a:accent4>
      <a:accent5>
        <a:srgbClr val="FF9929"/>
      </a:accent5>
      <a:accent6>
        <a:srgbClr val="A061C3"/>
      </a:accent6>
      <a:hlink>
        <a:srgbClr val="1D4775"/>
      </a:hlink>
      <a:folHlink>
        <a:srgbClr val="1D477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chemeClr val="tx1"/>
            </a:solidFill>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Tema1">
  <a:themeElements>
    <a:clrScheme name="Urbano">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Órb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Órbita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Órbita 2">
        <a:dk1>
          <a:srgbClr val="008000"/>
        </a:dk1>
        <a:lt1>
          <a:srgbClr val="FFFFFF"/>
        </a:lt1>
        <a:dk2>
          <a:srgbClr val="003300"/>
        </a:dk2>
        <a:lt2>
          <a:srgbClr val="C0C0C0"/>
        </a:lt2>
        <a:accent1>
          <a:srgbClr val="99CC00"/>
        </a:accent1>
        <a:accent2>
          <a:srgbClr val="527C3A"/>
        </a:accent2>
        <a:accent3>
          <a:srgbClr val="AAADAA"/>
        </a:accent3>
        <a:accent4>
          <a:srgbClr val="DADADA"/>
        </a:accent4>
        <a:accent5>
          <a:srgbClr val="CAE2AA"/>
        </a:accent5>
        <a:accent6>
          <a:srgbClr val="497034"/>
        </a:accent6>
        <a:hlink>
          <a:srgbClr val="33CC33"/>
        </a:hlink>
        <a:folHlink>
          <a:srgbClr val="C1FF83"/>
        </a:folHlink>
      </a:clrScheme>
      <a:clrMap bg1="dk2" tx1="lt1" bg2="dk1" tx2="lt2" accent1="accent1" accent2="accent2" accent3="accent3" accent4="accent4" accent5="accent5" accent6="accent6" hlink="hlink" folHlink="folHlink"/>
    </a:extraClrScheme>
    <a:extraClrScheme>
      <a:clrScheme name="Órbita 3">
        <a:dk1>
          <a:srgbClr val="000066"/>
        </a:dk1>
        <a:lt1>
          <a:srgbClr val="FFFFFF"/>
        </a:lt1>
        <a:dk2>
          <a:srgbClr val="000099"/>
        </a:dk2>
        <a:lt2>
          <a:srgbClr val="9FBFFF"/>
        </a:lt2>
        <a:accent1>
          <a:srgbClr val="0099CC"/>
        </a:accent1>
        <a:accent2>
          <a:srgbClr val="00CC66"/>
        </a:accent2>
        <a:accent3>
          <a:srgbClr val="AAAACA"/>
        </a:accent3>
        <a:accent4>
          <a:srgbClr val="DADADA"/>
        </a:accent4>
        <a:accent5>
          <a:srgbClr val="AACAE2"/>
        </a:accent5>
        <a:accent6>
          <a:srgbClr val="00B95C"/>
        </a:accent6>
        <a:hlink>
          <a:srgbClr val="00FFFF"/>
        </a:hlink>
        <a:folHlink>
          <a:srgbClr val="CDE6FF"/>
        </a:folHlink>
      </a:clrScheme>
      <a:clrMap bg1="dk2" tx1="lt1" bg2="dk1" tx2="lt2" accent1="accent1" accent2="accent2" accent3="accent3" accent4="accent4" accent5="accent5" accent6="accent6" hlink="hlink" folHlink="folHlink"/>
    </a:extraClrScheme>
    <a:extraClrScheme>
      <a:clrScheme name="Órbita 4">
        <a:dk1>
          <a:srgbClr val="00ACA8"/>
        </a:dk1>
        <a:lt1>
          <a:srgbClr val="FFFFFF"/>
        </a:lt1>
        <a:dk2>
          <a:srgbClr val="006666"/>
        </a:dk2>
        <a:lt2>
          <a:srgbClr val="FFFF99"/>
        </a:lt2>
        <a:accent1>
          <a:srgbClr val="0099CC"/>
        </a:accent1>
        <a:accent2>
          <a:srgbClr val="6D6FC7"/>
        </a:accent2>
        <a:accent3>
          <a:srgbClr val="AAB8B8"/>
        </a:accent3>
        <a:accent4>
          <a:srgbClr val="DADADA"/>
        </a:accent4>
        <a:accent5>
          <a:srgbClr val="AACAE2"/>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Órbita 5">
        <a:dk1>
          <a:srgbClr val="BA0023"/>
        </a:dk1>
        <a:lt1>
          <a:srgbClr val="FFFFFF"/>
        </a:lt1>
        <a:dk2>
          <a:srgbClr val="800000"/>
        </a:dk2>
        <a:lt2>
          <a:srgbClr val="FFFF99"/>
        </a:lt2>
        <a:accent1>
          <a:srgbClr val="FF6600"/>
        </a:accent1>
        <a:accent2>
          <a:srgbClr val="C5543D"/>
        </a:accent2>
        <a:accent3>
          <a:srgbClr val="C0AAAA"/>
        </a:accent3>
        <a:accent4>
          <a:srgbClr val="DADADA"/>
        </a:accent4>
        <a:accent5>
          <a:srgbClr val="FFB8AA"/>
        </a:accent5>
        <a:accent6>
          <a:srgbClr val="B24B36"/>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Órbita 6">
        <a:dk1>
          <a:srgbClr val="6D776E"/>
        </a:dk1>
        <a:lt1>
          <a:srgbClr val="FFFFFF"/>
        </a:lt1>
        <a:dk2>
          <a:srgbClr val="575863"/>
        </a:dk2>
        <a:lt2>
          <a:srgbClr val="DDDDDD"/>
        </a:lt2>
        <a:accent1>
          <a:srgbClr val="0099CC"/>
        </a:accent1>
        <a:accent2>
          <a:srgbClr val="939EA9"/>
        </a:accent2>
        <a:accent3>
          <a:srgbClr val="B4B4B7"/>
        </a:accent3>
        <a:accent4>
          <a:srgbClr val="DADADA"/>
        </a:accent4>
        <a:accent5>
          <a:srgbClr val="AACAE2"/>
        </a:accent5>
        <a:accent6>
          <a:srgbClr val="858F99"/>
        </a:accent6>
        <a:hlink>
          <a:srgbClr val="FFCC00"/>
        </a:hlink>
        <a:folHlink>
          <a:srgbClr val="BD8949"/>
        </a:folHlink>
      </a:clrScheme>
      <a:clrMap bg1="dk2" tx1="lt1" bg2="dk1" tx2="lt2" accent1="accent1" accent2="accent2" accent3="accent3" accent4="accent4" accent5="accent5" accent6="accent6" hlink="hlink" folHlink="folHlink"/>
    </a:extraClrScheme>
    <a:extraClrScheme>
      <a:clrScheme name="Órbita 7">
        <a:dk1>
          <a:srgbClr val="A28A84"/>
        </a:dk1>
        <a:lt1>
          <a:srgbClr val="FFFFFF"/>
        </a:lt1>
        <a:dk2>
          <a:srgbClr val="765E58"/>
        </a:dk2>
        <a:lt2>
          <a:srgbClr val="DDDDDD"/>
        </a:lt2>
        <a:accent1>
          <a:srgbClr val="CC6600"/>
        </a:accent1>
        <a:accent2>
          <a:srgbClr val="CC9900"/>
        </a:accent2>
        <a:accent3>
          <a:srgbClr val="BDB6B4"/>
        </a:accent3>
        <a:accent4>
          <a:srgbClr val="DADADA"/>
        </a:accent4>
        <a:accent5>
          <a:srgbClr val="E2B8AA"/>
        </a:accent5>
        <a:accent6>
          <a:srgbClr val="B98A00"/>
        </a:accent6>
        <a:hlink>
          <a:srgbClr val="FFCC00"/>
        </a:hlink>
        <a:folHlink>
          <a:srgbClr val="FFFFBD"/>
        </a:folHlink>
      </a:clrScheme>
      <a:clrMap bg1="dk2" tx1="lt1" bg2="dk1" tx2="lt2" accent1="accent1" accent2="accent2" accent3="accent3" accent4="accent4" accent5="accent5" accent6="accent6" hlink="hlink" folHlink="folHlink"/>
    </a:extraClrScheme>
    <a:extraClrScheme>
      <a:clrScheme name="Órbita 8">
        <a:dk1>
          <a:srgbClr val="000000"/>
        </a:dk1>
        <a:lt1>
          <a:srgbClr val="C5D9ED"/>
        </a:lt1>
        <a:dk2>
          <a:srgbClr val="000000"/>
        </a:dk2>
        <a:lt2>
          <a:srgbClr val="FFFFFF"/>
        </a:lt2>
        <a:accent1>
          <a:srgbClr val="F3F6FF"/>
        </a:accent1>
        <a:accent2>
          <a:srgbClr val="33CCCC"/>
        </a:accent2>
        <a:accent3>
          <a:srgbClr val="DFE9F4"/>
        </a:accent3>
        <a:accent4>
          <a:srgbClr val="000000"/>
        </a:accent4>
        <a:accent5>
          <a:srgbClr val="F8FAFF"/>
        </a:accent5>
        <a:accent6>
          <a:srgbClr val="2DB9B9"/>
        </a:accent6>
        <a:hlink>
          <a:srgbClr val="0000FF"/>
        </a:hlink>
        <a:folHlink>
          <a:srgbClr val="006699"/>
        </a:folHlink>
      </a:clrScheme>
      <a:clrMap bg1="lt1" tx1="dk1" bg2="lt2" tx2="dk2" accent1="accent1" accent2="accent2" accent3="accent3" accent4="accent4" accent5="accent5" accent6="accent6" hlink="hlink" folHlink="folHlink"/>
    </a:extraClrScheme>
    <a:extraClrScheme>
      <a:clrScheme name="Órbita 9">
        <a:dk1>
          <a:srgbClr val="FFFFFF"/>
        </a:dk1>
        <a:lt1>
          <a:srgbClr val="FFFFFF"/>
        </a:lt1>
        <a:dk2>
          <a:srgbClr val="AAAAC6"/>
        </a:dk2>
        <a:lt2>
          <a:srgbClr val="FFFFCC"/>
        </a:lt2>
        <a:accent1>
          <a:srgbClr val="66667E"/>
        </a:accent1>
        <a:accent2>
          <a:srgbClr val="629157"/>
        </a:accent2>
        <a:accent3>
          <a:srgbClr val="D2D2DF"/>
        </a:accent3>
        <a:accent4>
          <a:srgbClr val="DADADA"/>
        </a:accent4>
        <a:accent5>
          <a:srgbClr val="B8B8C0"/>
        </a:accent5>
        <a:accent6>
          <a:srgbClr val="58834E"/>
        </a:accent6>
        <a:hlink>
          <a:srgbClr val="6600CC"/>
        </a:hlink>
        <a:folHlink>
          <a:srgbClr val="3399FF"/>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Tema6</Template>
  <TotalTime>1234</TotalTime>
  <Words>282</Words>
  <Application>Microsoft Office PowerPoint</Application>
  <PresentationFormat>Presentación en pantalla (4:3)</PresentationFormat>
  <Paragraphs>20</Paragraphs>
  <Slides>6</Slides>
  <Notes>0</Notes>
  <HiddenSlides>0</HiddenSlides>
  <MMClips>0</MMClips>
  <ScaleCrop>false</ScaleCrop>
  <HeadingPairs>
    <vt:vector size="4" baseType="variant">
      <vt:variant>
        <vt:lpstr>Tema</vt:lpstr>
      </vt:variant>
      <vt:variant>
        <vt:i4>3</vt:i4>
      </vt:variant>
      <vt:variant>
        <vt:lpstr>Títulos de diapositiva</vt:lpstr>
      </vt:variant>
      <vt:variant>
        <vt:i4>6</vt:i4>
      </vt:variant>
    </vt:vector>
  </HeadingPairs>
  <TitlesOfParts>
    <vt:vector size="9" baseType="lpstr">
      <vt:lpstr>Tema6</vt:lpstr>
      <vt:lpstr>White with Courier font for code slides</vt:lpstr>
      <vt:lpstr>Tema1</vt:lpstr>
      <vt:lpstr>MULTIVERSIDAD  VERACRUZ </vt:lpstr>
      <vt:lpstr>La Función de Pérdida en la calidad, de Genichi Taguchi</vt:lpstr>
      <vt:lpstr>Diapositiva 3</vt:lpstr>
      <vt:lpstr>Diapositiva 4</vt:lpstr>
      <vt:lpstr>Aplicación</vt:lpstr>
      <vt:lpstr>Diapositiva 6</vt:lpstr>
    </vt:vector>
  </TitlesOfParts>
  <Company>Acer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VERACRUZ </dc:title>
  <dc:creator>Valued Acer Customer</dc:creator>
  <cp:lastModifiedBy>PC</cp:lastModifiedBy>
  <cp:revision>139</cp:revision>
  <dcterms:created xsi:type="dcterms:W3CDTF">2014-08-15T00:51:36Z</dcterms:created>
  <dcterms:modified xsi:type="dcterms:W3CDTF">2015-07-08T18:40:50Z</dcterms:modified>
</cp:coreProperties>
</file>