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9" r:id="rId4"/>
    <p:sldId id="260" r:id="rId5"/>
    <p:sldId id="258"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7A847CFC-816F-41D0-AAC0-9BF4FEBC753E}" type="datetimeFigureOut">
              <a:rPr lang="es-ES" smtClean="0"/>
              <a:pPr/>
              <a:t>23/09/2013</a:t>
            </a:fld>
            <a:endParaRPr lang="es-ES"/>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ES"/>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132FADFE-3B8F-471C-ABF0-DBC7717ECBBC}"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7A847CFC-816F-41D0-AAC0-9BF4FEBC753E}" type="datetimeFigureOut">
              <a:rPr lang="es-ES" smtClean="0"/>
              <a:pPr/>
              <a:t>23/09/2013</a:t>
            </a:fld>
            <a:endParaRPr lang="es-ES"/>
          </a:p>
        </p:txBody>
      </p:sp>
      <p:sp>
        <p:nvSpPr>
          <p:cNvPr id="9" name="8 Marcador de número de diapositiva"/>
          <p:cNvSpPr>
            <a:spLocks noGrp="1"/>
          </p:cNvSpPr>
          <p:nvPr>
            <p:ph type="sldNum" sz="quarter" idx="15"/>
          </p:nvPr>
        </p:nvSpPr>
        <p:spPr/>
        <p:txBody>
          <a:bodyPr rtlCol="0"/>
          <a:lstStyle/>
          <a:p>
            <a:fld id="{132FADFE-3B8F-471C-ABF0-DBC7717ECBBC}" type="slidenum">
              <a:rPr lang="es-ES" smtClean="0"/>
              <a:pPr/>
              <a:t>‹Nº›</a:t>
            </a:fld>
            <a:endParaRPr lang="es-ES"/>
          </a:p>
        </p:txBody>
      </p:sp>
      <p:sp>
        <p:nvSpPr>
          <p:cNvPr id="10" name="9 Marcador de pie de página"/>
          <p:cNvSpPr>
            <a:spLocks noGrp="1"/>
          </p:cNvSpPr>
          <p:nvPr>
            <p:ph type="ftr" sz="quarter" idx="16"/>
          </p:nvPr>
        </p:nvSpPr>
        <p:spPr/>
        <p:txBody>
          <a:bodyPr rtlCol="0"/>
          <a:lstStyle/>
          <a:p>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7A847CFC-816F-41D0-AAC0-9BF4FEBC753E}" type="datetimeFigureOut">
              <a:rPr lang="es-ES" smtClean="0"/>
              <a:pPr/>
              <a:t>23/09/2013</a:t>
            </a:fld>
            <a:endParaRPr lang="es-ES"/>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ES"/>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132FADFE-3B8F-471C-ABF0-DBC7717ECBBC}"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A847CFC-816F-41D0-AAC0-9BF4FEBC753E}" type="datetimeFigureOut">
              <a:rPr lang="es-ES" smtClean="0"/>
              <a:pPr/>
              <a:t>23/09/2013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7A847CFC-816F-41D0-AAC0-9BF4FEBC753E}" type="datetimeFigureOut">
              <a:rPr lang="es-ES" smtClean="0"/>
              <a:pPr/>
              <a:t>23/09/2013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7A847CFC-816F-41D0-AAC0-9BF4FEBC753E}" type="datetimeFigureOut">
              <a:rPr lang="es-ES" smtClean="0"/>
              <a:pPr/>
              <a:t>23/09/2013</a:t>
            </a:fld>
            <a:endParaRPr lang="es-ES"/>
          </a:p>
        </p:txBody>
      </p:sp>
      <p:sp>
        <p:nvSpPr>
          <p:cNvPr id="7" name="6 Marcador de número de diapositiva"/>
          <p:cNvSpPr>
            <a:spLocks noGrp="1"/>
          </p:cNvSpPr>
          <p:nvPr>
            <p:ph type="sldNum" sz="quarter" idx="11"/>
          </p:nvPr>
        </p:nvSpPr>
        <p:spPr/>
        <p:txBody>
          <a:bodyPr rtlCol="0"/>
          <a:lstStyle/>
          <a:p>
            <a:fld id="{132FADFE-3B8F-471C-ABF0-DBC7717ECBBC}" type="slidenum">
              <a:rPr lang="es-ES" smtClean="0"/>
              <a:pPr/>
              <a:t>‹Nº›</a:t>
            </a:fld>
            <a:endParaRPr lang="es-ES"/>
          </a:p>
        </p:txBody>
      </p:sp>
      <p:sp>
        <p:nvSpPr>
          <p:cNvPr id="8" name="7 Marcador de pie de página"/>
          <p:cNvSpPr>
            <a:spLocks noGrp="1"/>
          </p:cNvSpPr>
          <p:nvPr>
            <p:ph type="ftr" sz="quarter" idx="12"/>
          </p:nvPr>
        </p:nvSpPr>
        <p:spPr/>
        <p:txBody>
          <a:bodyPr rtlCol="0"/>
          <a:lstStyle/>
          <a:p>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23/09/2013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7A847CFC-816F-41D0-AAC0-9BF4FEBC753E}" type="datetimeFigureOut">
              <a:rPr lang="es-ES" smtClean="0"/>
              <a:pPr/>
              <a:t>23/09/2013</a:t>
            </a:fld>
            <a:endParaRPr lang="es-ES"/>
          </a:p>
        </p:txBody>
      </p:sp>
      <p:sp>
        <p:nvSpPr>
          <p:cNvPr id="22" name="21 Marcador de número de diapositiva"/>
          <p:cNvSpPr>
            <a:spLocks noGrp="1"/>
          </p:cNvSpPr>
          <p:nvPr>
            <p:ph type="sldNum" sz="quarter" idx="15"/>
          </p:nvPr>
        </p:nvSpPr>
        <p:spPr/>
        <p:txBody>
          <a:bodyPr rtlCol="0"/>
          <a:lstStyle/>
          <a:p>
            <a:fld id="{132FADFE-3B8F-471C-ABF0-DBC7717ECBBC}" type="slidenum">
              <a:rPr lang="es-ES" smtClean="0"/>
              <a:pPr/>
              <a:t>‹Nº›</a:t>
            </a:fld>
            <a:endParaRPr lang="es-ES"/>
          </a:p>
        </p:txBody>
      </p:sp>
      <p:sp>
        <p:nvSpPr>
          <p:cNvPr id="23" name="22 Marcador de pie de página"/>
          <p:cNvSpPr>
            <a:spLocks noGrp="1"/>
          </p:cNvSpPr>
          <p:nvPr>
            <p:ph type="ftr" sz="quarter" idx="16"/>
          </p:nvPr>
        </p:nvSpPr>
        <p:spPr/>
        <p:txBody>
          <a:bodyPr rtlCol="0"/>
          <a:lstStyle/>
          <a:p>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7A847CFC-816F-41D0-AAC0-9BF4FEBC753E}" type="datetimeFigureOut">
              <a:rPr lang="es-ES" smtClean="0"/>
              <a:pPr/>
              <a:t>23/09/2013</a:t>
            </a:fld>
            <a:endParaRPr lang="es-ES"/>
          </a:p>
        </p:txBody>
      </p:sp>
      <p:sp>
        <p:nvSpPr>
          <p:cNvPr id="18" name="17 Marcador de número de diapositiva"/>
          <p:cNvSpPr>
            <a:spLocks noGrp="1"/>
          </p:cNvSpPr>
          <p:nvPr>
            <p:ph type="sldNum" sz="quarter" idx="11"/>
          </p:nvPr>
        </p:nvSpPr>
        <p:spPr/>
        <p:txBody>
          <a:bodyPr rtlCol="0"/>
          <a:lstStyle/>
          <a:p>
            <a:fld id="{132FADFE-3B8F-471C-ABF0-DBC7717ECBBC}" type="slidenum">
              <a:rPr lang="es-ES" smtClean="0"/>
              <a:pPr/>
              <a:t>‹Nº›</a:t>
            </a:fld>
            <a:endParaRPr lang="es-ES"/>
          </a:p>
        </p:txBody>
      </p:sp>
      <p:sp>
        <p:nvSpPr>
          <p:cNvPr id="21" name="20 Marcador de pie de página"/>
          <p:cNvSpPr>
            <a:spLocks noGrp="1"/>
          </p:cNvSpPr>
          <p:nvPr>
            <p:ph type="ftr" sz="quarter" idx="12"/>
          </p:nvPr>
        </p:nvSpPr>
        <p:spPr/>
        <p:txBody>
          <a:bodyPr rtlCol="0"/>
          <a:lstStyle/>
          <a:p>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23/09/2013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23/09/2013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A847CFC-816F-41D0-AAC0-9BF4FEBC753E}" type="datetimeFigureOut">
              <a:rPr lang="es-ES" smtClean="0"/>
              <a:pPr/>
              <a:t>23/09/2013</a:t>
            </a:fld>
            <a:endParaRPr lang="es-ES"/>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ES"/>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2051720" y="167137"/>
          <a:ext cx="6876256" cy="6375017"/>
        </p:xfrm>
        <a:graphic>
          <a:graphicData uri="http://schemas.openxmlformats.org/drawingml/2006/table">
            <a:tbl>
              <a:tblPr/>
              <a:tblGrid>
                <a:gridCol w="1944117"/>
                <a:gridCol w="4932139"/>
              </a:tblGrid>
              <a:tr h="669575">
                <a:tc>
                  <a:txBody>
                    <a:bodyPr/>
                    <a:lstStyle/>
                    <a:p>
                      <a:pPr algn="ctr">
                        <a:lnSpc>
                          <a:spcPct val="115000"/>
                        </a:lnSpc>
                        <a:spcAft>
                          <a:spcPts val="0"/>
                        </a:spcAft>
                      </a:pPr>
                      <a:endParaRPr lang="es-ES" sz="1800" b="1" dirty="0" smtClean="0">
                        <a:solidFill>
                          <a:schemeClr val="tx1"/>
                        </a:solidFill>
                        <a:latin typeface="Century Gothic"/>
                        <a:ea typeface="Calibri"/>
                        <a:cs typeface="Times New Roman"/>
                      </a:endParaRPr>
                    </a:p>
                    <a:p>
                      <a:pPr algn="ctr">
                        <a:lnSpc>
                          <a:spcPct val="115000"/>
                        </a:lnSpc>
                        <a:spcAft>
                          <a:spcPts val="0"/>
                        </a:spcAft>
                      </a:pPr>
                      <a:r>
                        <a:rPr lang="es-ES" sz="1800" b="1" dirty="0" smtClean="0">
                          <a:solidFill>
                            <a:schemeClr val="tx1"/>
                          </a:solidFill>
                          <a:latin typeface="Century Gothic"/>
                          <a:ea typeface="Calibri"/>
                          <a:cs typeface="Times New Roman"/>
                        </a:rPr>
                        <a:t>ASIGNATURA</a:t>
                      </a:r>
                      <a:r>
                        <a:rPr lang="es-ES" sz="1800" b="1" dirty="0">
                          <a:solidFill>
                            <a:schemeClr val="tx1"/>
                          </a:solidFill>
                          <a:latin typeface="Century Gothic"/>
                          <a:ea typeface="Calibri"/>
                          <a:cs typeface="Times New Roman"/>
                        </a:rPr>
                        <a:t>:</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a:lstStyle/>
                    <a:p>
                      <a:pPr algn="just">
                        <a:lnSpc>
                          <a:spcPct val="115000"/>
                        </a:lnSpc>
                        <a:spcAft>
                          <a:spcPts val="0"/>
                        </a:spcAft>
                      </a:pPr>
                      <a:endParaRPr lang="es-ES" sz="1800" b="1" dirty="0" smtClean="0">
                        <a:solidFill>
                          <a:schemeClr val="tx1"/>
                        </a:solidFill>
                        <a:latin typeface="Century Gothic" pitchFamily="34" charset="0"/>
                        <a:ea typeface="Calibri"/>
                        <a:cs typeface="Times New Roman"/>
                      </a:endParaRPr>
                    </a:p>
                    <a:p>
                      <a:pPr algn="just">
                        <a:lnSpc>
                          <a:spcPct val="115000"/>
                        </a:lnSpc>
                        <a:spcAft>
                          <a:spcPts val="0"/>
                        </a:spcAft>
                      </a:pPr>
                      <a:r>
                        <a:rPr lang="es-ES" sz="1800" b="1" baseline="0" dirty="0" smtClean="0">
                          <a:solidFill>
                            <a:schemeClr val="tx1"/>
                          </a:solidFill>
                          <a:latin typeface="Century Gothic" pitchFamily="34" charset="0"/>
                          <a:ea typeface="Calibri"/>
                          <a:cs typeface="Times New Roman"/>
                        </a:rPr>
                        <a:t>Biología  I</a:t>
                      </a:r>
                    </a:p>
                    <a:p>
                      <a:pPr algn="just">
                        <a:lnSpc>
                          <a:spcPct val="115000"/>
                        </a:lnSpc>
                        <a:spcAft>
                          <a:spcPts val="0"/>
                        </a:spcAft>
                      </a:pPr>
                      <a:endParaRPr lang="es-ES" sz="1800" b="1" dirty="0">
                        <a:solidFill>
                          <a:schemeClr val="tx1"/>
                        </a:solidFill>
                        <a:latin typeface="Century Gothic" pitchFamily="34" charset="0"/>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r h="677817">
                <a:tc>
                  <a:txBody>
                    <a:bodyPr/>
                    <a:lstStyle/>
                    <a:p>
                      <a:pPr algn="ctr">
                        <a:lnSpc>
                          <a:spcPct val="115000"/>
                        </a:lnSpc>
                        <a:spcAft>
                          <a:spcPts val="0"/>
                        </a:spcAft>
                      </a:pPr>
                      <a:endParaRPr lang="es-ES" sz="1800" b="1" dirty="0" smtClean="0">
                        <a:solidFill>
                          <a:schemeClr val="tx1"/>
                        </a:solidFill>
                        <a:latin typeface="Century Gothic"/>
                        <a:ea typeface="Calibri"/>
                        <a:cs typeface="Times New Roman"/>
                      </a:endParaRPr>
                    </a:p>
                    <a:p>
                      <a:pPr algn="ctr">
                        <a:lnSpc>
                          <a:spcPct val="115000"/>
                        </a:lnSpc>
                        <a:spcAft>
                          <a:spcPts val="0"/>
                        </a:spcAft>
                      </a:pPr>
                      <a:r>
                        <a:rPr lang="es-ES" sz="1800" b="1" dirty="0" smtClean="0">
                          <a:solidFill>
                            <a:schemeClr val="tx1"/>
                          </a:solidFill>
                          <a:latin typeface="Century Gothic"/>
                          <a:ea typeface="Calibri"/>
                          <a:cs typeface="Times New Roman"/>
                        </a:rPr>
                        <a:t>GRADO:</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a:lstStyle/>
                    <a:p>
                      <a:pPr algn="just">
                        <a:lnSpc>
                          <a:spcPct val="115000"/>
                        </a:lnSpc>
                        <a:spcAft>
                          <a:spcPts val="0"/>
                        </a:spcAft>
                      </a:pPr>
                      <a:endParaRPr lang="es-ES" sz="1800" b="1" dirty="0" smtClean="0">
                        <a:solidFill>
                          <a:schemeClr val="tx1"/>
                        </a:solidFill>
                        <a:latin typeface="Century Gothic" pitchFamily="34" charset="0"/>
                        <a:ea typeface="Calibri"/>
                        <a:cs typeface="Times New Roman"/>
                      </a:endParaRPr>
                    </a:p>
                    <a:p>
                      <a:pPr algn="just">
                        <a:lnSpc>
                          <a:spcPct val="115000"/>
                        </a:lnSpc>
                        <a:spcAft>
                          <a:spcPts val="0"/>
                        </a:spcAft>
                      </a:pPr>
                      <a:r>
                        <a:rPr lang="es-ES" sz="1800" b="1" dirty="0" smtClean="0">
                          <a:solidFill>
                            <a:schemeClr val="tx1"/>
                          </a:solidFill>
                          <a:latin typeface="Century Gothic" pitchFamily="34" charset="0"/>
                          <a:ea typeface="Calibri"/>
                          <a:cs typeface="Times New Roman"/>
                        </a:rPr>
                        <a:t>Cuarto Semestre de Bachillerato</a:t>
                      </a:r>
                    </a:p>
                    <a:p>
                      <a:pPr algn="just">
                        <a:lnSpc>
                          <a:spcPct val="115000"/>
                        </a:lnSpc>
                        <a:spcAft>
                          <a:spcPts val="0"/>
                        </a:spcAft>
                      </a:pPr>
                      <a:endParaRPr lang="es-ES" sz="1800" b="1" dirty="0" smtClean="0">
                        <a:solidFill>
                          <a:schemeClr val="tx1"/>
                        </a:solidFill>
                        <a:latin typeface="Century Gothic" pitchFamily="34" charset="0"/>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r h="1046011">
                <a:tc>
                  <a:txBody>
                    <a:bodyPr/>
                    <a:lstStyle/>
                    <a:p>
                      <a:pPr algn="ctr">
                        <a:lnSpc>
                          <a:spcPct val="115000"/>
                        </a:lnSpc>
                        <a:spcAft>
                          <a:spcPts val="0"/>
                        </a:spcAft>
                      </a:pPr>
                      <a:endParaRPr lang="es-ES" sz="1800" b="1" dirty="0" smtClean="0">
                        <a:solidFill>
                          <a:schemeClr val="tx1"/>
                        </a:solidFill>
                        <a:latin typeface="Century Gothic" pitchFamily="34" charset="0"/>
                        <a:ea typeface="Calibri"/>
                        <a:cs typeface="Times New Roman"/>
                      </a:endParaRPr>
                    </a:p>
                    <a:p>
                      <a:pPr algn="ctr">
                        <a:lnSpc>
                          <a:spcPct val="115000"/>
                        </a:lnSpc>
                        <a:spcAft>
                          <a:spcPts val="0"/>
                        </a:spcAft>
                      </a:pPr>
                      <a:r>
                        <a:rPr lang="es-ES" sz="1800" b="1" dirty="0" smtClean="0">
                          <a:solidFill>
                            <a:schemeClr val="tx1"/>
                          </a:solidFill>
                          <a:latin typeface="Century Gothic" pitchFamily="34" charset="0"/>
                          <a:ea typeface="Calibri"/>
                          <a:cs typeface="Times New Roman"/>
                        </a:rPr>
                        <a:t>BLOQUE</a:t>
                      </a:r>
                    </a:p>
                    <a:p>
                      <a:pPr algn="ctr">
                        <a:lnSpc>
                          <a:spcPct val="115000"/>
                        </a:lnSpc>
                        <a:spcAft>
                          <a:spcPts val="0"/>
                        </a:spcAft>
                      </a:pPr>
                      <a:endParaRPr lang="es-ES" sz="1800" b="1" dirty="0">
                        <a:solidFill>
                          <a:schemeClr val="tx1"/>
                        </a:solidFill>
                        <a:latin typeface="Century Gothic" pitchFamily="34" charset="0"/>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a:lstStyle/>
                    <a:p>
                      <a:pPr marL="400050" indent="-400050" algn="l">
                        <a:lnSpc>
                          <a:spcPct val="115000"/>
                        </a:lnSpc>
                        <a:spcAft>
                          <a:spcPts val="0"/>
                        </a:spcAft>
                        <a:buNone/>
                      </a:pPr>
                      <a:endParaRPr lang="es-ES" sz="1800" b="1" dirty="0" smtClean="0">
                        <a:solidFill>
                          <a:schemeClr val="tx1"/>
                        </a:solidFill>
                        <a:latin typeface="Century Gothic" pitchFamily="34" charset="0"/>
                        <a:ea typeface="Calibri"/>
                        <a:cs typeface="Times New Roman"/>
                      </a:endParaRPr>
                    </a:p>
                    <a:p>
                      <a:pPr marL="400050" marR="0" lvl="0" indent="-400050" algn="l" defTabSz="914400" rtl="0" eaLnBrk="1" fontAlgn="auto" latinLnBrk="0" hangingPunct="1">
                        <a:lnSpc>
                          <a:spcPct val="115000"/>
                        </a:lnSpc>
                        <a:spcBef>
                          <a:spcPts val="0"/>
                        </a:spcBef>
                        <a:spcAft>
                          <a:spcPts val="0"/>
                        </a:spcAft>
                        <a:buClrTx/>
                        <a:buSzTx/>
                        <a:buFontTx/>
                        <a:buNone/>
                        <a:tabLst/>
                        <a:defRPr/>
                      </a:pPr>
                      <a:r>
                        <a:rPr lang="es-ES" sz="1800" b="1" dirty="0" smtClean="0">
                          <a:solidFill>
                            <a:schemeClr val="tx1"/>
                          </a:solidFill>
                          <a:latin typeface="Century Gothic" pitchFamily="34" charset="0"/>
                          <a:ea typeface="Calibri"/>
                          <a:cs typeface="Times New Roman"/>
                        </a:rPr>
                        <a:t>I. </a:t>
                      </a:r>
                      <a:r>
                        <a:rPr kumimoji="0" lang="es-MX" sz="1800" b="1" kern="1200" dirty="0" smtClean="0">
                          <a:solidFill>
                            <a:schemeClr val="tx1"/>
                          </a:solidFill>
                          <a:latin typeface="Century Gothic" pitchFamily="34" charset="0"/>
                          <a:ea typeface="+mn-ea"/>
                          <a:cs typeface="+mn-cs"/>
                        </a:rPr>
                        <a:t>Reconoce a la célula como unidad de la vida.</a:t>
                      </a:r>
                      <a:endParaRPr lang="es-ES" sz="1800" b="1" dirty="0">
                        <a:solidFill>
                          <a:schemeClr val="tx1"/>
                        </a:solidFill>
                        <a:latin typeface="Century Gothic" pitchFamily="34" charset="0"/>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r h="1394681">
                <a:tc>
                  <a:txBody>
                    <a:bodyPr/>
                    <a:lstStyle/>
                    <a:p>
                      <a:pPr algn="ctr">
                        <a:lnSpc>
                          <a:spcPct val="115000"/>
                        </a:lnSpc>
                        <a:spcAft>
                          <a:spcPts val="0"/>
                        </a:spcAft>
                      </a:pPr>
                      <a:endParaRPr lang="es-ES" sz="1800" b="1" dirty="0" smtClean="0">
                        <a:solidFill>
                          <a:schemeClr val="tx1"/>
                        </a:solidFill>
                        <a:latin typeface="Century Gothic" pitchFamily="34" charset="0"/>
                        <a:ea typeface="Calibri"/>
                        <a:cs typeface="Times New Roman"/>
                      </a:endParaRPr>
                    </a:p>
                    <a:p>
                      <a:pPr algn="ctr">
                        <a:lnSpc>
                          <a:spcPct val="115000"/>
                        </a:lnSpc>
                        <a:spcAft>
                          <a:spcPts val="0"/>
                        </a:spcAft>
                      </a:pPr>
                      <a:r>
                        <a:rPr lang="es-ES" sz="1800" b="1" dirty="0" smtClean="0">
                          <a:solidFill>
                            <a:schemeClr val="tx1"/>
                          </a:solidFill>
                          <a:latin typeface="Century Gothic" pitchFamily="34" charset="0"/>
                          <a:ea typeface="Calibri"/>
                          <a:cs typeface="Times New Roman"/>
                        </a:rPr>
                        <a:t>SABERES </a:t>
                      </a:r>
                      <a:r>
                        <a:rPr lang="es-ES" sz="1800" b="1" dirty="0">
                          <a:solidFill>
                            <a:schemeClr val="tx1"/>
                          </a:solidFill>
                          <a:latin typeface="Century Gothic" pitchFamily="34" charset="0"/>
                          <a:ea typeface="Calibri"/>
                          <a:cs typeface="Times New Roman"/>
                        </a:rPr>
                        <a:t>DECLARATIVOS</a:t>
                      </a: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a:lstStyle/>
                    <a:p>
                      <a:pPr lvl="0"/>
                      <a:r>
                        <a:rPr kumimoji="0" lang="es-ES" sz="1800" b="1" kern="1200" dirty="0" smtClean="0">
                          <a:solidFill>
                            <a:schemeClr val="tx1"/>
                          </a:solidFill>
                          <a:latin typeface="Century Gothic" pitchFamily="34" charset="0"/>
                          <a:ea typeface="+mn-ea"/>
                          <a:cs typeface="+mn-cs"/>
                        </a:rPr>
                        <a:t> </a:t>
                      </a:r>
                      <a:r>
                        <a:rPr kumimoji="0" lang="es-MX" sz="1800" b="1" kern="1200" dirty="0" smtClean="0">
                          <a:solidFill>
                            <a:schemeClr val="tx1"/>
                          </a:solidFill>
                          <a:latin typeface="Century Gothic" pitchFamily="34" charset="0"/>
                          <a:ea typeface="+mn-ea"/>
                          <a:cs typeface="+mn-cs"/>
                        </a:rPr>
                        <a:t>Reconoce  los componentes de la célula:</a:t>
                      </a:r>
                      <a:endParaRPr kumimoji="0" lang="es-ES" sz="1800" b="1" kern="1200" dirty="0" smtClean="0">
                        <a:solidFill>
                          <a:schemeClr val="tx1"/>
                        </a:solidFill>
                        <a:latin typeface="Century Gothic" pitchFamily="34" charset="0"/>
                        <a:ea typeface="+mn-ea"/>
                        <a:cs typeface="+mn-cs"/>
                      </a:endParaRPr>
                    </a:p>
                    <a:p>
                      <a:pPr lvl="0">
                        <a:buFont typeface="Arial" pitchFamily="34" charset="0"/>
                        <a:buChar char="•"/>
                      </a:pPr>
                      <a:r>
                        <a:rPr kumimoji="0" lang="es-MX" sz="1800" b="1" kern="1200" dirty="0" smtClean="0">
                          <a:solidFill>
                            <a:schemeClr val="tx1"/>
                          </a:solidFill>
                          <a:latin typeface="Century Gothic" pitchFamily="34" charset="0"/>
                          <a:ea typeface="+mn-ea"/>
                          <a:cs typeface="+mn-cs"/>
                        </a:rPr>
                        <a:t>Membrana</a:t>
                      </a:r>
                      <a:endParaRPr kumimoji="0" lang="es-ES" sz="1800" b="1" kern="1200" dirty="0" smtClean="0">
                        <a:solidFill>
                          <a:schemeClr val="tx1"/>
                        </a:solidFill>
                        <a:latin typeface="Century Gothic" pitchFamily="34" charset="0"/>
                        <a:ea typeface="+mn-ea"/>
                        <a:cs typeface="+mn-cs"/>
                      </a:endParaRPr>
                    </a:p>
                    <a:p>
                      <a:pPr lvl="0">
                        <a:buFont typeface="Arial" pitchFamily="34" charset="0"/>
                        <a:buChar char="•"/>
                      </a:pPr>
                      <a:r>
                        <a:rPr kumimoji="0" lang="es-MX" sz="1800" b="1" kern="1200" dirty="0" smtClean="0">
                          <a:solidFill>
                            <a:schemeClr val="tx1"/>
                          </a:solidFill>
                          <a:latin typeface="Century Gothic" pitchFamily="34" charset="0"/>
                          <a:ea typeface="+mn-ea"/>
                          <a:cs typeface="+mn-cs"/>
                        </a:rPr>
                        <a:t>Citoplasma</a:t>
                      </a:r>
                      <a:endParaRPr kumimoji="0" lang="es-ES" sz="1800" b="1" kern="1200" dirty="0" smtClean="0">
                        <a:solidFill>
                          <a:schemeClr val="tx1"/>
                        </a:solidFill>
                        <a:latin typeface="Century Gothic" pitchFamily="34" charset="0"/>
                        <a:ea typeface="+mn-ea"/>
                        <a:cs typeface="+mn-cs"/>
                      </a:endParaRPr>
                    </a:p>
                    <a:p>
                      <a:pPr lvl="0">
                        <a:buFont typeface="Arial" pitchFamily="34" charset="0"/>
                        <a:buChar char="•"/>
                      </a:pPr>
                      <a:r>
                        <a:rPr kumimoji="0" lang="es-MX" sz="1800" b="1" kern="1200" dirty="0" smtClean="0">
                          <a:solidFill>
                            <a:schemeClr val="tx1"/>
                          </a:solidFill>
                          <a:latin typeface="Century Gothic" pitchFamily="34" charset="0"/>
                          <a:ea typeface="+mn-ea"/>
                          <a:cs typeface="+mn-cs"/>
                        </a:rPr>
                        <a:t>Núcleo</a:t>
                      </a:r>
                      <a:endParaRPr kumimoji="0" lang="es-ES" sz="1800" b="1" kern="1200" dirty="0" smtClean="0">
                        <a:solidFill>
                          <a:schemeClr val="tx1"/>
                        </a:solidFill>
                        <a:latin typeface="Century Gothic" pitchFamily="34" charset="0"/>
                        <a:ea typeface="+mn-ea"/>
                        <a:cs typeface="+mn-cs"/>
                      </a:endParaRPr>
                    </a:p>
                    <a:p>
                      <a:pPr lvl="0">
                        <a:buFont typeface="Arial" pitchFamily="34" charset="0"/>
                        <a:buChar char="•"/>
                      </a:pPr>
                      <a:r>
                        <a:rPr kumimoji="0" lang="es-MX" sz="1800" b="1" kern="1200" dirty="0" err="1" smtClean="0">
                          <a:solidFill>
                            <a:schemeClr val="tx1"/>
                          </a:solidFill>
                          <a:latin typeface="Century Gothic" pitchFamily="34" charset="0"/>
                          <a:ea typeface="+mn-ea"/>
                          <a:cs typeface="+mn-cs"/>
                        </a:rPr>
                        <a:t>Organelos</a:t>
                      </a:r>
                      <a:r>
                        <a:rPr kumimoji="0" lang="es-MX" sz="1800" b="1" kern="1200" dirty="0" smtClean="0">
                          <a:solidFill>
                            <a:schemeClr val="tx1"/>
                          </a:solidFill>
                          <a:latin typeface="Century Gothic" pitchFamily="34" charset="0"/>
                          <a:ea typeface="+mn-ea"/>
                          <a:cs typeface="+mn-cs"/>
                        </a:rPr>
                        <a:t> sin membrana</a:t>
                      </a:r>
                      <a:endParaRPr kumimoji="0" lang="es-ES" sz="1800" b="1" kern="1200" dirty="0" smtClean="0">
                        <a:solidFill>
                          <a:schemeClr val="tx1"/>
                        </a:solidFill>
                        <a:latin typeface="Century Gothic" pitchFamily="34" charset="0"/>
                        <a:ea typeface="+mn-ea"/>
                        <a:cs typeface="+mn-cs"/>
                      </a:endParaRPr>
                    </a:p>
                    <a:p>
                      <a:pPr lvl="0">
                        <a:buFont typeface="Arial" pitchFamily="34" charset="0"/>
                        <a:buChar char="•"/>
                      </a:pPr>
                      <a:r>
                        <a:rPr kumimoji="0" lang="es-MX" sz="1800" b="1" kern="1200" dirty="0" err="1" smtClean="0">
                          <a:solidFill>
                            <a:schemeClr val="tx1"/>
                          </a:solidFill>
                          <a:latin typeface="Century Gothic" pitchFamily="34" charset="0"/>
                          <a:ea typeface="+mn-ea"/>
                          <a:cs typeface="+mn-cs"/>
                        </a:rPr>
                        <a:t>Organelos</a:t>
                      </a:r>
                      <a:r>
                        <a:rPr kumimoji="0" lang="es-MX" sz="1800" b="1" kern="1200" dirty="0" smtClean="0">
                          <a:solidFill>
                            <a:schemeClr val="tx1"/>
                          </a:solidFill>
                          <a:latin typeface="Century Gothic" pitchFamily="34" charset="0"/>
                          <a:ea typeface="+mn-ea"/>
                          <a:cs typeface="+mn-cs"/>
                        </a:rPr>
                        <a:t> con membrana</a:t>
                      </a:r>
                      <a:endParaRPr kumimoji="0" lang="es-ES" sz="1800" b="1" kern="1200" dirty="0" smtClean="0">
                        <a:solidFill>
                          <a:schemeClr val="tx1"/>
                        </a:solidFill>
                        <a:latin typeface="Century Gothic" pitchFamily="34" charset="0"/>
                        <a:ea typeface="+mn-ea"/>
                        <a:cs typeface="+mn-cs"/>
                      </a:endParaRPr>
                    </a:p>
                    <a:p>
                      <a:pPr lvl="0">
                        <a:buFont typeface="Arial" pitchFamily="34" charset="0"/>
                        <a:buChar char="•"/>
                      </a:pPr>
                      <a:r>
                        <a:rPr kumimoji="0" lang="es-MX" sz="1800" b="1" kern="1200" dirty="0" err="1" smtClean="0">
                          <a:solidFill>
                            <a:schemeClr val="tx1"/>
                          </a:solidFill>
                          <a:latin typeface="Century Gothic" pitchFamily="34" charset="0"/>
                          <a:ea typeface="+mn-ea"/>
                          <a:cs typeface="+mn-cs"/>
                        </a:rPr>
                        <a:t>Citoesqueleto</a:t>
                      </a:r>
                      <a:endParaRPr kumimoji="0" lang="es-ES" sz="1800" b="1" kern="1200" dirty="0">
                        <a:solidFill>
                          <a:schemeClr val="tx1"/>
                        </a:solidFill>
                        <a:latin typeface="Century Gothic" pitchFamily="34" charset="0"/>
                        <a:ea typeface="+mn-ea"/>
                        <a:cs typeface="+mn-cs"/>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r h="1515958">
                <a:tc>
                  <a:txBody>
                    <a:bodyPr/>
                    <a:lstStyle/>
                    <a:p>
                      <a:pPr algn="just">
                        <a:lnSpc>
                          <a:spcPct val="115000"/>
                        </a:lnSpc>
                        <a:spcAft>
                          <a:spcPts val="0"/>
                        </a:spcAft>
                      </a:pPr>
                      <a:endParaRPr lang="es-ES" sz="1800" b="1" dirty="0" smtClean="0">
                        <a:solidFill>
                          <a:schemeClr val="tx1"/>
                        </a:solidFill>
                        <a:latin typeface="Century Gothic" pitchFamily="34" charset="0"/>
                        <a:ea typeface="Calibri"/>
                        <a:cs typeface="Times New Roman"/>
                      </a:endParaRPr>
                    </a:p>
                    <a:p>
                      <a:pPr algn="ctr">
                        <a:lnSpc>
                          <a:spcPct val="115000"/>
                        </a:lnSpc>
                        <a:spcAft>
                          <a:spcPts val="0"/>
                        </a:spcAft>
                      </a:pPr>
                      <a:r>
                        <a:rPr lang="es-ES" sz="1800" b="1" dirty="0" smtClean="0">
                          <a:solidFill>
                            <a:schemeClr val="tx1"/>
                          </a:solidFill>
                          <a:latin typeface="Century Gothic" pitchFamily="34" charset="0"/>
                          <a:ea typeface="Calibri"/>
                          <a:cs typeface="Times New Roman"/>
                        </a:rPr>
                        <a:t>PROPÓSITOS</a:t>
                      </a:r>
                      <a:endParaRPr lang="es-ES" sz="1800" b="1" dirty="0">
                        <a:solidFill>
                          <a:schemeClr val="tx1"/>
                        </a:solidFill>
                        <a:latin typeface="Century Gothic" pitchFamily="34" charset="0"/>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pPr lvl="0" algn="just"/>
                      <a:r>
                        <a:rPr kumimoji="0" lang="es-MX" sz="1800" b="1" kern="1200" dirty="0" smtClean="0">
                          <a:solidFill>
                            <a:schemeClr val="tx1"/>
                          </a:solidFill>
                          <a:latin typeface="Century Gothic" pitchFamily="34" charset="0"/>
                          <a:ea typeface="+mn-ea"/>
                          <a:cs typeface="+mn-cs"/>
                        </a:rPr>
                        <a:t>Analiza el papel de la célula como unidad fundamental de los seres vivos, sus características básicas, su origen, evolución y clasificación.</a:t>
                      </a: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bl>
          </a:graphicData>
        </a:graphic>
      </p:graphicFrame>
      <p:pic>
        <p:nvPicPr>
          <p:cNvPr id="26626" name="Picture 2" descr="http://www.canalgif.net/Gifs-animados/Ciencias/ADN/Imagen-animada-ADN-21.gif"/>
          <p:cNvPicPr>
            <a:picLocks noChangeAspect="1" noChangeArrowheads="1" noCrop="1"/>
          </p:cNvPicPr>
          <p:nvPr/>
        </p:nvPicPr>
        <p:blipFill>
          <a:blip r:embed="rId2" cstate="print"/>
          <a:srcRect/>
          <a:stretch>
            <a:fillRect/>
          </a:stretch>
        </p:blipFill>
        <p:spPr bwMode="auto">
          <a:xfrm>
            <a:off x="208110" y="620688"/>
            <a:ext cx="1627586" cy="19442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canalgif.net/Gifs-animados/Ciencias/Cientificos/Imagen-animada-Cientifico-49.gif"/>
          <p:cNvPicPr>
            <a:picLocks noChangeAspect="1" noChangeArrowheads="1" noCrop="1"/>
          </p:cNvPicPr>
          <p:nvPr/>
        </p:nvPicPr>
        <p:blipFill>
          <a:blip r:embed="rId2" cstate="print"/>
          <a:srcRect/>
          <a:stretch>
            <a:fillRect/>
          </a:stretch>
        </p:blipFill>
        <p:spPr bwMode="auto">
          <a:xfrm flipH="1">
            <a:off x="5297160" y="2204864"/>
            <a:ext cx="4099376" cy="4125838"/>
          </a:xfrm>
          <a:prstGeom prst="rect">
            <a:avLst/>
          </a:prstGeom>
          <a:noFill/>
        </p:spPr>
      </p:pic>
      <p:sp>
        <p:nvSpPr>
          <p:cNvPr id="2" name="1 Título"/>
          <p:cNvSpPr>
            <a:spLocks noGrp="1"/>
          </p:cNvSpPr>
          <p:nvPr>
            <p:ph type="ctrTitle"/>
          </p:nvPr>
        </p:nvSpPr>
        <p:spPr>
          <a:xfrm>
            <a:off x="1907704" y="620688"/>
            <a:ext cx="6172200" cy="1805586"/>
          </a:xfrm>
        </p:spPr>
        <p:txBody>
          <a:bodyPr>
            <a:noAutofit/>
          </a:bodyPr>
          <a:lstStyle/>
          <a:p>
            <a:pPr algn="ctr"/>
            <a:r>
              <a:rPr lang="es-ES" sz="5400" dirty="0" smtClean="0">
                <a:solidFill>
                  <a:schemeClr val="tx1"/>
                </a:solidFill>
              </a:rPr>
              <a:t>Componentes de la célula</a:t>
            </a:r>
            <a:endParaRPr lang="es-ES" sz="5400" dirty="0">
              <a:solidFill>
                <a:schemeClr val="tx1"/>
              </a:solidFill>
            </a:endParaRPr>
          </a:p>
        </p:txBody>
      </p:sp>
      <p:pic>
        <p:nvPicPr>
          <p:cNvPr id="13316" name="Picture 4" descr="http://www3.gobiernodecanarias.org/medusa/ecoblog/jarrsua/files/2012/11/cu%C3%A1ntas-clases-de-c%C3%A9lulas-hay.jpg"/>
          <p:cNvPicPr>
            <a:picLocks noChangeAspect="1" noChangeArrowheads="1"/>
          </p:cNvPicPr>
          <p:nvPr/>
        </p:nvPicPr>
        <p:blipFill>
          <a:blip r:embed="rId3" cstate="print"/>
          <a:srcRect/>
          <a:stretch>
            <a:fillRect/>
          </a:stretch>
        </p:blipFill>
        <p:spPr bwMode="auto">
          <a:xfrm>
            <a:off x="2555776" y="3717032"/>
            <a:ext cx="2761066" cy="2694132"/>
          </a:xfrm>
          <a:prstGeom prst="rect">
            <a:avLst/>
          </a:prstGeom>
          <a:noFill/>
        </p:spPr>
      </p:pic>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10" name="Picture 10" descr="Microscopio.gif"/>
          <p:cNvPicPr>
            <a:picLocks noChangeAspect="1" noChangeArrowheads="1" noCrop="1"/>
          </p:cNvPicPr>
          <p:nvPr/>
        </p:nvPicPr>
        <p:blipFill>
          <a:blip r:embed="rId2" cstate="print"/>
          <a:srcRect/>
          <a:stretch>
            <a:fillRect/>
          </a:stretch>
        </p:blipFill>
        <p:spPr bwMode="auto">
          <a:xfrm>
            <a:off x="0" y="4077072"/>
            <a:ext cx="2580116" cy="2304256"/>
          </a:xfrm>
          <a:prstGeom prst="rect">
            <a:avLst/>
          </a:prstGeom>
          <a:noFill/>
        </p:spPr>
      </p:pic>
      <p:pic>
        <p:nvPicPr>
          <p:cNvPr id="25602" name="Picture 2" descr="http://www.maph49.galeon.com/celula/dualcelA.jpg"/>
          <p:cNvPicPr>
            <a:picLocks noChangeAspect="1" noChangeArrowheads="1"/>
          </p:cNvPicPr>
          <p:nvPr/>
        </p:nvPicPr>
        <p:blipFill>
          <a:blip r:embed="rId3" cstate="print"/>
          <a:srcRect/>
          <a:stretch>
            <a:fillRect/>
          </a:stretch>
        </p:blipFill>
        <p:spPr bwMode="auto">
          <a:xfrm>
            <a:off x="2699792" y="3861048"/>
            <a:ext cx="6048672" cy="2918960"/>
          </a:xfrm>
          <a:prstGeom prst="rect">
            <a:avLst/>
          </a:prstGeom>
          <a:noFill/>
        </p:spPr>
      </p:pic>
      <p:sp>
        <p:nvSpPr>
          <p:cNvPr id="2" name="1 Título"/>
          <p:cNvSpPr>
            <a:spLocks noGrp="1"/>
          </p:cNvSpPr>
          <p:nvPr>
            <p:ph type="title"/>
          </p:nvPr>
        </p:nvSpPr>
        <p:spPr>
          <a:xfrm>
            <a:off x="539552" y="188640"/>
            <a:ext cx="7467600" cy="652934"/>
          </a:xfrm>
        </p:spPr>
        <p:txBody>
          <a:bodyPr>
            <a:normAutofit/>
          </a:bodyPr>
          <a:lstStyle/>
          <a:p>
            <a:pPr algn="ctr"/>
            <a:r>
              <a:rPr lang="es-ES" sz="3200" b="1" dirty="0" smtClean="0">
                <a:solidFill>
                  <a:schemeClr val="accent3">
                    <a:lumMod val="50000"/>
                  </a:schemeClr>
                </a:solidFill>
              </a:rPr>
              <a:t>Los componentes de la célula</a:t>
            </a:r>
            <a:endParaRPr lang="es-ES" sz="3200" b="1" dirty="0">
              <a:solidFill>
                <a:schemeClr val="accent3">
                  <a:lumMod val="50000"/>
                </a:schemeClr>
              </a:solidFill>
            </a:endParaRPr>
          </a:p>
        </p:txBody>
      </p:sp>
      <p:sp>
        <p:nvSpPr>
          <p:cNvPr id="3" name="2 Marcador de contenido"/>
          <p:cNvSpPr>
            <a:spLocks noGrp="1"/>
          </p:cNvSpPr>
          <p:nvPr>
            <p:ph sz="quarter" idx="1"/>
          </p:nvPr>
        </p:nvSpPr>
        <p:spPr>
          <a:xfrm>
            <a:off x="395536" y="836712"/>
            <a:ext cx="8352928" cy="3456384"/>
          </a:xfrm>
        </p:spPr>
        <p:txBody>
          <a:bodyPr>
            <a:normAutofit lnSpcReduction="10000"/>
          </a:bodyPr>
          <a:lstStyle/>
          <a:p>
            <a:pPr algn="just">
              <a:buNone/>
            </a:pPr>
            <a:r>
              <a:rPr lang="es-ES" b="1" dirty="0" smtClean="0"/>
              <a:t>Lo importante de la célula no son sólo sus paredes, sino todo lo que contiene en su interior. En un principio el microscopio óptico fue el aparato más importante en la investigación de la estructura celular, pero la necesidad de lograr mayor aumento y más detalles  de los </a:t>
            </a:r>
            <a:r>
              <a:rPr lang="es-ES" b="1" dirty="0" err="1" smtClean="0"/>
              <a:t>organelos</a:t>
            </a:r>
            <a:r>
              <a:rPr lang="es-ES" b="1" dirty="0" smtClean="0"/>
              <a:t> observados, impulsó su mejoramiento y así surgieron el microscopio de contraste de fases, el microscopio de luz ultravioleta y el microscopio electrónico.</a:t>
            </a:r>
            <a:endParaRPr lang="es-ES" b="1" dirty="0"/>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467544" y="692696"/>
            <a:ext cx="3898776" cy="4873752"/>
          </a:xfrm>
        </p:spPr>
        <p:txBody>
          <a:bodyPr>
            <a:normAutofit/>
          </a:bodyPr>
          <a:lstStyle/>
          <a:p>
            <a:pPr algn="just">
              <a:buNone/>
            </a:pPr>
            <a:r>
              <a:rPr lang="es-ES" b="1" dirty="0" smtClean="0"/>
              <a:t>Junto con la tecnología óptica, las técnicas de centrifugación diferencial, el manejo de marcadores </a:t>
            </a:r>
            <a:r>
              <a:rPr lang="es-ES" b="1" dirty="0" smtClean="0"/>
              <a:t>fluorescentes </a:t>
            </a:r>
            <a:r>
              <a:rPr lang="es-ES" b="1" dirty="0" smtClean="0"/>
              <a:t>y radiactivos, han permitido a los investigadores del siglo XX  estudiar los detalles más finos  de la </a:t>
            </a:r>
            <a:r>
              <a:rPr lang="es-ES" b="1" dirty="0" err="1" smtClean="0"/>
              <a:t>ultraestructura</a:t>
            </a:r>
            <a:r>
              <a:rPr lang="es-ES" b="1" dirty="0" smtClean="0"/>
              <a:t> de la células.</a:t>
            </a:r>
            <a:endParaRPr lang="es-ES" b="1" dirty="0"/>
          </a:p>
        </p:txBody>
      </p:sp>
      <p:pic>
        <p:nvPicPr>
          <p:cNvPr id="24580" name="Picture 4" descr="http://recursos.cnice.mec.es/biosfera/alumno/2bachillerato/biomol/imagenes/elementos/centrifugation.jpg"/>
          <p:cNvPicPr>
            <a:picLocks noChangeAspect="1" noChangeArrowheads="1"/>
          </p:cNvPicPr>
          <p:nvPr/>
        </p:nvPicPr>
        <p:blipFill>
          <a:blip r:embed="rId2" cstate="print"/>
          <a:srcRect/>
          <a:stretch>
            <a:fillRect/>
          </a:stretch>
        </p:blipFill>
        <p:spPr bwMode="auto">
          <a:xfrm>
            <a:off x="4788024" y="548680"/>
            <a:ext cx="3593348" cy="2421918"/>
          </a:xfrm>
          <a:prstGeom prst="rect">
            <a:avLst/>
          </a:prstGeom>
          <a:noFill/>
        </p:spPr>
      </p:pic>
      <p:pic>
        <p:nvPicPr>
          <p:cNvPr id="24582" name="Picture 6" descr="http://www.canalgif.net/Gifs-animados/Ciencias/Radioactivos/Imagen-animada-Radioactivo-10.gif"/>
          <p:cNvPicPr>
            <a:picLocks noChangeAspect="1" noChangeArrowheads="1" noCrop="1"/>
          </p:cNvPicPr>
          <p:nvPr/>
        </p:nvPicPr>
        <p:blipFill>
          <a:blip r:embed="rId3" cstate="print"/>
          <a:srcRect/>
          <a:stretch>
            <a:fillRect/>
          </a:stretch>
        </p:blipFill>
        <p:spPr bwMode="auto">
          <a:xfrm>
            <a:off x="5364088" y="3356992"/>
            <a:ext cx="2736304" cy="2736304"/>
          </a:xfrm>
          <a:prstGeom prst="rect">
            <a:avLst/>
          </a:prstGeom>
          <a:noFill/>
        </p:spPr>
      </p:pic>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9552" y="0"/>
            <a:ext cx="7467600" cy="796950"/>
          </a:xfrm>
        </p:spPr>
        <p:txBody>
          <a:bodyPr/>
          <a:lstStyle/>
          <a:p>
            <a:pPr algn="ctr"/>
            <a:r>
              <a:rPr lang="es-ES" b="1" dirty="0" smtClean="0">
                <a:solidFill>
                  <a:schemeClr val="accent3">
                    <a:lumMod val="50000"/>
                  </a:schemeClr>
                </a:solidFill>
              </a:rPr>
              <a:t>MEMBRANA   PLASMÁTICA</a:t>
            </a:r>
            <a:endParaRPr lang="es-ES" b="1" dirty="0">
              <a:solidFill>
                <a:schemeClr val="accent3">
                  <a:lumMod val="50000"/>
                </a:schemeClr>
              </a:solidFill>
            </a:endParaRPr>
          </a:p>
        </p:txBody>
      </p:sp>
      <p:sp>
        <p:nvSpPr>
          <p:cNvPr id="3" name="2 Marcador de contenido"/>
          <p:cNvSpPr>
            <a:spLocks noGrp="1"/>
          </p:cNvSpPr>
          <p:nvPr>
            <p:ph sz="quarter" idx="1"/>
          </p:nvPr>
        </p:nvSpPr>
        <p:spPr>
          <a:xfrm>
            <a:off x="467544" y="1196752"/>
            <a:ext cx="7467600" cy="4873752"/>
          </a:xfrm>
        </p:spPr>
        <p:txBody>
          <a:bodyPr/>
          <a:lstStyle/>
          <a:p>
            <a:pPr algn="just">
              <a:buNone/>
            </a:pPr>
            <a:r>
              <a:rPr lang="es-ES" b="1" dirty="0" smtClean="0"/>
              <a:t>Delimita a la célula separando físicamente el citoplasma y los </a:t>
            </a:r>
            <a:r>
              <a:rPr lang="es-ES" b="1" dirty="0" err="1" smtClean="0"/>
              <a:t>organelos</a:t>
            </a:r>
            <a:r>
              <a:rPr lang="es-ES" b="1" dirty="0" smtClean="0"/>
              <a:t> del medio externo que la rodea. Además, gracias a la membrana, la célula puede seleccionar lo que ingresa y sale de ella, constituyéndose como una barrera selectiva y semipermeable  para el paso de sustancias.</a:t>
            </a:r>
            <a:endParaRPr lang="es-ES" b="1" dirty="0"/>
          </a:p>
        </p:txBody>
      </p:sp>
      <p:pic>
        <p:nvPicPr>
          <p:cNvPr id="23554" name="Picture 2" descr="http://recursostic.educacion.es/ciencias/biosfera/web/alumno/2bachillerato/La_celula/imagenes/membrana_plasmatica.gif"/>
          <p:cNvPicPr>
            <a:picLocks noChangeAspect="1" noChangeArrowheads="1"/>
          </p:cNvPicPr>
          <p:nvPr/>
        </p:nvPicPr>
        <p:blipFill>
          <a:blip r:embed="rId2" cstate="print"/>
          <a:srcRect/>
          <a:stretch>
            <a:fillRect/>
          </a:stretch>
        </p:blipFill>
        <p:spPr bwMode="auto">
          <a:xfrm>
            <a:off x="1763688" y="3717032"/>
            <a:ext cx="5688632" cy="3352663"/>
          </a:xfrm>
          <a:prstGeom prst="rect">
            <a:avLst/>
          </a:prstGeom>
          <a:noFill/>
        </p:spPr>
      </p:pic>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539552" y="2996952"/>
            <a:ext cx="7467600" cy="3096344"/>
          </a:xfrm>
        </p:spPr>
        <p:txBody>
          <a:bodyPr>
            <a:normAutofit lnSpcReduction="10000"/>
          </a:bodyPr>
          <a:lstStyle/>
          <a:p>
            <a:pPr algn="just">
              <a:buNone/>
            </a:pPr>
            <a:r>
              <a:rPr lang="es-ES" b="1" dirty="0" smtClean="0"/>
              <a:t>La membrana celular desempeña una función pasiva durante el intercambio  de moléculas muy pequeñas  por simple ósmosis, sin embargo,  para muchas otras sustancias cuyas moléculas son grandes o tienen cierta carga electroquímica, el paso a través de la membrana  ocurre por los movimientos moleculares  que implican un gasto de energía para la célula.</a:t>
            </a:r>
            <a:endParaRPr lang="es-ES" b="1" dirty="0"/>
          </a:p>
        </p:txBody>
      </p:sp>
      <p:pic>
        <p:nvPicPr>
          <p:cNvPr id="22532" name="Picture 4" descr="http://aurorapedreros.files.wordpress.com/2007/12/image0153.gif"/>
          <p:cNvPicPr>
            <a:picLocks noChangeAspect="1" noChangeArrowheads="1" noCrop="1"/>
          </p:cNvPicPr>
          <p:nvPr/>
        </p:nvPicPr>
        <p:blipFill>
          <a:blip r:embed="rId2" cstate="print"/>
          <a:srcRect/>
          <a:stretch>
            <a:fillRect/>
          </a:stretch>
        </p:blipFill>
        <p:spPr bwMode="auto">
          <a:xfrm>
            <a:off x="1835696" y="188640"/>
            <a:ext cx="5245440" cy="2684191"/>
          </a:xfrm>
          <a:prstGeom prst="rect">
            <a:avLst/>
          </a:prstGeom>
          <a:noFill/>
        </p:spPr>
      </p:pic>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539552" y="2996952"/>
            <a:ext cx="8003232" cy="3412976"/>
          </a:xfrm>
        </p:spPr>
        <p:txBody>
          <a:bodyPr/>
          <a:lstStyle/>
          <a:p>
            <a:pPr algn="just">
              <a:buNone/>
            </a:pPr>
            <a:r>
              <a:rPr lang="es-ES" b="1" dirty="0" smtClean="0"/>
              <a:t>La membrana pasa por un proceso continuo de restauración, y crece a medida que la célula aumenta. Por todo eso, se dice que la membrana tiene una función dinámica. Estas características le permiten regular la composición del citoplasma, pues permite el paso de pocas  moléculas  y mantiene la mayor parte de las sustancias producidas dentro de la célula.</a:t>
            </a:r>
            <a:endParaRPr lang="es-ES" b="1" dirty="0"/>
          </a:p>
        </p:txBody>
      </p:sp>
      <p:pic>
        <p:nvPicPr>
          <p:cNvPr id="21510" name="Picture 6" descr="http://aurorapedreros.files.wordpress.com/2007/12/image018.gif"/>
          <p:cNvPicPr>
            <a:picLocks noChangeAspect="1" noChangeArrowheads="1" noCrop="1"/>
          </p:cNvPicPr>
          <p:nvPr/>
        </p:nvPicPr>
        <p:blipFill>
          <a:blip r:embed="rId2" cstate="print"/>
          <a:srcRect/>
          <a:stretch>
            <a:fillRect/>
          </a:stretch>
        </p:blipFill>
        <p:spPr bwMode="auto">
          <a:xfrm>
            <a:off x="1835696" y="96737"/>
            <a:ext cx="5386158" cy="2756199"/>
          </a:xfrm>
          <a:prstGeom prst="rect">
            <a:avLst/>
          </a:prstGeom>
          <a:noFill/>
        </p:spPr>
      </p:pic>
    </p:spTree>
  </p:cSld>
  <p:clrMapOvr>
    <a:masterClrMapping/>
  </p:clrMapOvr>
  <p:transition>
    <p:wipe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60648"/>
            <a:ext cx="7467600" cy="792088"/>
          </a:xfrm>
        </p:spPr>
        <p:txBody>
          <a:bodyPr>
            <a:normAutofit/>
          </a:bodyPr>
          <a:lstStyle/>
          <a:p>
            <a:pPr algn="ctr"/>
            <a:r>
              <a:rPr lang="es-ES" sz="3600" b="1" dirty="0" smtClean="0">
                <a:solidFill>
                  <a:schemeClr val="accent3">
                    <a:lumMod val="50000"/>
                  </a:schemeClr>
                </a:solidFill>
              </a:rPr>
              <a:t>citoplasma</a:t>
            </a:r>
            <a:endParaRPr lang="es-ES" sz="3600" b="1" dirty="0">
              <a:solidFill>
                <a:schemeClr val="accent3">
                  <a:lumMod val="50000"/>
                </a:schemeClr>
              </a:solidFill>
            </a:endParaRPr>
          </a:p>
        </p:txBody>
      </p:sp>
      <p:sp>
        <p:nvSpPr>
          <p:cNvPr id="3" name="2 Marcador de contenido"/>
          <p:cNvSpPr>
            <a:spLocks noGrp="1"/>
          </p:cNvSpPr>
          <p:nvPr>
            <p:ph sz="quarter" idx="1"/>
          </p:nvPr>
        </p:nvSpPr>
        <p:spPr>
          <a:xfrm>
            <a:off x="611560" y="1484784"/>
            <a:ext cx="4752528" cy="4320480"/>
          </a:xfrm>
        </p:spPr>
        <p:txBody>
          <a:bodyPr>
            <a:normAutofit/>
          </a:bodyPr>
          <a:lstStyle/>
          <a:p>
            <a:pPr algn="just">
              <a:buNone/>
            </a:pPr>
            <a:r>
              <a:rPr lang="es-ES" b="1" dirty="0" smtClean="0"/>
              <a:t>El citoplasma celular es un material coloidal, de aspecto parecido a la clara de huevo, que se encuentra entre la membrana celular y el núcleo de las células eucariontes y en el que se encuentran inmersos los </a:t>
            </a:r>
            <a:r>
              <a:rPr lang="es-ES" b="1" dirty="0" err="1" smtClean="0"/>
              <a:t>organelos</a:t>
            </a:r>
            <a:r>
              <a:rPr lang="es-ES" b="1" dirty="0" smtClean="0"/>
              <a:t> celulares. </a:t>
            </a:r>
            <a:endParaRPr lang="es-ES" b="1" dirty="0"/>
          </a:p>
        </p:txBody>
      </p:sp>
      <p:pic>
        <p:nvPicPr>
          <p:cNvPr id="20482" name="Picture 2" descr="http://recursos.cnice.mec.es/biosfera/alumno/4ESO/seruni-pluricelulares/imagenes/contenidos/citoplasma1.gif"/>
          <p:cNvPicPr>
            <a:picLocks noChangeAspect="1" noChangeArrowheads="1"/>
          </p:cNvPicPr>
          <p:nvPr/>
        </p:nvPicPr>
        <p:blipFill>
          <a:blip r:embed="rId2" cstate="print"/>
          <a:srcRect/>
          <a:stretch>
            <a:fillRect/>
          </a:stretch>
        </p:blipFill>
        <p:spPr bwMode="auto">
          <a:xfrm>
            <a:off x="5580112" y="1484784"/>
            <a:ext cx="3158244" cy="3600400"/>
          </a:xfrm>
          <a:prstGeom prst="rect">
            <a:avLst/>
          </a:prstGeom>
          <a:noFill/>
        </p:spPr>
      </p:pic>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251520" y="332656"/>
            <a:ext cx="8136904" cy="3773016"/>
          </a:xfrm>
        </p:spPr>
        <p:txBody>
          <a:bodyPr/>
          <a:lstStyle/>
          <a:p>
            <a:pPr algn="just">
              <a:buNone/>
            </a:pPr>
            <a:r>
              <a:rPr lang="es-ES" b="1" dirty="0" smtClean="0"/>
              <a:t>En el citoplasma están disueltas muchas de las sustancia involucradas en el metabolismo celular; de hecho, muchas de las reacciones del metabolismo tienen lugar en el citoplasma. Anteriormente, se utilizaba el nombre de </a:t>
            </a:r>
            <a:r>
              <a:rPr lang="es-ES" b="1" dirty="0" err="1" smtClean="0"/>
              <a:t>citosol</a:t>
            </a:r>
            <a:r>
              <a:rPr lang="es-ES" b="1" dirty="0" smtClean="0"/>
              <a:t> para referirse al componente coloidal del citoplasma, que contiene moléculas disueltas  como azúcares, aminoácidos, lípidos, sales, etc.</a:t>
            </a:r>
            <a:endParaRPr lang="es-ES" b="1" dirty="0"/>
          </a:p>
        </p:txBody>
      </p:sp>
      <p:pic>
        <p:nvPicPr>
          <p:cNvPr id="19458" name="Picture 2" descr="http://www2.uah.es/biologia_celular/LaCelula/CelCitoplasma2.jpg"/>
          <p:cNvPicPr>
            <a:picLocks noChangeAspect="1" noChangeArrowheads="1"/>
          </p:cNvPicPr>
          <p:nvPr/>
        </p:nvPicPr>
        <p:blipFill>
          <a:blip r:embed="rId2" cstate="print"/>
          <a:srcRect/>
          <a:stretch>
            <a:fillRect/>
          </a:stretch>
        </p:blipFill>
        <p:spPr bwMode="auto">
          <a:xfrm>
            <a:off x="2195736" y="3501008"/>
            <a:ext cx="4680520" cy="2984013"/>
          </a:xfrm>
          <a:prstGeom prst="rect">
            <a:avLst/>
          </a:prstGeom>
          <a:noFill/>
        </p:spPr>
      </p:pic>
    </p:spTree>
  </p:cSld>
  <p:clrMapOvr>
    <a:masterClrMapping/>
  </p:clrMapOvr>
  <p:transition>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560" y="0"/>
            <a:ext cx="7467600" cy="1012974"/>
          </a:xfrm>
        </p:spPr>
        <p:txBody>
          <a:bodyPr/>
          <a:lstStyle/>
          <a:p>
            <a:pPr algn="ctr"/>
            <a:r>
              <a:rPr lang="es-ES" b="1" dirty="0" smtClean="0">
                <a:solidFill>
                  <a:schemeClr val="accent3">
                    <a:lumMod val="50000"/>
                  </a:schemeClr>
                </a:solidFill>
              </a:rPr>
              <a:t>EL NÚCLEO</a:t>
            </a:r>
            <a:endParaRPr lang="es-ES" b="1" dirty="0">
              <a:solidFill>
                <a:schemeClr val="accent3">
                  <a:lumMod val="50000"/>
                </a:schemeClr>
              </a:solidFill>
            </a:endParaRPr>
          </a:p>
        </p:txBody>
      </p:sp>
      <p:sp>
        <p:nvSpPr>
          <p:cNvPr id="3" name="2 Marcador de contenido"/>
          <p:cNvSpPr>
            <a:spLocks noGrp="1"/>
          </p:cNvSpPr>
          <p:nvPr>
            <p:ph sz="quarter" idx="1"/>
          </p:nvPr>
        </p:nvSpPr>
        <p:spPr>
          <a:xfrm>
            <a:off x="467544" y="1124744"/>
            <a:ext cx="7467600" cy="4873752"/>
          </a:xfrm>
        </p:spPr>
        <p:txBody>
          <a:bodyPr/>
          <a:lstStyle/>
          <a:p>
            <a:pPr algn="just">
              <a:buNone/>
            </a:pPr>
            <a:r>
              <a:rPr lang="es-ES" dirty="0" smtClean="0"/>
              <a:t>El núcleo es el </a:t>
            </a:r>
            <a:r>
              <a:rPr lang="es-ES" dirty="0" err="1" smtClean="0"/>
              <a:t>organelo</a:t>
            </a:r>
            <a:r>
              <a:rPr lang="es-ES" dirty="0" smtClean="0"/>
              <a:t> más prominente de la célula, está rodeado por un par de membranas. Dentro del núcleo hay una sustancia semilíquida denominada neoplasma, en el que se encuentran incluidos los </a:t>
            </a:r>
            <a:r>
              <a:rPr lang="es-ES" dirty="0" smtClean="0"/>
              <a:t>cromosomas</a:t>
            </a:r>
            <a:r>
              <a:rPr lang="es-ES" dirty="0" smtClean="0"/>
              <a:t>.</a:t>
            </a:r>
            <a:endParaRPr lang="es-ES" dirty="0"/>
          </a:p>
        </p:txBody>
      </p:sp>
      <p:pic>
        <p:nvPicPr>
          <p:cNvPr id="18434" name="Picture 2" descr="http://4.bp.blogspot.com/-ZB3zOgEO1Qw/UFyvpCWliNI/AAAAAAAABpE/Llwm7DI0TqM/s320/partes+de+la+c%C3%A9lula.jpg"/>
          <p:cNvPicPr>
            <a:picLocks noChangeAspect="1" noChangeArrowheads="1"/>
          </p:cNvPicPr>
          <p:nvPr/>
        </p:nvPicPr>
        <p:blipFill>
          <a:blip r:embed="rId2" cstate="print"/>
          <a:srcRect/>
          <a:stretch>
            <a:fillRect/>
          </a:stretch>
        </p:blipFill>
        <p:spPr bwMode="auto">
          <a:xfrm>
            <a:off x="1403648" y="2996952"/>
            <a:ext cx="6624736" cy="3312368"/>
          </a:xfrm>
          <a:prstGeom prst="rect">
            <a:avLst/>
          </a:prstGeom>
          <a:noFill/>
        </p:spPr>
      </p:pic>
      <p:sp>
        <p:nvSpPr>
          <p:cNvPr id="5" name="4 CuadroTexto"/>
          <p:cNvSpPr txBox="1"/>
          <p:nvPr/>
        </p:nvSpPr>
        <p:spPr>
          <a:xfrm>
            <a:off x="1115616" y="6237312"/>
            <a:ext cx="1512168" cy="400110"/>
          </a:xfrm>
          <a:prstGeom prst="rect">
            <a:avLst/>
          </a:prstGeom>
          <a:noFill/>
        </p:spPr>
        <p:txBody>
          <a:bodyPr wrap="square" rtlCol="0">
            <a:spAutoFit/>
          </a:bodyPr>
          <a:lstStyle/>
          <a:p>
            <a:pPr algn="ctr"/>
            <a:r>
              <a:rPr lang="es-ES" sz="2000" b="1" dirty="0" smtClean="0"/>
              <a:t>NÚCLEO</a:t>
            </a:r>
            <a:endParaRPr lang="es-ES" sz="2000" b="1" dirty="0"/>
          </a:p>
        </p:txBody>
      </p:sp>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323528" y="3645024"/>
            <a:ext cx="8435280" cy="2188840"/>
          </a:xfrm>
        </p:spPr>
        <p:txBody>
          <a:bodyPr>
            <a:normAutofit lnSpcReduction="10000"/>
          </a:bodyPr>
          <a:lstStyle/>
          <a:p>
            <a:pPr algn="just">
              <a:buNone/>
            </a:pPr>
            <a:r>
              <a:rPr lang="es-ES" b="1" dirty="0" smtClean="0"/>
              <a:t>Los cromosomas están compuestos de ADN estrechamente ligado a proteínas histonas que constituyen el material hereditario de la célula. Cuando ésta se encuentra en división, los cromosomas se pueden ver como una  red de filamentos y gránulos llamada cromatina.</a:t>
            </a:r>
            <a:endParaRPr lang="es-ES" b="1" dirty="0"/>
          </a:p>
        </p:txBody>
      </p:sp>
      <p:pic>
        <p:nvPicPr>
          <p:cNvPr id="17410" name="Picture 2" descr="http://recursos.cnice.mec.es/biosfera/alumno/4ESO/genetica1/imagenes/cromosoma.gif"/>
          <p:cNvPicPr>
            <a:picLocks noChangeAspect="1" noChangeArrowheads="1"/>
          </p:cNvPicPr>
          <p:nvPr/>
        </p:nvPicPr>
        <p:blipFill>
          <a:blip r:embed="rId2" cstate="print"/>
          <a:srcRect/>
          <a:stretch>
            <a:fillRect/>
          </a:stretch>
        </p:blipFill>
        <p:spPr bwMode="auto">
          <a:xfrm>
            <a:off x="971600" y="692696"/>
            <a:ext cx="4286250" cy="2476501"/>
          </a:xfrm>
          <a:prstGeom prst="rect">
            <a:avLst/>
          </a:prstGeom>
          <a:noFill/>
        </p:spPr>
      </p:pic>
      <p:pic>
        <p:nvPicPr>
          <p:cNvPr id="17412" name="Picture 4" descr="http://www.canalgif.net/Gifs-animados/Ciencias/ADN/Imagen-animada-ADN-24.gif"/>
          <p:cNvPicPr>
            <a:picLocks noChangeAspect="1" noChangeArrowheads="1" noCrop="1"/>
          </p:cNvPicPr>
          <p:nvPr/>
        </p:nvPicPr>
        <p:blipFill>
          <a:blip r:embed="rId3" cstate="print"/>
          <a:srcRect/>
          <a:stretch>
            <a:fillRect/>
          </a:stretch>
        </p:blipFill>
        <p:spPr bwMode="auto">
          <a:xfrm>
            <a:off x="6444208" y="0"/>
            <a:ext cx="1800200" cy="3166181"/>
          </a:xfrm>
          <a:prstGeom prst="rect">
            <a:avLst/>
          </a:prstGeom>
          <a:noFill/>
        </p:spPr>
      </p:pic>
    </p:spTree>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611560" y="476672"/>
            <a:ext cx="7992888" cy="2520280"/>
          </a:xfrm>
        </p:spPr>
        <p:txBody>
          <a:bodyPr/>
          <a:lstStyle/>
          <a:p>
            <a:pPr algn="just">
              <a:buNone/>
            </a:pPr>
            <a:r>
              <a:rPr lang="es-ES" b="1" dirty="0" smtClean="0"/>
              <a:t>Justo antes de que inicie la división nuclear los filamentos se condensan hasta formar los cromosomas  compactos, con aspecto de “X”, después se distribuyen entre las dos células hijas en número exactamente igual.</a:t>
            </a:r>
            <a:endParaRPr lang="es-ES" b="1" dirty="0"/>
          </a:p>
        </p:txBody>
      </p:sp>
      <p:pic>
        <p:nvPicPr>
          <p:cNvPr id="16386" name="Picture 2" descr="http://docentes.educacion.navarra.es/metayosa/bach2/mitosis_animacion.gif"/>
          <p:cNvPicPr>
            <a:picLocks noChangeAspect="1" noChangeArrowheads="1" noCrop="1"/>
          </p:cNvPicPr>
          <p:nvPr/>
        </p:nvPicPr>
        <p:blipFill>
          <a:blip r:embed="rId2" cstate="print"/>
          <a:srcRect/>
          <a:stretch>
            <a:fillRect/>
          </a:stretch>
        </p:blipFill>
        <p:spPr bwMode="auto">
          <a:xfrm>
            <a:off x="2267744" y="2636912"/>
            <a:ext cx="4608512" cy="3950154"/>
          </a:xfrm>
          <a:prstGeom prst="rect">
            <a:avLst/>
          </a:prstGeom>
          <a:noFill/>
        </p:spPr>
      </p:pic>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323528" y="836712"/>
            <a:ext cx="3394720" cy="4873752"/>
          </a:xfrm>
        </p:spPr>
        <p:txBody>
          <a:bodyPr>
            <a:normAutofit/>
          </a:bodyPr>
          <a:lstStyle/>
          <a:p>
            <a:pPr algn="just">
              <a:buNone/>
            </a:pPr>
            <a:r>
              <a:rPr lang="es-ES" b="1" dirty="0" smtClean="0"/>
              <a:t>En el </a:t>
            </a:r>
            <a:r>
              <a:rPr lang="es-ES" b="1" dirty="0" err="1" smtClean="0"/>
              <a:t>nucleoplasma</a:t>
            </a:r>
            <a:r>
              <a:rPr lang="es-ES" b="1" dirty="0" smtClean="0"/>
              <a:t> </a:t>
            </a:r>
            <a:r>
              <a:rPr lang="es-ES" b="1" dirty="0" smtClean="0"/>
              <a:t>se encuentra también el </a:t>
            </a:r>
            <a:r>
              <a:rPr lang="es-ES" b="1" dirty="0" smtClean="0"/>
              <a:t>nucléolo</a:t>
            </a:r>
            <a:r>
              <a:rPr lang="es-ES" b="1" dirty="0" smtClean="0"/>
              <a:t>,  que  es un cuerpo de forma esférica carente de membrana y constituido principalmente por ADN </a:t>
            </a:r>
            <a:r>
              <a:rPr lang="es-ES" b="1" dirty="0" err="1" smtClean="0"/>
              <a:t>ribosomal</a:t>
            </a:r>
            <a:r>
              <a:rPr lang="es-ES" b="1" dirty="0" smtClean="0"/>
              <a:t>, ARN y proteínas.</a:t>
            </a:r>
            <a:endParaRPr lang="es-ES" b="1" dirty="0"/>
          </a:p>
        </p:txBody>
      </p:sp>
      <p:pic>
        <p:nvPicPr>
          <p:cNvPr id="15362" name="Picture 2" descr="http://www.fotosimagenes.org/imagenes/nucleoplasma-4.jpg"/>
          <p:cNvPicPr>
            <a:picLocks noChangeAspect="1" noChangeArrowheads="1"/>
          </p:cNvPicPr>
          <p:nvPr/>
        </p:nvPicPr>
        <p:blipFill>
          <a:blip r:embed="rId2" cstate="print"/>
          <a:srcRect/>
          <a:stretch>
            <a:fillRect/>
          </a:stretch>
        </p:blipFill>
        <p:spPr bwMode="auto">
          <a:xfrm>
            <a:off x="4067944" y="1412776"/>
            <a:ext cx="4598755" cy="3403079"/>
          </a:xfrm>
          <a:prstGeom prst="rect">
            <a:avLst/>
          </a:prstGeom>
          <a:noFill/>
        </p:spPr>
      </p:pic>
    </p:spTree>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55576" y="0"/>
            <a:ext cx="7467600" cy="1143000"/>
          </a:xfrm>
        </p:spPr>
        <p:txBody>
          <a:bodyPr>
            <a:normAutofit/>
          </a:bodyPr>
          <a:lstStyle/>
          <a:p>
            <a:pPr algn="ctr"/>
            <a:r>
              <a:rPr lang="es-ES" sz="4000" b="1" dirty="0" err="1" smtClean="0">
                <a:solidFill>
                  <a:schemeClr val="accent3">
                    <a:lumMod val="50000"/>
                  </a:schemeClr>
                </a:solidFill>
              </a:rPr>
              <a:t>Organelos</a:t>
            </a:r>
            <a:r>
              <a:rPr lang="es-ES" sz="4000" b="1" dirty="0" smtClean="0">
                <a:solidFill>
                  <a:schemeClr val="accent3">
                    <a:lumMod val="50000"/>
                  </a:schemeClr>
                </a:solidFill>
              </a:rPr>
              <a:t> sin membrana</a:t>
            </a:r>
            <a:endParaRPr lang="es-ES" sz="4000" b="1" dirty="0">
              <a:solidFill>
                <a:schemeClr val="accent3">
                  <a:lumMod val="50000"/>
                </a:schemeClr>
              </a:solidFill>
            </a:endParaRPr>
          </a:p>
        </p:txBody>
      </p:sp>
      <p:sp>
        <p:nvSpPr>
          <p:cNvPr id="3" name="2 Marcador de contenido"/>
          <p:cNvSpPr>
            <a:spLocks noGrp="1"/>
          </p:cNvSpPr>
          <p:nvPr>
            <p:ph sz="quarter" idx="1"/>
          </p:nvPr>
        </p:nvSpPr>
        <p:spPr>
          <a:xfrm>
            <a:off x="755576" y="1124744"/>
            <a:ext cx="7499176" cy="4873752"/>
          </a:xfrm>
        </p:spPr>
        <p:txBody>
          <a:bodyPr>
            <a:normAutofit/>
          </a:bodyPr>
          <a:lstStyle/>
          <a:p>
            <a:pPr algn="just">
              <a:buNone/>
            </a:pPr>
            <a:r>
              <a:rPr lang="es-ES" sz="3600" b="1" dirty="0" smtClean="0">
                <a:solidFill>
                  <a:schemeClr val="accent3">
                    <a:lumMod val="75000"/>
                  </a:schemeClr>
                </a:solidFill>
              </a:rPr>
              <a:t>Nucléolo. </a:t>
            </a:r>
            <a:r>
              <a:rPr lang="es-ES" b="1" dirty="0" smtClean="0"/>
              <a:t>Puede haber uno o más nucléolos en el  </a:t>
            </a:r>
            <a:r>
              <a:rPr lang="es-ES" b="1" dirty="0" err="1" smtClean="0"/>
              <a:t>nucleoplasma</a:t>
            </a:r>
            <a:r>
              <a:rPr lang="es-ES" b="1" dirty="0" smtClean="0"/>
              <a:t> celular, así también puede variar el tamaño y el aspecto de éste, dependiendo de la actividad metabólica de la célula. Su principal función es la producción y ensamblaje de los componentes ribosómicos.</a:t>
            </a:r>
            <a:endParaRPr lang="es-ES" b="1" dirty="0"/>
          </a:p>
        </p:txBody>
      </p:sp>
      <p:pic>
        <p:nvPicPr>
          <p:cNvPr id="14338" name="Picture 2" descr="https://encrypted-tbn2.gstatic.com/images?q=tbn:ANd9GcSR8zjXQN4skvZK4IZnx-DBTC4Lsx9sPTP4RPrha_XZH5K_VC5Whg"/>
          <p:cNvPicPr>
            <a:picLocks noChangeAspect="1" noChangeArrowheads="1"/>
          </p:cNvPicPr>
          <p:nvPr/>
        </p:nvPicPr>
        <p:blipFill>
          <a:blip r:embed="rId2" cstate="print"/>
          <a:srcRect/>
          <a:stretch>
            <a:fillRect/>
          </a:stretch>
        </p:blipFill>
        <p:spPr bwMode="auto">
          <a:xfrm>
            <a:off x="2411760" y="4005064"/>
            <a:ext cx="4095281" cy="2602210"/>
          </a:xfrm>
          <a:prstGeom prst="rect">
            <a:avLst/>
          </a:prstGeom>
          <a:noFill/>
        </p:spPr>
      </p:pic>
    </p:spTree>
  </p:cSld>
  <p:clrMapOvr>
    <a:masterClrMapping/>
  </p:clrMapOvr>
  <p:transition>
    <p:wipe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kalipedia.com/kalipediamedia/cienciasnaturales/media/200704/17/delavida/20070417klpcnavid_26.Ees.SCO.png"/>
          <p:cNvPicPr>
            <a:picLocks noChangeAspect="1" noChangeArrowheads="1"/>
          </p:cNvPicPr>
          <p:nvPr/>
        </p:nvPicPr>
        <p:blipFill>
          <a:blip r:embed="rId2" cstate="print"/>
          <a:srcRect/>
          <a:stretch>
            <a:fillRect/>
          </a:stretch>
        </p:blipFill>
        <p:spPr bwMode="auto">
          <a:xfrm>
            <a:off x="971600" y="4557860"/>
            <a:ext cx="6692159" cy="2399532"/>
          </a:xfrm>
          <a:prstGeom prst="rect">
            <a:avLst/>
          </a:prstGeom>
          <a:noFill/>
        </p:spPr>
      </p:pic>
      <p:sp>
        <p:nvSpPr>
          <p:cNvPr id="3" name="2 Marcador de contenido"/>
          <p:cNvSpPr>
            <a:spLocks noGrp="1"/>
          </p:cNvSpPr>
          <p:nvPr>
            <p:ph sz="quarter" idx="1"/>
          </p:nvPr>
        </p:nvSpPr>
        <p:spPr>
          <a:xfrm>
            <a:off x="395536" y="476672"/>
            <a:ext cx="8280920" cy="4873752"/>
          </a:xfrm>
        </p:spPr>
        <p:txBody>
          <a:bodyPr>
            <a:normAutofit/>
          </a:bodyPr>
          <a:lstStyle/>
          <a:p>
            <a:pPr algn="just">
              <a:buNone/>
            </a:pPr>
            <a:r>
              <a:rPr lang="es-ES" sz="3600" b="1" dirty="0" smtClean="0">
                <a:solidFill>
                  <a:schemeClr val="accent3">
                    <a:lumMod val="75000"/>
                  </a:schemeClr>
                </a:solidFill>
              </a:rPr>
              <a:t>Pared celular. </a:t>
            </a:r>
            <a:r>
              <a:rPr lang="es-ES" b="1" dirty="0" smtClean="0"/>
              <a:t>Es la cubierta más externa de la célula vegetal, de muchas algas, bacterias y hongos. En los vegetales está principalmente constituida por celulosa y pectina; en bacterias, de </a:t>
            </a:r>
            <a:r>
              <a:rPr lang="es-ES" b="1" dirty="0" err="1" smtClean="0"/>
              <a:t>péptidoglicano</a:t>
            </a:r>
            <a:r>
              <a:rPr lang="es-ES" b="1" dirty="0" smtClean="0"/>
              <a:t>; en hongos, de quitina y en la algas, generalmente de glicoproteínas y polisacáridos. La dureza de los tejidos vegetales  se debe a la presencia de la pared celular. Los poros en la superficie de ésta permiten el paso de sustancias intercelulares al mismo tiempo que da forma, firmeza y protección a la célula.</a:t>
            </a:r>
            <a:endParaRPr lang="es-ES" b="1" dirty="0"/>
          </a:p>
        </p:txBody>
      </p:sp>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179512" y="0"/>
            <a:ext cx="8424936" cy="6381328"/>
          </a:xfrm>
        </p:spPr>
        <p:txBody>
          <a:bodyPr>
            <a:normAutofit/>
          </a:bodyPr>
          <a:lstStyle/>
          <a:p>
            <a:pPr algn="just">
              <a:buNone/>
            </a:pPr>
            <a:r>
              <a:rPr lang="es-ES" sz="3600" b="1" dirty="0" smtClean="0">
                <a:solidFill>
                  <a:schemeClr val="accent3">
                    <a:lumMod val="75000"/>
                  </a:schemeClr>
                </a:solidFill>
              </a:rPr>
              <a:t>Ribosomas.  </a:t>
            </a:r>
            <a:r>
              <a:rPr lang="es-ES" b="1" dirty="0" smtClean="0"/>
              <a:t>En las células se pueden apreciar pequeños gránulos opacos unidos a la matriz externa de un </a:t>
            </a:r>
            <a:r>
              <a:rPr lang="es-ES" b="1" dirty="0" err="1" smtClean="0"/>
              <a:t>organelo</a:t>
            </a:r>
            <a:r>
              <a:rPr lang="es-ES" b="1" dirty="0" smtClean="0"/>
              <a:t> </a:t>
            </a:r>
            <a:r>
              <a:rPr lang="es-ES" b="1" dirty="0" err="1" smtClean="0"/>
              <a:t>membroso</a:t>
            </a:r>
            <a:r>
              <a:rPr lang="es-ES" b="1" dirty="0" smtClean="0"/>
              <a:t> llamado retículo </a:t>
            </a:r>
            <a:r>
              <a:rPr lang="es-ES" b="1" dirty="0" err="1" smtClean="0"/>
              <a:t>endoplásmico</a:t>
            </a:r>
            <a:r>
              <a:rPr lang="es-ES" b="1" dirty="0" smtClean="0"/>
              <a:t> rugoso. Estos gránulos son los ribosomas y están formados </a:t>
            </a:r>
            <a:r>
              <a:rPr lang="es-ES" b="1" dirty="0" smtClean="0"/>
              <a:t>por </a:t>
            </a:r>
            <a:r>
              <a:rPr lang="es-ES" b="1" dirty="0" err="1" smtClean="0"/>
              <a:t>ribonucleoproteínas</a:t>
            </a:r>
            <a:r>
              <a:rPr lang="es-ES" b="1" dirty="0" smtClean="0"/>
              <a:t>, es decir, moléculas de ARN asociadas a proteínas. Los ribosomas se forman por dos subunidades, cada una de las cuales posee una combinación específica de proteínas y ARN </a:t>
            </a:r>
            <a:r>
              <a:rPr lang="es-ES" b="1" dirty="0" err="1" smtClean="0"/>
              <a:t>ribosomal</a:t>
            </a:r>
            <a:r>
              <a:rPr lang="es-ES" b="1" dirty="0" smtClean="0"/>
              <a:t>. La función de los ribosomas es catalizar la síntesis de proteínas celulares.</a:t>
            </a:r>
            <a:endParaRPr lang="es-ES" b="1" dirty="0"/>
          </a:p>
        </p:txBody>
      </p:sp>
      <p:pic>
        <p:nvPicPr>
          <p:cNvPr id="12290" name="Picture 2" descr="http://4.bp.blogspot.com/-SadN4xKP154/T66eF0OKt_I/AAAAAAAAAPQ/RWEQb0GRKT0/s1600/ribosomas.jpg"/>
          <p:cNvPicPr>
            <a:picLocks noChangeAspect="1" noChangeArrowheads="1"/>
          </p:cNvPicPr>
          <p:nvPr/>
        </p:nvPicPr>
        <p:blipFill>
          <a:blip r:embed="rId2" cstate="print"/>
          <a:srcRect/>
          <a:stretch>
            <a:fillRect/>
          </a:stretch>
        </p:blipFill>
        <p:spPr bwMode="auto">
          <a:xfrm>
            <a:off x="2445646" y="4221088"/>
            <a:ext cx="4142578" cy="2492896"/>
          </a:xfrm>
          <a:prstGeom prst="rect">
            <a:avLst/>
          </a:prstGeom>
          <a:noFill/>
        </p:spPr>
      </p:pic>
    </p:spTree>
  </p:cSld>
  <p:clrMapOvr>
    <a:masterClrMapping/>
  </p:clrMapOvr>
  <p:transition>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395536" y="620688"/>
            <a:ext cx="8435280" cy="4873752"/>
          </a:xfrm>
        </p:spPr>
        <p:txBody>
          <a:bodyPr/>
          <a:lstStyle/>
          <a:p>
            <a:pPr algn="just">
              <a:buNone/>
            </a:pPr>
            <a:r>
              <a:rPr lang="es-ES" sz="3600" b="1" dirty="0" smtClean="0">
                <a:solidFill>
                  <a:schemeClr val="accent3">
                    <a:lumMod val="75000"/>
                  </a:schemeClr>
                </a:solidFill>
              </a:rPr>
              <a:t>Centriolos. </a:t>
            </a:r>
            <a:r>
              <a:rPr lang="es-ES" b="1" dirty="0" smtClean="0"/>
              <a:t>En las células animales hay un par de cuerpecillos cilíndricos no membranosos que se localizan muy cerca del núcleo, en una región denominada centrosoma. Un centriolo es un cilindro hueco formado de nueve </a:t>
            </a:r>
            <a:r>
              <a:rPr lang="es-ES" b="1" dirty="0" err="1" smtClean="0"/>
              <a:t>microtúbulos</a:t>
            </a:r>
            <a:r>
              <a:rPr lang="es-ES" b="1" dirty="0" smtClean="0"/>
              <a:t> triples de naturaleza proteica. Participan en la reproducción celular formando el huso mitótico o </a:t>
            </a:r>
            <a:r>
              <a:rPr lang="es-ES" b="1" dirty="0" err="1" smtClean="0"/>
              <a:t>meiótico</a:t>
            </a:r>
            <a:r>
              <a:rPr lang="es-ES" b="1" dirty="0" smtClean="0"/>
              <a:t>.</a:t>
            </a:r>
            <a:endParaRPr lang="es-ES" b="1" dirty="0"/>
          </a:p>
        </p:txBody>
      </p:sp>
      <p:pic>
        <p:nvPicPr>
          <p:cNvPr id="11266" name="Picture 2" descr="http://elorigen.wikispaces.com/file/view/centriolo.PNG/221085286/centriolo.PNG"/>
          <p:cNvPicPr>
            <a:picLocks noChangeAspect="1" noChangeArrowheads="1"/>
          </p:cNvPicPr>
          <p:nvPr/>
        </p:nvPicPr>
        <p:blipFill>
          <a:blip r:embed="rId2" cstate="print"/>
          <a:srcRect/>
          <a:stretch>
            <a:fillRect/>
          </a:stretch>
        </p:blipFill>
        <p:spPr bwMode="auto">
          <a:xfrm>
            <a:off x="4860032" y="3645024"/>
            <a:ext cx="2757640" cy="2931350"/>
          </a:xfrm>
          <a:prstGeom prst="rect">
            <a:avLst/>
          </a:prstGeom>
          <a:noFill/>
        </p:spPr>
      </p:pic>
      <p:pic>
        <p:nvPicPr>
          <p:cNvPr id="11268" name="Picture 4" descr="https://lh6.googleusercontent.com/-5T_Fu9zepWE/SQ4WWiXRTeI/AAAAAAAAACU/1ttcDwZpids/Centriolos%2525202.jpg"/>
          <p:cNvPicPr>
            <a:picLocks noChangeAspect="1" noChangeArrowheads="1"/>
          </p:cNvPicPr>
          <p:nvPr/>
        </p:nvPicPr>
        <p:blipFill>
          <a:blip r:embed="rId3" cstate="print"/>
          <a:srcRect/>
          <a:stretch>
            <a:fillRect/>
          </a:stretch>
        </p:blipFill>
        <p:spPr bwMode="auto">
          <a:xfrm>
            <a:off x="611560" y="3789040"/>
            <a:ext cx="3565654" cy="2504307"/>
          </a:xfrm>
          <a:prstGeom prst="rect">
            <a:avLst/>
          </a:prstGeom>
          <a:noFill/>
        </p:spPr>
      </p:pic>
    </p:spTree>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http://gifsanimados.de/img-gifsanimados.de/b/bacterias/bacteria.gif"/>
          <p:cNvPicPr>
            <a:picLocks noChangeAspect="1" noChangeArrowheads="1" noCrop="1"/>
          </p:cNvPicPr>
          <p:nvPr/>
        </p:nvPicPr>
        <p:blipFill>
          <a:blip r:embed="rId2" cstate="print"/>
          <a:srcRect/>
          <a:stretch>
            <a:fillRect/>
          </a:stretch>
        </p:blipFill>
        <p:spPr bwMode="auto">
          <a:xfrm>
            <a:off x="0" y="2636912"/>
            <a:ext cx="4104456" cy="3190193"/>
          </a:xfrm>
          <a:prstGeom prst="rect">
            <a:avLst/>
          </a:prstGeom>
          <a:noFill/>
        </p:spPr>
      </p:pic>
      <p:sp>
        <p:nvSpPr>
          <p:cNvPr id="3" name="2 Marcador de contenido"/>
          <p:cNvSpPr>
            <a:spLocks noGrp="1"/>
          </p:cNvSpPr>
          <p:nvPr>
            <p:ph sz="quarter" idx="1"/>
          </p:nvPr>
        </p:nvSpPr>
        <p:spPr>
          <a:xfrm>
            <a:off x="251520" y="548680"/>
            <a:ext cx="8568952" cy="4873752"/>
          </a:xfrm>
        </p:spPr>
        <p:txBody>
          <a:bodyPr/>
          <a:lstStyle/>
          <a:p>
            <a:pPr algn="just">
              <a:buNone/>
            </a:pPr>
            <a:r>
              <a:rPr lang="es-ES" sz="3600" b="1" dirty="0" err="1" smtClean="0">
                <a:solidFill>
                  <a:schemeClr val="accent3">
                    <a:lumMod val="75000"/>
                  </a:schemeClr>
                </a:solidFill>
              </a:rPr>
              <a:t>Undulipodios</a:t>
            </a:r>
            <a:r>
              <a:rPr lang="es-ES" sz="3600" b="1" dirty="0" smtClean="0">
                <a:solidFill>
                  <a:schemeClr val="accent3">
                    <a:lumMod val="75000"/>
                  </a:schemeClr>
                </a:solidFill>
              </a:rPr>
              <a:t>. </a:t>
            </a:r>
            <a:r>
              <a:rPr lang="es-ES" b="1" dirty="0" smtClean="0"/>
              <a:t>Son apéndices que de manera general sirven para el movimiento de la célula,  existen dos tipos principales: Los cilios y los flagelos.</a:t>
            </a:r>
            <a:endParaRPr lang="es-ES" b="1" dirty="0"/>
          </a:p>
        </p:txBody>
      </p:sp>
      <p:pic>
        <p:nvPicPr>
          <p:cNvPr id="10242" name="Picture 2" descr="http://cefire.edu.gva.es/pluginfile.php/409593/mod_imscp/content/1/cilios%20y%20flagelos%20(1).jpg"/>
          <p:cNvPicPr>
            <a:picLocks noChangeAspect="1" noChangeArrowheads="1"/>
          </p:cNvPicPr>
          <p:nvPr/>
        </p:nvPicPr>
        <p:blipFill>
          <a:blip r:embed="rId3" cstate="print"/>
          <a:srcRect/>
          <a:stretch>
            <a:fillRect/>
          </a:stretch>
        </p:blipFill>
        <p:spPr bwMode="auto">
          <a:xfrm>
            <a:off x="4139952" y="2348880"/>
            <a:ext cx="4320480" cy="2932777"/>
          </a:xfrm>
          <a:prstGeom prst="rect">
            <a:avLst/>
          </a:prstGeom>
          <a:noFill/>
        </p:spPr>
      </p:pic>
    </p:spTree>
  </p:cSld>
  <p:clrMapOvr>
    <a:masterClrMapping/>
  </p:clrMapOvr>
  <p:transition>
    <p:pull dir="l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188640"/>
            <a:ext cx="7467600" cy="724942"/>
          </a:xfrm>
        </p:spPr>
        <p:txBody>
          <a:bodyPr/>
          <a:lstStyle/>
          <a:p>
            <a:pPr algn="ctr"/>
            <a:r>
              <a:rPr lang="es-ES" sz="3200" b="1" dirty="0" err="1" smtClean="0">
                <a:solidFill>
                  <a:schemeClr val="accent3">
                    <a:lumMod val="50000"/>
                  </a:schemeClr>
                </a:solidFill>
              </a:rPr>
              <a:t>Organelos</a:t>
            </a:r>
            <a:r>
              <a:rPr lang="es-ES" sz="3200" b="1" dirty="0" smtClean="0">
                <a:solidFill>
                  <a:schemeClr val="accent3">
                    <a:lumMod val="50000"/>
                  </a:schemeClr>
                </a:solidFill>
              </a:rPr>
              <a:t> con membrana</a:t>
            </a:r>
            <a:endParaRPr lang="es-ES" dirty="0">
              <a:solidFill>
                <a:schemeClr val="accent3">
                  <a:lumMod val="50000"/>
                </a:schemeClr>
              </a:solidFill>
            </a:endParaRPr>
          </a:p>
        </p:txBody>
      </p:sp>
      <p:sp>
        <p:nvSpPr>
          <p:cNvPr id="3" name="2 Marcador de contenido"/>
          <p:cNvSpPr>
            <a:spLocks noGrp="1"/>
          </p:cNvSpPr>
          <p:nvPr>
            <p:ph sz="quarter" idx="1"/>
          </p:nvPr>
        </p:nvSpPr>
        <p:spPr>
          <a:xfrm>
            <a:off x="0" y="836712"/>
            <a:ext cx="4680520" cy="5544616"/>
          </a:xfrm>
        </p:spPr>
        <p:txBody>
          <a:bodyPr>
            <a:normAutofit lnSpcReduction="10000"/>
          </a:bodyPr>
          <a:lstStyle/>
          <a:p>
            <a:pPr algn="just">
              <a:buNone/>
            </a:pPr>
            <a:r>
              <a:rPr lang="es-ES" sz="3600" b="1" dirty="0" smtClean="0">
                <a:solidFill>
                  <a:schemeClr val="accent3">
                    <a:lumMod val="75000"/>
                  </a:schemeClr>
                </a:solidFill>
              </a:rPr>
              <a:t>Retículo </a:t>
            </a:r>
            <a:r>
              <a:rPr lang="es-ES" sz="3600" b="1" dirty="0" err="1" smtClean="0">
                <a:solidFill>
                  <a:schemeClr val="accent3">
                    <a:lumMod val="75000"/>
                  </a:schemeClr>
                </a:solidFill>
              </a:rPr>
              <a:t>endoplásmico</a:t>
            </a:r>
            <a:r>
              <a:rPr lang="es-ES" sz="3600" b="1" dirty="0" smtClean="0">
                <a:solidFill>
                  <a:schemeClr val="accent3">
                    <a:lumMod val="75000"/>
                  </a:schemeClr>
                </a:solidFill>
              </a:rPr>
              <a:t>. </a:t>
            </a:r>
            <a:r>
              <a:rPr lang="es-ES" dirty="0" smtClean="0"/>
              <a:t>Contiene una gran variedad de enzimas y funcionan como una infraestructura de superficies sobre las cuales pueden efectuarse ciertas reacciones bioquímicas. También funciona como un sistema de transporte de diversas  sustancias dentro de la célula y quizá también hacia el exterior de ésta y hacia el núcleo.</a:t>
            </a:r>
            <a:endParaRPr lang="es-ES" dirty="0"/>
          </a:p>
        </p:txBody>
      </p:sp>
      <p:pic>
        <p:nvPicPr>
          <p:cNvPr id="9218" name="Picture 2" descr="http://image.slidesharecdn.com/reticuloendoplasmtico-120309220319-phpapp02/95/slide-1-728.jpg?1331352677"/>
          <p:cNvPicPr>
            <a:picLocks noChangeAspect="1" noChangeArrowheads="1"/>
          </p:cNvPicPr>
          <p:nvPr/>
        </p:nvPicPr>
        <p:blipFill>
          <a:blip r:embed="rId2" cstate="print"/>
          <a:srcRect/>
          <a:stretch>
            <a:fillRect/>
          </a:stretch>
        </p:blipFill>
        <p:spPr bwMode="auto">
          <a:xfrm>
            <a:off x="4860032" y="1700808"/>
            <a:ext cx="4060357" cy="3888432"/>
          </a:xfrm>
          <a:prstGeom prst="rect">
            <a:avLst/>
          </a:prstGeom>
          <a:noFill/>
        </p:spPr>
      </p:pic>
    </p:spTree>
  </p:cSld>
  <p:clrMapOvr>
    <a:masterClrMapping/>
  </p:clrMapOvr>
  <p:transition>
    <p:zoom dir="in"/>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http://linux.ajusco.upn.mx/fotosintesis/img/golgi.jpg"/>
          <p:cNvPicPr>
            <a:picLocks noChangeAspect="1" noChangeArrowheads="1"/>
          </p:cNvPicPr>
          <p:nvPr/>
        </p:nvPicPr>
        <p:blipFill>
          <a:blip r:embed="rId2" cstate="print"/>
          <a:srcRect/>
          <a:stretch>
            <a:fillRect/>
          </a:stretch>
        </p:blipFill>
        <p:spPr bwMode="auto">
          <a:xfrm>
            <a:off x="2195736" y="150694"/>
            <a:ext cx="4824536" cy="2270194"/>
          </a:xfrm>
          <a:prstGeom prst="rect">
            <a:avLst/>
          </a:prstGeom>
          <a:noFill/>
        </p:spPr>
      </p:pic>
      <p:sp>
        <p:nvSpPr>
          <p:cNvPr id="3" name="2 Marcador de contenido"/>
          <p:cNvSpPr>
            <a:spLocks noGrp="1"/>
          </p:cNvSpPr>
          <p:nvPr>
            <p:ph sz="quarter" idx="1"/>
          </p:nvPr>
        </p:nvSpPr>
        <p:spPr>
          <a:xfrm>
            <a:off x="251520" y="2132856"/>
            <a:ext cx="8507288" cy="4873752"/>
          </a:xfrm>
        </p:spPr>
        <p:txBody>
          <a:bodyPr>
            <a:normAutofit lnSpcReduction="10000"/>
          </a:bodyPr>
          <a:lstStyle/>
          <a:p>
            <a:pPr algn="just">
              <a:buNone/>
            </a:pPr>
            <a:r>
              <a:rPr lang="es-ES" sz="3200" b="1" dirty="0" smtClean="0">
                <a:solidFill>
                  <a:schemeClr val="accent3">
                    <a:lumMod val="75000"/>
                  </a:schemeClr>
                </a:solidFill>
              </a:rPr>
              <a:t>El aparto de </a:t>
            </a:r>
            <a:r>
              <a:rPr lang="es-ES" sz="3200" b="1" dirty="0" err="1" smtClean="0">
                <a:solidFill>
                  <a:schemeClr val="accent3">
                    <a:lumMod val="75000"/>
                  </a:schemeClr>
                </a:solidFill>
              </a:rPr>
              <a:t>Golgi</a:t>
            </a:r>
            <a:r>
              <a:rPr lang="es-ES" sz="3200" b="1" dirty="0" smtClean="0">
                <a:solidFill>
                  <a:schemeClr val="accent3">
                    <a:lumMod val="75000"/>
                  </a:schemeClr>
                </a:solidFill>
              </a:rPr>
              <a:t>. </a:t>
            </a:r>
            <a:r>
              <a:rPr lang="es-ES" b="1" dirty="0" smtClean="0"/>
              <a:t>Consiste en un arreglo  de cisternas membranosas dispuestas en pilas y rodeada por una red  interconectada de túbulos y vesículas. Debido a que sus cisternas  se desarrollan a partir de la porción externa de la membrana nuclear, generalmente se localiza  cerca del núcleo. Funciona como una planta de procesamiento y empaque y está especialmente desarrollado en células que participan activamente en procesos de secreción de sustancias . Las células animales por lo general  poseen un solo aparato de </a:t>
            </a:r>
            <a:r>
              <a:rPr lang="es-ES" b="1" dirty="0" err="1" smtClean="0"/>
              <a:t>Golgi</a:t>
            </a:r>
            <a:r>
              <a:rPr lang="es-ES" b="1" dirty="0" smtClean="0"/>
              <a:t>, sin embargo, en células vegetales pueden tener cientos de ellos.</a:t>
            </a:r>
            <a:endParaRPr lang="es-ES" b="1" dirty="0"/>
          </a:p>
        </p:txBody>
      </p:sp>
      <p:sp>
        <p:nvSpPr>
          <p:cNvPr id="8194" name="AutoShape 2" descr="data:image/jpeg;base64,/9j/4AAQSkZJRgABAQAAAQABAAD/2wCEAAkGBhQSERUUEhQVFBUVFBQUFBQUFBgVFxcVFRQVFhQVFxcXHCYeFxwjGRQXHy8hJCcpLCwsFR4xNTAqNSYsLCkBCQoKDgwOGg8PGiokHyQsLCwsLSwsLCksLCksLCwsLCwsLyksLyksLCkpLCwsLCwsKSwsLSwpKSwsKSwsLCksLP/AABEIAJwBCwMBIgACEQEDEQH/xAAcAAABBQEBAQAAAAAAAAAAAAAAAQMEBQYHAgj/xABFEAACAQIDBAYGBwUIAQUAAAABAgMAEQQSIQUGMUETIjJRYXEHFFKBkaEjM0JyscHRYoKSovAVQ1NjlNLh8RYXJERUk//EABoBAQADAQEBAAAAAAAAAAAAAAACAwQFAQb/xAAwEQACAgEDAwIEBgIDAQAAAAAAAQIDEQQSIQUxQRNRFCJxoTJhgZHR8LHBM1LhI//aAAwDAQACEQMRAD8A7jRRRQBRRRQBRRRQBRRRQBRRRQBVJvBvTDg2gWbNeeYRJlANr6F310QEqCeWdau6ym8no/jx8zviJHKdB0MUaFo+jzEtI5Ib6QsRHoRYdGONAW8u9GFWfoGniWYsqdGzgNmYAqtjzNxbvvpTMm+eCV3Q4mHMgcuucEqIwTJe3sgG/dasxBuHiZJcQmInXoZXwbSEQjPOcPDDd1bpCYczx2Nwx7iOJ9Yr0Xu8aw+tKIY0xaQr6sM6jFK6kvJ0gzlc/sre2uutAaOTfTBBlU4qHM+TKM4uekNkt96+nfx4VG2d6QMHJBFM0yQrMZFQSsqk9HIY2PG1sw43tqKh4jcOQyMUxIWJ8XhsY8ZgDMZYDFcLJ0gyqwhXTKcvI20qIPRkVjKJicvSwPhZyYAxaF5pZfo7v9Ew6Zlv1lOhy3AoDWbX29BhlBnljiDEhc7BbkcbX7uZ4DnaoGzN9sLKsBMqxviER44pGUSfSdgEAkAngBfU8L142ruuzyQywTCF4opMP14+nVopMl9CykODGpDXPO4as7hPREqdGPWWZAmGWZCrgSergBSoEwVQQq6Mr2tdSKA1W1t5RFKIY4ZcRMYzKY4cgyxglQ7NIyqLsCAL3JB7qV97cMiRtNIIDKLqmI+icWNjmVtVsdLnTUa6ioO8O5xnlMsc3Rs8axSq6NIjrGzPG1kkjdXUu1iGsQbEGqs+jLLGY4sUw6XDnC4hpYxM7xmR5CY2Zh0TXkcDtLbLpdb0BdLvthQHMsiwZZ5YPpWVSzQkK7LYnq3I1PC+tr1P2TtqPEGToiGCZOsGUhhJGsisLG46rDiBWE2xuXiMMzvgs0rTLioz9HGwVJ2VkQiSVbEFdZOsO9DWo3I3XbBRsGcM0i4fMAtgrQ4aKEgG/WuY73sPzoDS0UUl6AWiiigCiiigCiiigCiiigCiiigCiiigCiiigCiiigEpo4lc+S65yCwW4zFQQC2Xja5Avw1p0mstvDs3ENi1eFMythMRhjIJAhieV4mWS18xAyE9XXhagNRmozVzh9kY1+vimaCJFjz2xxX6rBzozl1ZQAZ2jbXjYE8Kam3Z2icMFimc39TlkHrLM0jdCwxISQuMoMpRrBlU5dLcCB0zNXoGufbP3WxqtG8k0jyIcDY+sMFKKW9aDRhsjnIwW5BJyg3vrVvjcPtXpG6GfBLHmPRiSGUuF5BiHsT5UBqctLWP9V2z/wDYwH+nm/315bD7ZH/yMB/p5v8AfQGxJptpgK4/vN6SMdhH6P1jBTSDtCKGSyeDMXte/IXtzqBjt/0xjdfD4hr6ZExjKnllWKx99VStivJuq0Ns1uaaR1vG70YeK4eaNSOWYE/wi5FU0/pKwo7LO/3UP51zPE7NVwvRQHDjXMZcR0l+FrAotqci2ELfXx/Os875+MHYo6Vp2szcv79P5N43pQjPZif3lR+te/8A1MiXtxuoPMEN8uNYiLYdj9dH8bflTO1DAg+kmB8FBJNVu+w2LpuifDi/udj2XtiPEIHjYMp87jzvwNWIeuWejveQSmVUXLHGI1T2iWz3JP7o8qe3738xOGcJAqqpUEysMxuSdADoLADj31s9TENzPnZaJy1Dpq+/sdNMoo6SuAwb4YqZxnxEhueAbKP5bVv9xNtyMWR3ZxdipYklbMFtc8tfjUI3qUsYNF/SbKanY5J4OhA0tMwyXFO1oOOLRSUtAFFFFAFFFFAFFFFAFFFFAITXkyCkkauQ79dM+MkV8X0aABkRnZAEtxAXRtQdT8qrsnsWcGzR6X4mezdjg6+JaUvWB9G2OcwODI0yK9kkYkgm3XCltSo08jepu/2+RwOHDIA0jtkjB4A2uWPgB+Ir1T+XcyM9NJX+jHl5wayTEgC5IA7ybCqLH79YSLRp0J7k65/lvXDsbvHNiOtNKz35E9X3KNBUBsZWZ6hv8KOzX0eEf+Wf7HTt9/SRBNgsTDGshMkLpmICgZha9ib0zh/SjIIo1SJBaNBdmJ4KBwFqwmBwbzcB1ebNovvJqbJNh4e03Sv7K6KPfVbtm13NkOn6WMvw5NgvpKxJ1Cx+WU/rT2G9J2IB6+GDj/LLKbe+4rDf+UsPq0RB5XPzpiXeKZv7wjy0qHqzXk0fBaeSw6190d42Lt9cREsiqy3JBVxYgqSCD7/jVL6QtrumGtFKsJdspc3zBbEtktwJta/KuV7O3lxiR9FA72uzXC3a7G56xHC/KvM+BxMpzTyW5/Sy3+AvV7vzHBy6+lKF25tbc9u/BCEGGTUK87d7dRf1Nem2tLwjyRL3INfeaeGAhXtz5vCNSfxr0JcMvCN3++1hWbk7iS8IgIWJuzkn+u81Z4WZrWAv7q8jbIXsQxL7sxpG3km5MB91QKi8F0XJdkT1SU8Eb+E0xNu2z6mNz8RUX+3Zzwd/dXtMTiW4dIfK9eYR65y8tE7Z+AxWGVhh0ZM5BbQE6Cw1PCqjH7K2hKzGRXbMQTmZeXCrBcFi25P72tTo2PPzZR5yCp7n2MzrhnPC+iK/ZG7k6NmdbW17QrZbqbUiiOUsFyIFZ2NszO7MbeAsB76zw2JL7af/AKCgbAk9uL+OpRm4vOCu3Twug4Slx+R1aHfLCr2p0+JP4A17O/2D/wAYfwt+lcoGwG/xIv4qX+wm9uM/v1Z8TP2RiXRtL5lL+/odUHpAwn+L/K1SoN8cM5AEygnhe6/M6VySPZLDiyAd+YUYoxIAXkU5bGy6k25UWpn+R7Lo2mxxKX9/Q7os9eulFYzGYyRcJZHCSZFGdtbH7Qv8RfxrDK2MBziSa/tCQkX872P9aVondsxwcbS9O+ITamlh45O3B6W9ZjdHa7zYcNIQzBmUsODZTa+nPkfEVfyYxUF3YKO9iAPiauTysnPnW4TcH3RJvRTSTA6jUd9OXr0rPLPWX2n6RsHA5R5bsDYiNS9j42q/xwzKy96kacdRauDYjZWGjd0lleNkJBVkudL2sed+N+dUX2OCWDrdM0VepcvUb48Ludn2TvRBi1JgkDWtmFiCt+FweFQtv4SB0LYlI2RBmvKoIXv4j/vurEej+VFeWSMFYFTKZXsM7XDG3LKqgnuF/O0bejfxMR9FEt0V1Yux0crcjq24X4E6nwqPq4hmXcsXTnLVOulvau79vqbPYu8WGkIjha3FUUoUBA5JcWOnIcuVUvpR2M2JgjZD1onLW7wy8PiBWCbbrK6gDJllSQlT7La2B8K1+1t8cPiYHRXZWINgykG/LUDxquN6nBpm2zpc9NqYTrTcff2ObxbDxLGwiYd5YZQPealx7Oig607iVxwjQ3H7xpNobUkYAM7cBcEnuqBhMG8rWQebHgO8k1n3ex13V83zMkY7bbyaXyqOCLoP+aTB7Pkk7KG3tHQfE1KHQwcPpZPabsA+A51FxW1JJNCxP7K6D3KK8RJ5x8vCJ4wEMf1suY+zGL/zGvQ2nEn1cIv7UhzH4DSoeH2HM4uRkX2nOUU8cNhovrJDKfZjFh8TXpXleeRZt4ZW0zZR3IMopmOGWTsqzHvsT86cXbqL9TAg8W6x+JpnE7fmfQyEDuXQfKhNN+FgnLsST7bJH95xf4ClGEgXtTg+CLf8ap4oXkPVDOfjVgm7svFykY/bYfhXmCW73ZJ9Ywo4LI/mQo+VJ/bCL2IIx967Gmhg8OnbmLnujX8zXobTw6diAHxdifwoerD92OHeKX7JVR+yoFKNpzt9uQ+X/FeV3jI7McS+SA/jTybxzH7VvIAflUWy2MM9khrNKePSHzvQIjzDe+9TV27N7Z+X6U8m3pfa+IH6VFtF6rn4SIAXvFe7CrAbdc8Qp81FMybVQ9uJfNTlNR49y1KzzFfoyC0tq8HEVLYQPwLofHUU0+wJTqmWQfskX+FMZ7HrsS/EmiK0lGBg6XEQx8c0q38VFmYfBTTb4OVTZo3H7prWbubvBZ45TplQnKfabqqe8aZqsqi5TSMWtvjVRKWfDN16oJEKsLhhYj+uBrKn0cHNYYqQRX7GXW3dmzW+VXn/AJjh4zlJZiDYlVuBbjrcX91XeyNsQ4gXie5FrqRlI81P410n6c2fF1y1mkhmKaTPexsAsMaxxrlRBZQO78zXnebYzYiNQojJVr5Zc2Ui1uK6qfGrqGEU6Y6scU1gwRtlGfqeSt2FgeghSO4OW98twtySbAHkOWtWorwsdOWr3BGUnJuTGsQl6zm1t3YpjeWKOQjgWUE/G351qWWm2gr0Rk48p4MZtHY6NC8RWyFSMqdWwGulhpXI5NjAsehkU6kZWOVhY8PGvoDGYXSuLbybk4iOWR41zoWLDKesAdTdePwrFqYN4aR9H0O+C3V2Tw32M/tDZMwN8jEHmuvd3Uzh4JL9hv4TXs4mSI2zOpHI3B+Fe5N557WEjAfOsXD8H1Mt0V8rQ7Psa3Xnbo19ni58AOXvqHjdsdXo4h0adw4nxY1HjSXEPYXY8yx0HiTyqb00OG7IE0ntHsKfAc6tMD7+7G8HsckZ5SI4+88T5LTku3Ui6uGQL/mMMzn48KqsZtB5WuxJPyFMqluOte9iPLJU+PkkN3YnzNMopJsBmPLn8qnYDZJcZ3PRxjix0v4KOdSZNtLF1cOgTlnIu58b8qiTS9hcPsBgM0zLEvjqx8lpxsXhovq4zIR9qQ6e5apZsWzm7Ese8miOEsQBck8AKHuPJZT7zykWUhB3IMtQJJnbiT7zVrBu+F1ndY/2Rq/lblUgSYaPsxGQ98h/IV42kThXJ9kUcWHZuAZvuirHD7Amb+7Kjvay/jT0+8MnBMqDuRQKhDGyOdWY3PM15ksVbXD/AJLSPd4jtyxL4Xv+FSo9kxDjOPcpqOdnFDlYHMON7inDgWylgDYcTy/5qDb9i+MY/wDYmjZsNvrx/Cai4jZZYfROsngps1MZ9KhYbEESKQSDm4ioZz4NDqceVL9x3CTNmKNe443GopzFoV1PDv5eVW+L2mjZelW7cOkXte/vpjaWLiWBlVrl7AAixFiCantiyh2WRWZIplkqdhpTyNqcl3VkSLpWZctr3DAjW2l78dah4V6jKGC6rUxmi7i2tKB2zV3uSWkjkkc3LytY/sqAoH8Qb41k5prIT4GujbnbKMeGiUixyhm+85zH8a1aVNybOB1+cK6Uorlv7IyePnwscrRy54WFgABcHjw52NXu4eRpmeIOUVSpkYWDMSOqo8BqfKnd+tlIzYHOgbNjoUNwDdSHuviNOH41dbM2phxJ0MboCpC5VFlDW7AIGW/hWlUqMk2zi2dRnfS4Ri+yzzlGuwzXqTUXDVLrUcIS1LRRQBRRSUAzOtYHfneqHCdU9eU6rGDqO5m9kfM8q3uJawr5j3jixBxkomVumaRrjvuxC5e9baDwqm6biuDpdP00L5vf2Xj3GNr7bkxDl5CCeQGgA42FLgNlFxnc5IxxY8/Ad5qZDsuOAZpznfiIgdB98j8KrdqbVeU9bQDsqNFHkKwZ5PrcNR9kP4/bAC9HCMkfP2m8Saql1rwoue+pEMLO2VFJPcBrUilSR4Lch/3V3h9nJCoecZnOqx93cWpzC7PTC9eSzzfZQahPFjzPhUDGYgsSzG5OpNQlJLhGqumU/mlwvY87R2m0hux4cAOA8hVez0SNrXmpJFU55eEOCSwqRs/HMjEro1u1zHl3VP2tu26pDLGhaOWNWuNbPwdT76iRYApEHYWzPYX4kAa6edGsIhXZukl4Hg5Op1r2TTKGvbPYVl8ndXEcjMzgUymNsdB868ytUe9aIwXk5Vt0s8G1w++cxUMUWQWCnOoOoAF7+NRsXtiWYjpCAo4IosBfnYVX7rTXdoj2XU+5gLg16vY27qhZlcGnSenPnasols3VqAnbHnepLSdWm4hr41XBZZr1E1GA9jJtVHnTOJjLFQOQJ15a16jw5Z9RwBqxiwGtzppVmznJk+JzV6fki7O2M0zqmYnmbagAc9fCtnhd0IlIUhmNr3JP5AC1S909kALntq3D7o4fHjW3wWzNOFbqqk45Z8nr+o2RtdcHwlj9f/DK4fc2EkXiBsQRe9rjhWxwOCtUyLA2qVHDatSil2OJZdZb+OTf1MX6QMPrs8cL7RhFx4pJVAm62KMyxmJEVXB9YV/7sOGFlH2/doa12++BeR8B0aM2THwu+UXyoFe7nuAvxq9OH/r+v60qE61PGS7T6uzTqShjkXDNUwUxFFanxVhkFooooApDS0UBFxQ0rkHpJxUsMwYAAMllfLroeAPvNdklS9UO2NlLICHVWB5MAR8xVVsN8cG7Q6v4W3e1lHznI5NyTfzphcEz8B7zoK2G/WwFw0ymNcscgOg4Bk7QHdoy/wA3dTWFwELqmSUISour6dbgwv51zXFweD7auyvU1Rn4Zntm4V4Zo5NCFdSeYtcXuPImrjF7YYZlREjJJDFBYkg2OtS8XHDh1JaRZXAOVENxe2lz3VS4uUO7MvBut5Ei5HxvUZSZdRVWpcIjub8eNMy061NuKrRsmuCA41pKcdKQrWlM4soPJqsPj3XBwFWIszDQ+f6VV7Yx7yuC5vYWFM4PaYEXRN7edT3XFiK8YziKpedx0IODpT8o9KaYxU2vlT6VOiaAj6SM39pTa/uryOE+S21SlDEShsTwFSMNs93NkUsfDh8aul9WTVUdzyDkAD4caJtruRlWyL3ILfOpuaRkhpZvv9xzB4RMKCzEPMRYAcFuNbnvqDmpstQWquUnJm+uqNMcIWaa1OxnqhqgTG5tU6WTKoTvqyKxyYrZ7/kJOExlmDfHy51dF7kKupYgKPE6D8aycTkG1bXczAdJOGbhGAQOeZrhT5AX+NTUd0kkZZajZVKx+EdI2HggqqBwAAHutrU/eSKRMOs0Idnw8iT9HGTeWNerNFlHbJjL2Fj1gttbU7suDQV53w2icPhll6TogMThA7kgARtiollzE6AZCwPhXVXB8FJuTbfkx2L2ptSD1dY42czKcQ5ZWkBmlnJ9WY5T0KJGUA7PPXqmlk3g2l0sloXdopcR0VoXSMr0M2ReCmSxVTrcEkANdwFfxu/s6nENhzBLFH63Pdy7BosOuDssbI1hfp21sRoNKZ27vZjArorxRyxHERu6B8jGJ8GQyozkqbTkalra99DwnnebExor3nnj/wDcJn/s+SOQv0KtAOjALEZ8wzBVHAHheq5dtY9EYnpo85eUP6rJiS0ww+GKwCO30UZZpeAtcEXUg3k4r0jTpK6hIHIOKBwq9J6xH0CtkaTUjK2XPot8p0DcajYXf2fpJR6xhHQyQouJ+k9VjHQM5GjZszkW1e1wdb9WgLvdDbOMlxUiYlWyCCF0boDGquUTOpZgLsSzHQsND2bWraLwrB7qb+S4nEwxSLCBLhRN9GHLZrAk9Zuouthddbdq91XeCgFooooAooooBDUfEICKfdq516Qd+ngf1eA5XsGeTQlQeCqDz04+I8bQnNQWWaNNpp6mxVw7ju/exRPh2HBlOdD+0OXvFx764qw5cPCrjEYt5DeR2c97sW/GmTCDyFcy6xWPKPuen6KelrcJSz/oqXhpskrwqwlgKkqwsR/QqLiEqpPwzoSrW3dEbXGX7Q+FOsO6oDCpGCbiKlKK7oqpvk5bJHro6blWpJFMzioxfJZbBbWQjTiznQH3U5hMGZHCj3210qRtzZ7RSAMpW6qyg8xqL/EVf3OUm4PKff7ipTlqe2Nsx52CILnmeSjvNdK2JuXHGBdQzc2YX18AdBUYUSm/yL9V1SrSxSfL9v5OW3J0FSY8G3dXYZN1427UaH90VBn3Mi5KV+6SPkavemaXByodcqsl/wDTcvpz/g5W+EbkL+HOoshtXTcRuf7J+I/OqzG7nM62Ya8mHEfr5VV6El4N66rVNY3p/b/Jg8Il2ueAr0z5mJ5flU/amyJMMArqbN9sdk+/kfD8as93d0GnTOxKoezYatbifL9DTZJvaj34iquDuk+CkwkV2Fb3cTDMZywHVClWPiSth50/s7cFFPWZm8NBz/rhW22RskRgKqhQOAFaK6WpJs4mr6lXKqUIcuX7IvNnppVgRUfDR2Fct2zvXjUTGRrMwLS4qXDygLeOHCSSJPECRb7ENrjhO3dWw+dOtBaw28W8WKTGyRYdmbJFhXjhXDGQSvLJMHSSYfUqVTtG1rE62INbj/SdiUmxiLAlsOuJIDEhlEI6ksnXuyObWsq6MLM1LtTevFRriyww6uExsAlhR1k6TC4R8RFIS5IygNbKb2IJv1soAdl3h2iTIFDhs2Vl9TbLhz63FGnRubjEhondiRe2XN1RpXQ41NgCbkAXPeRztwGtYLA79YiSRI09XnBljBmhEhQgwzSyQKGYfTqIQL3t9KpKqeqYuC9ImJkdUQ4NmkWAgKJj0DTYhIjFMCwJdMxuBlJI1C0B0nLSgVzPaPpLxEcTE+qxPHG5tL0tsS6TzQsuHswtl6IMQSx+kANh1zpd096ZMVNi45AgOHmyL0eYjKWkADMTq/UuRZSL9m1iQNRRRRQBRRRQDU3CuYekbYsZcTE5C1kZuK3HZv3X1FdRkGlUu1tmiRWVlDKwsVIuCPEVXZDfHBr0epemtViOKDY3+ZFbvzUsbxRMAp6eUmyoo6t/HvrU430YwljkaVAfsgggeAzKT86sth7lRYc3RSW4Z2N293d7qxx00s8n0t3W6dj25b8Lt+5QT7lrIMxZlkOrsDcFra6Hx4WIrNbZ3UmhBYjOvtIL2814jz4V2yDZWnCkn2T4VfLTQl24ORp+s6ip4lzH2f8Ao+b5Y6MInWrsO3fR/DLchejb2k0ufFeB/GsVjdwMREboBIO9dD71P6ms06ZxXud/S9R090k84fszOEV5aAsQFBJJAAHEk8BVqdgTs1hE9+7L+dbjdHczoSHksZDw5hBzt4+Pu8apqqlJm/qGvp09beU34SY3urueIEBbWRtWPEDTsr5czz8qkbz7nGcRuigyIctidDGSTz5gm/vPO1bvA7O04VYDACuo61t2nwi1tvq+tnn7GJ3W3TGHjC8WJuzd5/Qcq2GE2eAKlRYMCpaJappJLCM1k3ZJyl3ZG9SFNvgBVhRXpAp5NmCosmyBWhK15MYoDLTbDVgQyhgeIIuPgadw+xgLACwGgAFvkNK0RgFCwimD3LxgrYdmgVNjwtqkhaWh4eQtLalpL0AtFFFAJagClooAtRRRQBRRRQBRRRQBTUkN6dooCC+CFKmDAqbRQDSxWpWhvTlFAQZsEDVfPsod1X1q8MgoDODZNTcNs4CrPoxXtUoBuGG1PZaW1FAJaloooAooooAooooAooooAooooApLUtFAFFFFAFqKKKAKKKKAKKKKA//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p:transition>
    <p:wheel spokes="8"/>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179512" y="260648"/>
            <a:ext cx="8435280" cy="5781256"/>
          </a:xfrm>
        </p:spPr>
        <p:txBody>
          <a:bodyPr/>
          <a:lstStyle/>
          <a:p>
            <a:pPr algn="just">
              <a:buNone/>
            </a:pPr>
            <a:r>
              <a:rPr lang="es-ES" sz="3200" b="1" dirty="0" smtClean="0">
                <a:solidFill>
                  <a:schemeClr val="accent3">
                    <a:lumMod val="75000"/>
                  </a:schemeClr>
                </a:solidFill>
              </a:rPr>
              <a:t>Lisosomas. </a:t>
            </a:r>
            <a:r>
              <a:rPr lang="es-ES" b="1" dirty="0" smtClean="0"/>
              <a:t>Son </a:t>
            </a:r>
            <a:r>
              <a:rPr lang="es-ES" b="1" dirty="0" err="1" smtClean="0"/>
              <a:t>organelos</a:t>
            </a:r>
            <a:r>
              <a:rPr lang="es-ES" b="1" dirty="0" smtClean="0"/>
              <a:t> casi esféricos delimitados por una sola membrana, y son producidos por el aparato de </a:t>
            </a:r>
            <a:r>
              <a:rPr lang="es-ES" b="1" dirty="0" err="1" smtClean="0"/>
              <a:t>Golgi</a:t>
            </a:r>
            <a:r>
              <a:rPr lang="es-ES" b="1" dirty="0" smtClean="0"/>
              <a:t>. En su interior contienen una gran cantidad de encimas digestivas que catalizan reacciones de hidrólisis a un pH de 5, es decir, un medio ácido. Se han logrado identificar al menos cerca de 50 hidrolasas ácidas diferentes en los lisosomas  que incluyen: lipasas, proteasas, </a:t>
            </a:r>
            <a:r>
              <a:rPr lang="es-ES" b="1" dirty="0" err="1" smtClean="0"/>
              <a:t>peptidasas</a:t>
            </a:r>
            <a:r>
              <a:rPr lang="es-ES" b="1" dirty="0" smtClean="0"/>
              <a:t>, nucleasas, fosfatasas, </a:t>
            </a:r>
            <a:r>
              <a:rPr lang="es-ES" b="1" dirty="0" err="1" smtClean="0"/>
              <a:t>glucosidasas</a:t>
            </a:r>
            <a:r>
              <a:rPr lang="es-ES" b="1" dirty="0" smtClean="0"/>
              <a:t> y </a:t>
            </a:r>
            <a:r>
              <a:rPr lang="es-ES" b="1" dirty="0" err="1" smtClean="0"/>
              <a:t>sulfatasas</a:t>
            </a:r>
            <a:r>
              <a:rPr lang="es-ES" b="1" dirty="0" smtClean="0"/>
              <a:t>. Estas enzimas permiten a la células  digerir todos los tipos de macromoléculas biológicamente importantes.</a:t>
            </a:r>
            <a:endParaRPr lang="es-ES" b="1" dirty="0"/>
          </a:p>
        </p:txBody>
      </p:sp>
      <p:sp>
        <p:nvSpPr>
          <p:cNvPr id="7170" name="AutoShape 2" descr="data:image/jpeg;base64,/9j/4AAQSkZJRgABAQAAAQABAAD/2wCEAAkGBxQSEhUUEhQUFBUUGBcXGBgUGBoUGBoXFBgYFxUXGBcYHCggGBolGxcYITEhJSkrLi4uGB8zODMsNyguLisBCgoKDg0OGxAQGiwlICYsLCwsLTAsLCwsLSwsLCwrNywsLCwsLCwsLC4sLi0sLDU3LC4tNCwsNywsLCw1LSwsLP/AABEIALkBEQMBIgACEQEDEQH/xAAbAAACAwEBAQAAAAAAAAAAAAAAAQQFBgIDB//EAEcQAAIBAgMECAIHBQYEBwEAAAECEQADEiHwBDFBUQUGEyJhcYGRMqEjQlJyscHRFDNiwvFzgpKisuFDY4OzJDRUlKPS0xX/xAAYAQEBAQEBAAAAAAAAAAAAAAAAAQIDBP/EACwRAQEAAgICAQMCBAcAAAAAAAABAhEDMRIhQQRR8CKBE2FxoTJCUrHR4fH/2gAMAwEAAhEDEQA/APsANE5UAHXpRnGvGtMg0E50ju1ypkGdc6AmijXDlQJ150AKAaQ46504OvSgJyoNGevWkde1Ayc6AaCDOudA1u5UAONAoE686Br50BOVBNGevSgzQBqPt+2C0hdpIEAAb2JMKBwkkj+lSCNelUXWh87IO4F3P9xCvt3/AMKluo1jjLZFH0x1ivDIOFY54Le5QchieCztnlhwzHDfVYu2bWLgX9puJcMRbN21iac1Xs7xYiY3GCamdT7IuXTeuAkz3TvAd1DMfDChVR68qy3TFwm9tDKZPaXSpHg5wkewjyHhUlnXzOz6nlnDJrHtuOiutTWz2e1W8LTmyIUOZMs1s5kT9dSRJ3ZVrrd0MoZSGBEggyCDugiqjatktbVaWe8GUMjrvEjJlPl6Hccqq+pO0OrXrDGQhYjwKsUuRyUkBgPOtNWSzca4mjXypGZ1zo18tf0o5mDnQDSnPXOga+etGgfDXhRS1+GtCide+tGgZO6gmkdbuQo4656/rQOgGlOvTX9KAda18qBg5UcKQ189aNGvw1oUHWLx+Y/SiiT4fP8ASisrsgKIypAa9qIyrQZBoIpEZUyM9c6AigClG7XCnG/XGgAKIpAb9c6ANe1A4oINKMvX9aCNelA4zoigjPXOkBr0oGBQBSA30AUDjKgilGVBFAyKx/W/bwWdR/w0NseN29Bgc4AQnzPKtF0xtfZWyVzc91BvGNtxI4gZsfBTWD2LYztV8pJwIG73GMXfMx8dx8Rn7MxBrNdeKf5qu+q9phs5+qLjXCHmCoChA0cfhJB8qwh6Mu2z2ZtPiAAARSytujAQIZeXhyzr6jsqZJhUkRgI+BQq5fB6R5RXSNk3fIVGMiMIgfVOWY8a8s57vd6vXX2/b49/LHP9Njzd3pWdBn9k2RVvyCis7TmB2jsy2weLd4Llx3V59RrLMb19ssbEZbsZJuXc+IBYAcsLCq/pTtNp2kWFYstvfmF+qHZhOROF1QcieU1sOjGtYBbtgp2eWBgVYRzBzIJ+tmG3gnefThvx3flrKTHHxicRnS1x5UmIkCc+XHI/7/P0pKQcwQfKOGVacnVAGs/GiM9c6QA1661kDiilA16a1mQNetAyKcZ1yQNeQpkCdc9ayoDXGiuSRzGeXDlw8deNMkCSSABxP5mgYFEZUgBr11rIgRrw1rMHh1l+tFEDn8/9qKKBFHCgGict1UBIimYnXOkTTJFAp16U51661nSmmDQIRr1oy16UA0TQGvxoJFE+FBNAzv1zpa+VOc6U0DBFIRTB30A0CyjWtewaJy3UEigo+ss47Mf8wj70IB8i2t2e6k/CwIkxbOKYwgI0EicxixVr+mdi7VAAQrqcSE/aAPdPgRIPnMZVg9pNzY75cApiJBVxIOLNly+NScwyzhmCAARXLPDyln3ejjy/Tr5bBizDIliFgx3VbFxDeFejPyOJF7pUDEZkDeTnlVBsHWa02bBgVJwlMLosgd0FSCeO9RXnt3WKe5ZD9pcAWYwiTv7NM2Lx4QN+cRXlw4eXfv5/P/Z89t17dXDj6Qvuuaxc+bW1X37Nj5CtZtOzK4BO8fCw7rDyI/DceINVnVboj9ns98fSPBb+EAQqAjeB+JNXROVe+vLld1T7a2DatmZyxC2doUvhJ7xfZoxYFgE4TlluMbqz1/pLblbuY2/fjB2MEAHaMDj6OHHdT6wJgDC2Ot0TnS18qiMdd2/axdXs3uPb7WFx2sLXbZeyGJYWoGGbixFuVGLE2GvGxtm2uEHaX1lEa4wsoCt7sNoa5aUNbIwB1swYOZjE2KK28561r0oGvnQYTbOlNtRHAN5mUY1bsRB+i2djb7llp773IEDcZcYat+nds2lb9vsJZCFm3gyYntJOPCch3ZGJIiZaYOkB1rX5k5a1r2DFbN0jtZC9o90IUJxrZxv2wt2itoobCd0lnOSgyCuMbq9P/wChtVy6loNft9/DccWVEA7RcAhntlT9Eq5iRBB3ma2Jpk50Hz3adr2pjYe6L5ey+NUSyCGA2G7iunuCLnbMy4cQG4Yc69l27bXN0dpeAtJtJEWlYXCq7OLQLPYXEJe4RhUTh4gVu9a1+tAO+goegdqvPcIuG4RgYuHQItu4LhCpbYIMYKzvLfCpyxZ3uUa1r2YpcNa17kPWs6KJ8B8v0oopg69qU5a8daNMTRnFUInLXKmTnrnQZoM0BOvSidetGdGdAA696Ade2tCgA0Z0BOWvGgnXpRnFBBoCc9c6AdelPjSzoCd9VT9P2vqB7nigGH0ZiA2/eCapuvPSxQrs673Bd+MKCFVYHxYjOW44YMgkGp2fq7cuLie5BKll3vEfVkOAreCjKuefJjh3dOuHH5TdbbZOlrdw4VJDfZcFDkM4n4o8J/CuOlelhaKoqtdvXJ7O0nxNHxMTuRBIlzkCQN5g4O/22zlVugspggYpMgyClycSuN8H0MAmtr1b2kXbfad03Mke5ABcKMSFoH2WmNwJYACrjltM+Px9ovQfV57d+5tO0XmvXbghASezsqc3S0GmAe6J4hRuGVaFwDkRIO8HMHPjTM0ZzWnJWN0BspYsdmsYjx7NJ5743calbJsNq1PZ20tzvwKFn2GdSRNAmqvsDXz1o0tfgKdHPXGohTr3pZ69qY1u8aNfhQGevOkde3+9P9f1oOt3KgNa9qBOvWnx1zpDW7lQGvwFFHPXGjX40Cz15RTz150cNeFB/P8AOgKNfhQdbuVPjrnQKfP2P60Vz7f5aKDsDXtRGWvGkBRGVUBGVMjPXOoHTPSabPbxtJJMKo3s0SAOWQJJ4AGsnd6X22+cVv6JIJWAFBA5M6kud2YAH55yymM3bpvHC5dN0Br0pga9awOwdYdqs3Al8m5MZXAiN3vhhkAUyZAIBEwMsyNxse0LcQOpkMJE5HyI4Ebo8Kplhcez2i+ttGd2Cqokk+vv5VlrvXSSRass4H2mKtvEd1VYgHxz3ZUuvd0k2LQOTlj/AHgURD4gdoTnxAPCp2xWVRQtoKAA4GFsyN2IzvYtvJrlzc049fNrpx8e5uq/o7rvjbDds4JaAbdztROeRBVYbfl7STFavZ763FDo0qdx8siCOBByIO6IrEdbbANu25jFiFsmZY9x2IYj6ysgIPDPnVz1QvFsc5Brdm5H8VwOGPrgHz31rDkmcmU6pycck3GkjPXOlGvSmRnSiujixPWoC3t1q45ABW33jw7N2ljzwl1Y1bMeECc4xEiGjgo3AiT61Y9M9ErtKYWJBBxKwzg7t3FSDBH4bxkx0dttibaBbggZqQwAzw5FluL8JETFeT6r6e8slx7enh5JJqp3TpH7O5+qV7hAklpGCWOYIeCK9+oOzsLDschcusUH8K5E/wCPH6RVba6B2raWB2j6K2CWju5E5E20UtBIJGJySATGRNa9tgtlVXDAQQmElSoGXdYZjID2FdPp+K8eGr3+dM82cvqJNEGo9m3cVgCwdObDC447wIfluWPGqhukDbsXLhl42rsxLFYV9pW0MwcgobduyjdNdnBfhaADrWsqx1nrhcIbFato6WX2hsTyhS2lp8K3FkHEbhwuCQQmKBOGpNjrJca6LXZIhuPhtszYlw4rgLEoSDkgGGVIZisZTQaiDrWs6INZC31quuoZbVoAsUzZjmuynaSQQM17mEfeB4QZvRXWTt79u2FXBdS64YE5Gy1pWXOA5m4wOHJSkSSTAaIg68qcGaytvrFdZkRUslrrAL32IVe0uWz2kD4otyBzxL9XEY9jrTdZVK27cE4e87MZXZDtZM7yIXD6zwghsQDQAax93rg2JRbt227RSUJZgAy3rFgqTHezvNOEEApEmTHvs/WVsbrgT6O7btt32ZmN/aruzKUngDbxQd8wIjMNTBog0Rr31rJEZa8NazIcGmB/SkRr11rKiM9ctazoDhTIrmBFMiimRr0ojOkQNeVEZ0BnyP8Am/SiuYGo/WlQdijhQDr2onLXjVGN68jFe2dGytkQfJrltXz4d2PfjVqJggSBmSFzknILbPCIGVe/WTocbVbAkKyzhJEiCBiVv4SI9geEVnTsG32QAIuBTIAw3c+eYV2NeX6jgy5Nav3/AD8/o9HFnJNPHrrJ7NZDORcA5w2BVU+OIz6eNarq1+5P9pe/7rT851lXz/pTpMXLiOVCMIxbwrNbuBhmfgJJwkNuMDPKrnoPrC2IrbZAHJIDDtFxb2CsrAhjBJGYyJ511wlxxkv/ACueNyx9NB1o6G/abcp+9thsPAMGjGhPCcKweBA4TVN0P079EWuEBrIk93vOpkrwyYkFT4icpirS101eG+3afxBa18ir8+dZnoKw1+3tAA79xUJkwFbFcfhwx5ZcOdTk1lj+8+/3TDHLGfqeLK+0lrl0gWlxZLugfEiAeXefeSI+7ueg9iNtCzfFcgkCIVQO4gI3xJz5nKBFYfYNpeyVtXB3WzHMdozQQQSGBaR4Vpdk6QuWQFgXbYEBZwuoEQFY5MPBo4d6Kss/b4a5cbZ6afjrnSFRdi6Rt3TCnvbyjDC4zInCc48d3jUi5eVQWYgACSTkAAJJJ8q6PK7Ws31Ms3CL+0Xbq3RtL47RUYYspKWwBJ7pAxDM/GfOvDrH1jJsXFsW7ga4Oyt3CFXC949mjhWOIwTOYG71q46I6QtMotIrWyiAC24AOFREqQSGAyBg5SJic24txsm7FllFBonLXhQTVZB361r1qN+wWcWLsreImScCzPxSTGZkAzzFSZonXprWdQRh0fZiOytwGxAYFjF9oCMj4/1oOw2jjm1bOOC0oveIkgtl3iDnn/WSG1rX4UA699aEFeH7Lbj4E/wjfhwcvsyvllupW9jtK2JbaK27EqqGjdvAmIA9qkYsteGtZhbWtfkEHYOi7VlcKIvxF8RVcRYktiJA3jERPKvddjtDIW0AHJV+zg5fY7vllXuTrWvWnizoIi7BZmeytzlngWcoIzjmAfQeVdjZLchuzTEpJBwrILHvEGMiZMxvn1r3B1rX40Bt+ta8aAnWtfmiRGta9nOta+UE5a1r3AJGvOgHPXLWsqC2ta/ImgWUUzGvOidelAOeuetbiA69tayoymgHLWte5OvbWsilPjr/AA0V1h1n+tFNmgDROVImBJMef56/Kqm71gtbkD3c96ABeeTMQGH3ZpbpZLekbp3rSthuzRDduCMUEAJIB7xJkmM8I58OMOz09du5pdtxyW2Qwz3EO5g+g/Sl6JNs7RdW8qlrhuBe1AYB3uFwD4spEEfZgZkCpvSPVkr39mYys90N3hzCM2/7ryDxNZyvvUd8cMZ3FfttzBta3LpBV4ZyowSpXsrkgHOBhY84q16f6KF5TdtkF0MdzeVUypHO4uUEb90HuxTXNrFwdnf+jdT3XggBo+upzUwYIORneJESNi6WfZx2N5S6b1EnIDih+ugP1TmOGUCueWOUvlO5L+7rZ9nt0Rt4urDEYwJMbmG4OPzHA+YJjJc/ZdoxAxbcNJXeFcjHHirQ/kSAKkdMbAGjaNlOKQXZbcmDHedBx/iTefPI+Vq8u028J7twQykZjfkyc1zII35nwNX17111V35T2k9cELLbuKR3SUUgg/EouIx5Zp/mqVacOqsNzAMBluIB161T7HdLWzsrwhnuExHaL3kRm+yd6nkSuWQr16C2oEG2ZBWSoMzhkSPAqxwxyw+FZmNmOr8f3n/XS4+rpaXLStEgGMxu38xy86renekbiBLfaFlYlgLkPBSCJbeQJLQZzVc8jNqd+teGX61U9YdnDIGz7hM/ccYW9pB8hTC+9LljL70Wz9Xbl5A73N5EKym4wnOSMSqvCQsio+0rd2JlZWxqjYlIkglPjGeaPhJGGSCCYzmNN0TtguWlaT2gOYJIXtB3Sv3cpA5EVUddbxYKk78ZAAiGCqmX2gTc3+FcuPmyvJ45fnf58sWbb4HIGNGgnwrDnZ7dtZyQLxBKAAeIIjXGoN7prDAtG8Scge0uCd/wrJLHzWDzivVM99RwvBZ8voxOftSnXpWW6ndOXb7PbukPCllfCUMKQrK4MZgkQRv48zquOuev61tyssuqAdeopA696BRG/XLWhUQTr2onXvT1+OtGlGWta8qAJ16U5z3amg/n+ev60o16a/pQAOvSgHXtTG/XOkBr31o0BOveide1Eb9ctaFONe+tGqETr1onXpRy1wFM699f1qABoBo1w5UCqAHKiaQ3a8daNPhrw1oVA4/hFFHv86KisN1m2+9d2k2LQxLb3pAbE8ByzSwGFQVgHjJ5RXr0w6HDetkHPcCjGN5CPvG7cTWi6xdAO7i/s5i6IJUEAkjIMrHIMBkQRDCAfGBsvWFHBtbZbEjJiUkTH17Z7yGOOYjOQKtxldsMtT9Kv2q3b2kTbYdooiDlIO5XXfG+DwnlM+uwdOm0DZvoTkTiB7/mxGdwGAMW/dMmpu1dWbN5cezXBEmM+1SZzwsO8p8QTHKqbpCzftDDtFvGgzDEkgHcCLy5ofvZ+PGueXHuavt185k0G27La2oC4d2EQ9sBsyd2IfEBuKnd4HOs/tuxXNm7lxRctEiPsTuGBt9l88l3ZwDxqNsu0tbfFYuMrNHdMKxyECY7O9lu3EAcTV90d1oEsm0I2fxGCQJyhrRGJQfDEM+VTDC4+t7n+35/Iu50pdivPaJubO5IGbqR3hlkLtsZOMj3lzygcTXttDWtphrcWbxM4MUIzbi1q4Pgc590xizB3ljY7T1fS4O12K4DGYUNkMvqOPhmPhaRlGQqlvZkreRrb8WCwTnH0tuO8P41HlFdekmsvc7LabouAreAS4vdLMIBj6l5fq75ndxETBhbW91HzBLbzDfS5QMaMcrs7jO/jJLTMvK4QExctxC3FJYBc/hcSUHg2JBnlxqOLkCBmpjJllDO6FnJj/AcRPDdVknw1v7pWy9aBOFsBYDcx7FxwkowPuPDKve50w10FbaL3sjB7XeMxAAG7iTA4zUEC20BsaxGWV5ZzzwkdoDnzNeoMD/zarMZM1yxyIiX1+POyfE9rutX0D0c1i2BcgG5cBj44AGGCd2IgZkeGfGovWHoq5cFtrSN9FIwyJGFldGGI5iV3b91Uo2x/wD1qf8Au35/7V4Xmxgm5tGMbo+l2kZ8MzHyrM45/E89/wBmZL0lXNkXFO1XgGX/AIaFbt3n8K/R2j45yDmaBtZebey2uzByZg03GHK5e3pywrJ5HhURXsIBIuOOGPDaThuQYSRPMGp1nbb7gCxZhQMsKM6gRuDDCgPhXXd+IaneVTNg6OW3mCceXfUlCI3KpUyq+E55zMmrrZOl7lsgXJuJxaIdRzIGTjyAPgapE6D2y78bFB/E4B4fVsiD5E1X9N9C2rPx3EuXsjh7MZLxLkklViYzk8OMZmOW/dZy8MvWn0y0wIBBBBAII3EESPSugPGsx1W6StWtltJcfs8IMB0a2FWWKLLADJSBV7Z2+y/wXbTfddT+B8D7Vp5bNJUUEeNKNe9BGWvCqhkeNEUEZ651zGvSg6AzoApRr1oA170DjLfRFKNe1Ea96BkbqCPGkRr0FBGeudA4oApRr0oA30DA8aIypAa96UZa8KDv1FFKdT/tRWV2r+mNs7K33fjc4UnOCRJYjiAATHGAOOWWv9HI4JcYmOZeSHnnjWD6DLIZRAqR142t1u2VTKUuZ5TJa0oAByncJOQk86i2+q+0EAtfIPIXLp9MiBr1qXG16eKzGbqE3RV22S1m4Z8TgbwGJcmjkR68alW+s20Wcr6BhxLDsz/jWbZ+VdP1V2jhfOX/ADbo/GfGvO50RtyfCxYeDI4/+QK3zqzyatwp3TsV/wC1szGfq9wjjijFbzzzyPjULaOg7wAZCt+0Jg2ybgAOUgA47e6Po2rw2vY7ymX2cSc5RXszllidMSscuNQrVyGJts4PEqRMzu7S0Q4/w1r+pJ/pr0sXCpLIWRhlIJn7uNBiHkyxzPKxbpw3EA2lFvKNzz2bgzHduocGI8pHI1Au9Is373C5AiWADgRuV+5dO7x/OozuQZGROQGPA5E8CQpjL4TikceFItm+4sCAvfsXWUmO7cw23MjiT9Fc3RvBFcXHUmLltkbOWtdwmfrNafIzz7x/Gqs7SF+IPb80hfHvJKerAnnzrq3eDr3cFxN8I6so4SRubLccPD3aWbicVgjC9t+SsAjbzIFu98PH4SDv9fUXran6Wyy+K3btucuC3iVJ8jFVhvhZxl15i4DHvmI8QKk7Ill9zDMZ4ES8PMkOhiI4Gr7Z9Luw2xsJb9qXzhv+1JqVYHRoz+kP3xtJnlk2XyqhToSw8/T2gedwXLB9C2Xsak2+o7ss27oYbpXar8ehE0Zuvu0VnpbYbX7tQD/DYcE/3iue/ia42vrjbWItseRcqg3bviJn0qit9Rbw4o3g+0Xbg9nQj5VKs9VdpQDA1pfu3GHDwta+dSprD7uto6Z2u+YRTbU/ZGHeBvuPnGf1BNLY+hgpxXDjacUZ4cU7zObtxlvOBFejdB7aD+8X0uA/6rVJuj9uXm0f2J/+prF8q6Y5YRYia4uWwQcQBHGQCI47+FU9zpO9aJF60SYMAAoxIH1Q2T/3W9676QuM2zyGDhiguwMBQMwiQWIe2xBXEDxiN8c/C7bueMD9NpbztG4AMg1shE9FuMFYeOEirjoLrb2jrauoRjkJcGHDiyhXwsYJzAIy4QMp46vNstuyGZ7IuETcNwqHDfZ72YUcBu48ZMDpK8m07VZWwuYMFsMYgHRi2QkqoBzPFst/e7THTz56yvTfk5651Sda9ocWlt2Xa3dvOFV0U3CuFTcdsIUkjChXd9arwnPXOvNrallYqCyyAxHeGIZgHeJgT5Cjgy9vrccPatbQW4thi1wq4Z7JusCuGAFK4Tn9o/VpDra+Nl7JB2a32dnd7YixbsMMKm1iknaAIIBhZ4xVzs/QOzpcu3BZtYrpk/RplIhwMtzYmJ5l2PEio6fsYcoLFoYmawSLICFnAx2y2GCWwKCNxKqDmBQVT9Z7nbfAAFLWShJUG493ZERziEqB+0biJ38Yq0PThNu0VQY7u0XdngscAaz25ZiwE4T2BjKZIHOpLbBsqMtv9nsg3e0IAtJDGE7QnuxJCoDO/COVSn2K0U7I2UNsR3Cim3vOWEiPHdx9gzfVPrG921s6upclLSPcJMtcbZ1vM84cBXvAZGc5iK1vHXOotro+yhBSzaUqoRSqKpVAICqQJCgZQKlznrnQIa9tayo561rzoB1rX40Tv1rXlQAOta/MyjWtewDROWta9wNcf1opYh4fL9KKCs6wdCrtSAE4WXFhaMWTQGUrIlTllI3DOqBOiekLWSXMSjcA6tl/1Ukbt0/KtoKM41rXlVamVjC7ZtXSFoLiBljAH0DTlJMBgeG/xHMV4HpXb/sn2s//AKedTOsnSirtD4hiZAqKuQABVbjMSclBLAHnhGRiqe8b9xcbt2Vo8TNsN4KADdc+QAP4Z3lv09GMnjupN3prbUzaFH8QsL+N2oG1dO3H/ejZ7n30tXcv+ndmNcKiWOzDzcxFOJSA/MzixgmOGKSJq+6xdHWNntqVDsXJMl2ACKJZoQqCT3QB4+EHXssxl6Z19sVgc7afcDjhwD3WU+g4VGtMwmDbIMn4XsyOMnMN8h4VfnqdtcEjtVJzjHaY+Xekc+PrUS71c2tPitOYzlraXD72Gke1VfLFBt5ju5HiVIYcfske5Fed62C0kK7DdJwXOG8wMzu3V7ujKQrKQRwMFv8ADeEqPI8aRdG7pH92J3f8q6ZI5w4HhTprtyt0KYbGo8QRnme6V7o3xmp416rsti53iQOM4e0E/wBpa7w8+z4+VeQ2HMm07QN4QlxH8Vm4MSj7sjjXabBbuGZRHn4pa1J/tUnPwdVEiKb2lSrPQtw/uTjHHs3F0DwKSrg+nnUR7ZRu8CjZQXXBc3cAwTL1r02nozaLObBo+qbiiBB3i/ZMKPEyakbN1mv2xFzEV/5gXaLeYzOIEXPc/nRn27s9JXkiL7r99ngZ8cSui7/tVYWul9sAlD2oH1vorinf9hlavK10hsd395Y7M/a2dojxKd32hq906EsXTOzbSMXJxhceq4WHsans3j8x7DrBtY+K2h8rVzw5XDXR6z3zkLPvbvRx8qjXti2yxwNxfCLoEeWG4fMg1xY6cUmLiFY34e/H3lIDA+EcqxblPhZjhS2t9q2mBchVBkZBFBggMFlmJAJyJAz8qsP2JcAQZYVwjKRhjCVKnJlIEFTkfnR2quBgbI4u8pGWFHYZ8DiUeO/xryvdJW0gGS0A4VExuzPBfU7qxcrk6Tx/wpXRvQGz3pk3bbrGK2rgrBkBlLKWwGOeURwrSdHdF2rAPZIAW+I/EzRuljmfwzrH2OmExKyErdU90OMOMH4knccQ4TMwd4rc7PeDorr8LqGHkwBH46zrpjbZ7eXlxuN79PUnPXOlOvSmaWeta86rkYOeuY1/vWdu9G7SFa1ZYWwbz3O0xD93duNcdWTCZObKCCMjM8K0Wta+VAoMHtnV+4iYytq1bQW8dtCWVsPZC4WwpMXAMLGMlzM8LDqRsBTtLotpbtubioqboG032BXuiVIYEECDvGWZ1YnWte9BnWte1AE69KZOeudIzrWvenxoFOvSmDr1FLWtfOmNa17UCB170Tr2/wBqBrWvwozjWtedA5Pj86KUHUUUDA17UgNe9AFEZVUZbrJ1ce5d7exgxnAWBgEsgAVhiBVsgBDfZHhXlsXVO5ccPtlwsfshi7EbiC8DAP4UAznPfWuIypkZ6502355a0zfWzoz/AMKq2kAW0wbCijJSrKxAHLFJjgDWd2jabu1patCwSbeUribFClGBJAVFJMmScwONfRYrNddOnHsdnbtGHu42Jgkrbt4Q0AbyWdB6mOYLhlel70dZZLSK7YnVEDHgWCwT7zVX1q6bOy20wiXuFgs7lCAFmaTu3D1BzyByl1NssDtHVlzHexAkEwBLIxgkmO+GBJ3GrvaNlPSOyWbywLi44nIGG7O4BvwyyBhv+GOMiHjJZtT3Osl4Bf2q12tloLLdQHu/Wa39EgbDM8d0cZq56Y6l2rq/RQPrYbnfQ7jkfiQ+IJjlUW90Ttu1YU2gKltTJbuTuKkgIzS0MwHwrnMbqnda+krttrdiwcBcL3hv7zBEVSfhEgyd/LjFavf6WV2LoVjdOzsWW6klcZLwVAaMY7ymDIcHzEya42q2yXCt9Ti3YkI7QRxxAYboHJhMRzqbt/Rr2HtpjJu3siQSAMbqoGL4jLHvMTJwjISQe+m+qw2ZEuLhuAEBpUIAx+GMMEITlmSQSIMxF1t1meq8dg2m9s4x2Xx2jvCyUyOc2plD4qd+/lVns1zY9r+JBYutlKHCGJA+FgMNw+DCfCKq3tts+C9aJa1d57zH/DuRAFwZgNxggxGdv0b0Ba2q1dcdxi5wsBkwNu2e+m5syeR8RurM3OzK468kLpHqjcSTbK3BygK2/wCy0ox8e6eWdUzIma3cVorvJBZQYn6RLkumR34o8q0P7XtWw926vaWuBJJH924c1491x4A5TVjdv7LtqhScNwDu4oS6pjOJ+Ic4lTl4UqTKz+cUmwbPtgcpZuzChx9Ic13HAl0MojuyJjvLXtt1/aWy2jZO0gZN2bhhwyu2i2E+XOK56qB02wWpBVBekr8IwwjYd8BmKmOBB3519AjOrP5sZ5ayfNuheh7ty9K23trDyWBClTbZVVmZFFwhmEQAQAc4mfTqnYsOWG0YWcxhW9uafjYg5O+OZBmIEbzX0QCqPpbqtZvlmlrbN8RSIb7yspB8SIJjM8jP8Tfan6z9GbNatnCq27hjCiQA87x2W6IkkgDdv3irvqfbI2O0DP8AxCsme6zsyeYwkR4RUHYOpFi38TMw+yAttfXCJO7dPGtMFAAA3AQIyGQy8qJllLNOiPHU0Rr0oIojXpRzAGeudIDx1nTAzpAUDjfnrKiPHWdKMteFOKBEbs9RTIz36mkRupkZ0BGvSgDXrRFAFAgMt+s6ZHjrKkBRGVQdYfP2NFHqPaio05EURlRz9f5aBw19qqgO7XKmde9cndr7Iro7/Uf6jQLXyrP9buh3vBLlkTctEwMgSrFSYLGJDKpz5HjAq/5eX8pp8dfaFUl1dsNte2bXtKmyNnKkkYiVZQYgjN1AUSOZORAnfWu6I2EWLKWhngGZ5sTiY+pJPrUs7vT9aDx9f5aNZZb9CNe9UXWboNtoNt7bBblvdikAiVYHEASrKVkEA7z51fcvP82rk7h5fyiozLZ7jI7H1f2l79u5tLgi2VMyGJwMWUAKoyxQSWz3b+Gq2rZ1uIyMJDAg+o3jkfz969Tv9R+NIfkP9Jqlyt9sBe6H2u2HsKhuW3dWkBYJVgQykmLZMDECPLia13Vzoz9m2dbZMtmzEfaYkkDwGQHgB6WS69xSG7X8VFudyDKCIIkcQc6oNv6n2H+DFZngkFOXwOCF8lj3rQHcfI/y0Nv9T+Jom7PcVfQ3QdvZgcBZmYAFniYAyUBQFA37h+FWuU1yd3v/AKa64+v8wod+yAoFC/kP9LULr3WoaFB3UDdrm1Jt3p+S0HR170tfKmd/r/NXP6fyUHQ30gNe9PidcRSX8h+DUBw14UUDdr+Gj9f5mqgNM79c65O70/IV0d/r/PUC18qYrnX+U11xPr+K0CAo4ULr2akd2uS0Hcjw9zRXjRUV/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7172" name="AutoShape 4" descr="data:image/jpeg;base64,/9j/4AAQSkZJRgABAQAAAQABAAD/2wCEAAkGBxQSEhUUEhQUFBUUGBcXGBgUGBoUGBoXFBgYFxUXGBcYHCggGBolGxcYITEhJSkrLi4uGB8zODMsNyguLisBCgoKDg0OGxAQGiwlICYsLCwsLTAsLCwsLSwsLCwrNywsLCwsLCwsLC4sLi0sLDU3LC4tNCwsNywsLCw1LSwsLP/AABEIALkBEQMBIgACEQEDEQH/xAAbAAACAwEBAQAAAAAAAAAAAAAAAQQFBgIDB//EAEcQAAIBAgMECAIHBQYEBwEAAAECEQADEiHwBDFBUQUGEyJhcYGRMqEjQlJyscHRFDNiwvFzgpKisuFDY4OzJDRUlKPS0xX/xAAYAQEBAQEBAAAAAAAAAAAAAAAAAQIDBP/EACwRAQEAAgICAQMCBAcAAAAAAAABAhEDMRIhQQRR8CKBE2FxoTJCUrHR4fH/2gAMAwEAAhEDEQA/APsANE5UAHXpRnGvGtMg0E50ju1ypkGdc6AmijXDlQJ150AKAaQ46504OvSgJyoNGevWkde1Ayc6AaCDOudA1u5UAONAoE686Br50BOVBNGevSgzQBqPt+2C0hdpIEAAb2JMKBwkkj+lSCNelUXWh87IO4F3P9xCvt3/AMKluo1jjLZFH0x1ivDIOFY54Le5QchieCztnlhwzHDfVYu2bWLgX9puJcMRbN21iac1Xs7xYiY3GCamdT7IuXTeuAkz3TvAd1DMfDChVR68qy3TFwm9tDKZPaXSpHg5wkewjyHhUlnXzOz6nlnDJrHtuOiutTWz2e1W8LTmyIUOZMs1s5kT9dSRJ3ZVrrd0MoZSGBEggyCDugiqjatktbVaWe8GUMjrvEjJlPl6Hccqq+pO0OrXrDGQhYjwKsUuRyUkBgPOtNWSzca4mjXypGZ1zo18tf0o5mDnQDSnPXOga+etGgfDXhRS1+GtCide+tGgZO6gmkdbuQo4656/rQOgGlOvTX9KAda18qBg5UcKQ189aNGvw1oUHWLx+Y/SiiT4fP8ASisrsgKIypAa9qIyrQZBoIpEZUyM9c6AigClG7XCnG/XGgAKIpAb9c6ANe1A4oINKMvX9aCNelA4zoigjPXOkBr0oGBQBSA30AUDjKgilGVBFAyKx/W/bwWdR/w0NseN29Bgc4AQnzPKtF0xtfZWyVzc91BvGNtxI4gZsfBTWD2LYztV8pJwIG73GMXfMx8dx8Rn7MxBrNdeKf5qu+q9phs5+qLjXCHmCoChA0cfhJB8qwh6Mu2z2ZtPiAAARSytujAQIZeXhyzr6jsqZJhUkRgI+BQq5fB6R5RXSNk3fIVGMiMIgfVOWY8a8s57vd6vXX2/b49/LHP9Njzd3pWdBn9k2RVvyCis7TmB2jsy2weLd4Llx3V59RrLMb19ssbEZbsZJuXc+IBYAcsLCq/pTtNp2kWFYstvfmF+qHZhOROF1QcieU1sOjGtYBbtgp2eWBgVYRzBzIJ+tmG3gnefThvx3flrKTHHxicRnS1x5UmIkCc+XHI/7/P0pKQcwQfKOGVacnVAGs/GiM9c6QA1661kDiilA16a1mQNetAyKcZ1yQNeQpkCdc9ayoDXGiuSRzGeXDlw8deNMkCSSABxP5mgYFEZUgBr11rIgRrw1rMHh1l+tFEDn8/9qKKBFHCgGict1UBIimYnXOkTTJFAp16U51661nSmmDQIRr1oy16UA0TQGvxoJFE+FBNAzv1zpa+VOc6U0DBFIRTB30A0CyjWtewaJy3UEigo+ss47Mf8wj70IB8i2t2e6k/CwIkxbOKYwgI0EicxixVr+mdi7VAAQrqcSE/aAPdPgRIPnMZVg9pNzY75cApiJBVxIOLNly+NScwyzhmCAARXLPDyln3ejjy/Tr5bBizDIliFgx3VbFxDeFejPyOJF7pUDEZkDeTnlVBsHWa02bBgVJwlMLosgd0FSCeO9RXnt3WKe5ZD9pcAWYwiTv7NM2Lx4QN+cRXlw4eXfv5/P/Z89t17dXDj6Qvuuaxc+bW1X37Nj5CtZtOzK4BO8fCw7rDyI/DceINVnVboj9ns98fSPBb+EAQqAjeB+JNXROVe+vLld1T7a2DatmZyxC2doUvhJ7xfZoxYFgE4TlluMbqz1/pLblbuY2/fjB2MEAHaMDj6OHHdT6wJgDC2Ot0TnS18qiMdd2/axdXs3uPb7WFx2sLXbZeyGJYWoGGbixFuVGLE2GvGxtm2uEHaX1lEa4wsoCt7sNoa5aUNbIwB1swYOZjE2KK28561r0oGvnQYTbOlNtRHAN5mUY1bsRB+i2djb7llp773IEDcZcYat+nds2lb9vsJZCFm3gyYntJOPCch3ZGJIiZaYOkB1rX5k5a1r2DFbN0jtZC9o90IUJxrZxv2wt2itoobCd0lnOSgyCuMbq9P/wChtVy6loNft9/DccWVEA7RcAhntlT9Eq5iRBB3ma2Jpk50Hz3adr2pjYe6L5ey+NUSyCGA2G7iunuCLnbMy4cQG4Yc69l27bXN0dpeAtJtJEWlYXCq7OLQLPYXEJe4RhUTh4gVu9a1+tAO+goegdqvPcIuG4RgYuHQItu4LhCpbYIMYKzvLfCpyxZ3uUa1r2YpcNa17kPWs6KJ8B8v0oopg69qU5a8daNMTRnFUInLXKmTnrnQZoM0BOvSidetGdGdAA696Ade2tCgA0Z0BOWvGgnXpRnFBBoCc9c6AdelPjSzoCd9VT9P2vqB7nigGH0ZiA2/eCapuvPSxQrs673Bd+MKCFVYHxYjOW44YMgkGp2fq7cuLie5BKll3vEfVkOAreCjKuefJjh3dOuHH5TdbbZOlrdw4VJDfZcFDkM4n4o8J/CuOlelhaKoqtdvXJ7O0nxNHxMTuRBIlzkCQN5g4O/22zlVugspggYpMgyClycSuN8H0MAmtr1b2kXbfad03Mke5ABcKMSFoH2WmNwJYACrjltM+Px9ovQfV57d+5tO0XmvXbghASezsqc3S0GmAe6J4hRuGVaFwDkRIO8HMHPjTM0ZzWnJWN0BspYsdmsYjx7NJ5743calbJsNq1PZ20tzvwKFn2GdSRNAmqvsDXz1o0tfgKdHPXGohTr3pZ69qY1u8aNfhQGevOkde3+9P9f1oOt3KgNa9qBOvWnx1zpDW7lQGvwFFHPXGjX40Cz15RTz150cNeFB/P8AOgKNfhQdbuVPjrnQKfP2P60Vz7f5aKDsDXtRGWvGkBRGVUBGVMjPXOoHTPSabPbxtJJMKo3s0SAOWQJJ4AGsnd6X22+cVv6JIJWAFBA5M6kud2YAH55yymM3bpvHC5dN0Br0pga9awOwdYdqs3Al8m5MZXAiN3vhhkAUyZAIBEwMsyNxse0LcQOpkMJE5HyI4Ebo8Kplhcez2i+ttGd2Cqokk+vv5VlrvXSSRass4H2mKtvEd1VYgHxz3ZUuvd0k2LQOTlj/AHgURD4gdoTnxAPCp2xWVRQtoKAA4GFsyN2IzvYtvJrlzc049fNrpx8e5uq/o7rvjbDds4JaAbdztROeRBVYbfl7STFavZ763FDo0qdx8siCOBByIO6IrEdbbANu25jFiFsmZY9x2IYj6ysgIPDPnVz1QvFsc5Brdm5H8VwOGPrgHz31rDkmcmU6pycck3GkjPXOlGvSmRnSiujixPWoC3t1q45ABW33jw7N2ljzwl1Y1bMeECc4xEiGjgo3AiT61Y9M9ErtKYWJBBxKwzg7t3FSDBH4bxkx0dttibaBbggZqQwAzw5FluL8JETFeT6r6e8slx7enh5JJqp3TpH7O5+qV7hAklpGCWOYIeCK9+oOzsLDschcusUH8K5E/wCPH6RVba6B2raWB2j6K2CWju5E5E20UtBIJGJySATGRNa9tgtlVXDAQQmElSoGXdYZjID2FdPp+K8eGr3+dM82cvqJNEGo9m3cVgCwdObDC447wIfluWPGqhukDbsXLhl42rsxLFYV9pW0MwcgobduyjdNdnBfhaADrWsqx1nrhcIbFato6WX2hsTyhS2lp8K3FkHEbhwuCQQmKBOGpNjrJca6LXZIhuPhtszYlw4rgLEoSDkgGGVIZisZTQaiDrWs6INZC31quuoZbVoAsUzZjmuynaSQQM17mEfeB4QZvRXWTt79u2FXBdS64YE5Gy1pWXOA5m4wOHJSkSSTAaIg68qcGaytvrFdZkRUslrrAL32IVe0uWz2kD4otyBzxL9XEY9jrTdZVK27cE4e87MZXZDtZM7yIXD6zwghsQDQAax93rg2JRbt227RSUJZgAy3rFgqTHezvNOEEApEmTHvs/WVsbrgT6O7btt32ZmN/aruzKUngDbxQd8wIjMNTBog0Rr31rJEZa8NazIcGmB/SkRr11rKiM9ctazoDhTIrmBFMiimRr0ojOkQNeVEZ0BnyP8Am/SiuYGo/WlQdijhQDr2onLXjVGN68jFe2dGytkQfJrltXz4d2PfjVqJggSBmSFzknILbPCIGVe/WTocbVbAkKyzhJEiCBiVv4SI9geEVnTsG32QAIuBTIAw3c+eYV2NeX6jgy5Nav3/AD8/o9HFnJNPHrrJ7NZDORcA5w2BVU+OIz6eNarq1+5P9pe/7rT851lXz/pTpMXLiOVCMIxbwrNbuBhmfgJJwkNuMDPKrnoPrC2IrbZAHJIDDtFxb2CsrAhjBJGYyJ511wlxxkv/ACueNyx9NB1o6G/abcp+9thsPAMGjGhPCcKweBA4TVN0P079EWuEBrIk93vOpkrwyYkFT4icpirS101eG+3afxBa18ir8+dZnoKw1+3tAA79xUJkwFbFcfhwx5ZcOdTk1lj+8+/3TDHLGfqeLK+0lrl0gWlxZLugfEiAeXefeSI+7ueg9iNtCzfFcgkCIVQO4gI3xJz5nKBFYfYNpeyVtXB3WzHMdozQQQSGBaR4Vpdk6QuWQFgXbYEBZwuoEQFY5MPBo4d6Kss/b4a5cbZ6afjrnSFRdi6Rt3TCnvbyjDC4zInCc48d3jUi5eVQWYgACSTkAAJJJ8q6PK7Ws31Ms3CL+0Xbq3RtL47RUYYspKWwBJ7pAxDM/GfOvDrH1jJsXFsW7ga4Oyt3CFXC949mjhWOIwTOYG71q46I6QtMotIrWyiAC24AOFREqQSGAyBg5SJic24txsm7FllFBonLXhQTVZB361r1qN+wWcWLsreImScCzPxSTGZkAzzFSZonXprWdQRh0fZiOytwGxAYFjF9oCMj4/1oOw2jjm1bOOC0oveIkgtl3iDnn/WSG1rX4UA699aEFeH7Lbj4E/wjfhwcvsyvllupW9jtK2JbaK27EqqGjdvAmIA9qkYsteGtZhbWtfkEHYOi7VlcKIvxF8RVcRYktiJA3jERPKvddjtDIW0AHJV+zg5fY7vllXuTrWvWnizoIi7BZmeytzlngWcoIzjmAfQeVdjZLchuzTEpJBwrILHvEGMiZMxvn1r3B1rX40Bt+ta8aAnWtfmiRGta9nOta+UE5a1r3AJGvOgHPXLWsqC2ta/ImgWUUzGvOidelAOeuetbiA69tayoymgHLWte5OvbWsilPjr/AA0V1h1n+tFNmgDROVImBJMef56/Kqm71gtbkD3c96ABeeTMQGH3ZpbpZLekbp3rSthuzRDduCMUEAJIB7xJkmM8I58OMOz09du5pdtxyW2Qwz3EO5g+g/Sl6JNs7RdW8qlrhuBe1AYB3uFwD4spEEfZgZkCpvSPVkr39mYys90N3hzCM2/7ryDxNZyvvUd8cMZ3FfttzBta3LpBV4ZyowSpXsrkgHOBhY84q16f6KF5TdtkF0MdzeVUypHO4uUEb90HuxTXNrFwdnf+jdT3XggBo+upzUwYIORneJESNi6WfZx2N5S6b1EnIDih+ugP1TmOGUCueWOUvlO5L+7rZ9nt0Rt4urDEYwJMbmG4OPzHA+YJjJc/ZdoxAxbcNJXeFcjHHirQ/kSAKkdMbAGjaNlOKQXZbcmDHedBx/iTefPI+Vq8u028J7twQykZjfkyc1zII35nwNX17111V35T2k9cELLbuKR3SUUgg/EouIx5Zp/mqVacOqsNzAMBluIB161T7HdLWzsrwhnuExHaL3kRm+yd6nkSuWQr16C2oEG2ZBWSoMzhkSPAqxwxyw+FZmNmOr8f3n/XS4+rpaXLStEgGMxu38xy86renekbiBLfaFlYlgLkPBSCJbeQJLQZzVc8jNqd+teGX61U9YdnDIGz7hM/ccYW9pB8hTC+9LljL70Wz9Xbl5A73N5EKym4wnOSMSqvCQsio+0rd2JlZWxqjYlIkglPjGeaPhJGGSCCYzmNN0TtguWlaT2gOYJIXtB3Sv3cpA5EVUddbxYKk78ZAAiGCqmX2gTc3+FcuPmyvJ45fnf58sWbb4HIGNGgnwrDnZ7dtZyQLxBKAAeIIjXGoN7prDAtG8Scge0uCd/wrJLHzWDzivVM99RwvBZ8voxOftSnXpWW6ndOXb7PbukPCllfCUMKQrK4MZgkQRv48zquOuev61tyssuqAdeopA696BRG/XLWhUQTr2onXvT1+OtGlGWta8qAJ16U5z3amg/n+ev60o16a/pQAOvSgHXtTG/XOkBr31o0BOveide1Eb9ctaFONe+tGqETr1onXpRy1wFM699f1qABoBo1w5UCqAHKiaQ3a8daNPhrw1oVA4/hFFHv86KisN1m2+9d2k2LQxLb3pAbE8ByzSwGFQVgHjJ5RXr0w6HDetkHPcCjGN5CPvG7cTWi6xdAO7i/s5i6IJUEAkjIMrHIMBkQRDCAfGBsvWFHBtbZbEjJiUkTH17Z7yGOOYjOQKtxldsMtT9Kv2q3b2kTbYdooiDlIO5XXfG+DwnlM+uwdOm0DZvoTkTiB7/mxGdwGAMW/dMmpu1dWbN5cezXBEmM+1SZzwsO8p8QTHKqbpCzftDDtFvGgzDEkgHcCLy5ofvZ+PGueXHuavt185k0G27La2oC4d2EQ9sBsyd2IfEBuKnd4HOs/tuxXNm7lxRctEiPsTuGBt9l88l3ZwDxqNsu0tbfFYuMrNHdMKxyECY7O9lu3EAcTV90d1oEsm0I2fxGCQJyhrRGJQfDEM+VTDC4+t7n+35/Iu50pdivPaJubO5IGbqR3hlkLtsZOMj3lzygcTXttDWtphrcWbxM4MUIzbi1q4Pgc590xizB3ljY7T1fS4O12K4DGYUNkMvqOPhmPhaRlGQqlvZkreRrb8WCwTnH0tuO8P41HlFdekmsvc7LabouAreAS4vdLMIBj6l5fq75ndxETBhbW91HzBLbzDfS5QMaMcrs7jO/jJLTMvK4QExctxC3FJYBc/hcSUHg2JBnlxqOLkCBmpjJllDO6FnJj/AcRPDdVknw1v7pWy9aBOFsBYDcx7FxwkowPuPDKve50w10FbaL3sjB7XeMxAAG7iTA4zUEC20BsaxGWV5ZzzwkdoDnzNeoMD/zarMZM1yxyIiX1+POyfE9rutX0D0c1i2BcgG5cBj44AGGCd2IgZkeGfGovWHoq5cFtrSN9FIwyJGFldGGI5iV3b91Uo2x/wD1qf8Au35/7V4Xmxgm5tGMbo+l2kZ8MzHyrM45/E89/wBmZL0lXNkXFO1XgGX/AIaFbt3n8K/R2j45yDmaBtZebey2uzByZg03GHK5e3pywrJ5HhURXsIBIuOOGPDaThuQYSRPMGp1nbb7gCxZhQMsKM6gRuDDCgPhXXd+IaneVTNg6OW3mCceXfUlCI3KpUyq+E55zMmrrZOl7lsgXJuJxaIdRzIGTjyAPgapE6D2y78bFB/E4B4fVsiD5E1X9N9C2rPx3EuXsjh7MZLxLkklViYzk8OMZmOW/dZy8MvWn0y0wIBBBBAII3EESPSugPGsx1W6StWtltJcfs8IMB0a2FWWKLLADJSBV7Z2+y/wXbTfddT+B8D7Vp5bNJUUEeNKNe9BGWvCqhkeNEUEZ651zGvSg6AzoApRr1oA170DjLfRFKNe1Ea96BkbqCPGkRr0FBGeudA4oApRr0oA30DA8aIypAa96UZa8KDv1FFKdT/tRWV2r+mNs7K33fjc4UnOCRJYjiAATHGAOOWWv9HI4JcYmOZeSHnnjWD6DLIZRAqR142t1u2VTKUuZ5TJa0oAByncJOQk86i2+q+0EAtfIPIXLp9MiBr1qXG16eKzGbqE3RV22S1m4Z8TgbwGJcmjkR68alW+s20Wcr6BhxLDsz/jWbZ+VdP1V2jhfOX/ADbo/GfGvO50RtyfCxYeDI4/+QK3zqzyatwp3TsV/wC1szGfq9wjjijFbzzzyPjULaOg7wAZCt+0Jg2ybgAOUgA47e6Po2rw2vY7ymX2cSc5RXszllidMSscuNQrVyGJts4PEqRMzu7S0Q4/w1r+pJ/pr0sXCpLIWRhlIJn7uNBiHkyxzPKxbpw3EA2lFvKNzz2bgzHduocGI8pHI1Au9Is373C5AiWADgRuV+5dO7x/OozuQZGROQGPA5E8CQpjL4TikceFItm+4sCAvfsXWUmO7cw23MjiT9Fc3RvBFcXHUmLltkbOWtdwmfrNafIzz7x/Gqs7SF+IPb80hfHvJKerAnnzrq3eDr3cFxN8I6so4SRubLccPD3aWbicVgjC9t+SsAjbzIFu98PH4SDv9fUXran6Wyy+K3btucuC3iVJ8jFVhvhZxl15i4DHvmI8QKk7Ill9zDMZ4ES8PMkOhiI4Gr7Z9Luw2xsJb9qXzhv+1JqVYHRoz+kP3xtJnlk2XyqhToSw8/T2gedwXLB9C2Xsak2+o7ss27oYbpXar8ehE0Zuvu0VnpbYbX7tQD/DYcE/3iue/ia42vrjbWItseRcqg3bviJn0qit9Rbw4o3g+0Xbg9nQj5VKs9VdpQDA1pfu3GHDwta+dSprD7uto6Z2u+YRTbU/ZGHeBvuPnGf1BNLY+hgpxXDjacUZ4cU7zObtxlvOBFejdB7aD+8X0uA/6rVJuj9uXm0f2J/+prF8q6Y5YRYia4uWwQcQBHGQCI47+FU9zpO9aJF60SYMAAoxIH1Q2T/3W9676QuM2zyGDhiguwMBQMwiQWIe2xBXEDxiN8c/C7bueMD9NpbztG4AMg1shE9FuMFYeOEirjoLrb2jrauoRjkJcGHDiyhXwsYJzAIy4QMp46vNstuyGZ7IuETcNwqHDfZ72YUcBu48ZMDpK8m07VZWwuYMFsMYgHRi2QkqoBzPFst/e7THTz56yvTfk5651Sda9ocWlt2Xa3dvOFV0U3CuFTcdsIUkjChXd9arwnPXOvNrallYqCyyAxHeGIZgHeJgT5Cjgy9vrccPatbQW4thi1wq4Z7JusCuGAFK4Tn9o/VpDra+Nl7JB2a32dnd7YixbsMMKm1iknaAIIBhZ4xVzs/QOzpcu3BZtYrpk/RplIhwMtzYmJ5l2PEio6fsYcoLFoYmawSLICFnAx2y2GCWwKCNxKqDmBQVT9Z7nbfAAFLWShJUG493ZERziEqB+0biJ38Yq0PThNu0VQY7u0XdngscAaz25ZiwE4T2BjKZIHOpLbBsqMtv9nsg3e0IAtJDGE7QnuxJCoDO/COVSn2K0U7I2UNsR3Cim3vOWEiPHdx9gzfVPrG921s6upclLSPcJMtcbZ1vM84cBXvAZGc5iK1vHXOotro+yhBSzaUqoRSqKpVAICqQJCgZQKlznrnQIa9tayo561rzoB1rX40Tv1rXlQAOta/MyjWtewDROWta9wNcf1opYh4fL9KKCs6wdCrtSAE4WXFhaMWTQGUrIlTllI3DOqBOiekLWSXMSjcA6tl/1Ukbt0/KtoKM41rXlVamVjC7ZtXSFoLiBljAH0DTlJMBgeG/xHMV4HpXb/sn2s//AKedTOsnSirtD4hiZAqKuQABVbjMSclBLAHnhGRiqe8b9xcbt2Vo8TNsN4KADdc+QAP4Z3lv09GMnjupN3prbUzaFH8QsL+N2oG1dO3H/ejZ7n30tXcv+ndmNcKiWOzDzcxFOJSA/MzixgmOGKSJq+6xdHWNntqVDsXJMl2ACKJZoQqCT3QB4+EHXssxl6Z19sVgc7afcDjhwD3WU+g4VGtMwmDbIMn4XsyOMnMN8h4VfnqdtcEjtVJzjHaY+Xekc+PrUS71c2tPitOYzlraXD72Gke1VfLFBt5ju5HiVIYcfske5Fed62C0kK7DdJwXOG8wMzu3V7ujKQrKQRwMFv8ADeEqPI8aRdG7pH92J3f8q6ZI5w4HhTprtyt0KYbGo8QRnme6V7o3xmp416rsti53iQOM4e0E/wBpa7w8+z4+VeQ2HMm07QN4QlxH8Vm4MSj7sjjXabBbuGZRHn4pa1J/tUnPwdVEiKb2lSrPQtw/uTjHHs3F0DwKSrg+nnUR7ZRu8CjZQXXBc3cAwTL1r02nozaLObBo+qbiiBB3i/ZMKPEyakbN1mv2xFzEV/5gXaLeYzOIEXPc/nRn27s9JXkiL7r99ngZ8cSui7/tVYWul9sAlD2oH1vorinf9hlavK10hsd395Y7M/a2dojxKd32hq906EsXTOzbSMXJxhceq4WHsans3j8x7DrBtY+K2h8rVzw5XDXR6z3zkLPvbvRx8qjXti2yxwNxfCLoEeWG4fMg1xY6cUmLiFY34e/H3lIDA+EcqxblPhZjhS2t9q2mBchVBkZBFBggMFlmJAJyJAz8qsP2JcAQZYVwjKRhjCVKnJlIEFTkfnR2quBgbI4u8pGWFHYZ8DiUeO/xryvdJW0gGS0A4VExuzPBfU7qxcrk6Tx/wpXRvQGz3pk3bbrGK2rgrBkBlLKWwGOeURwrSdHdF2rAPZIAW+I/EzRuljmfwzrH2OmExKyErdU90OMOMH4knccQ4TMwd4rc7PeDorr8LqGHkwBH46zrpjbZ7eXlxuN79PUnPXOlOvSmaWeta86rkYOeuY1/vWdu9G7SFa1ZYWwbz3O0xD93duNcdWTCZObKCCMjM8K0Wta+VAoMHtnV+4iYytq1bQW8dtCWVsPZC4WwpMXAMLGMlzM8LDqRsBTtLotpbtubioqboG032BXuiVIYEECDvGWZ1YnWte9BnWte1AE69KZOeudIzrWvenxoFOvSmDr1FLWtfOmNa17UCB170Tr2/wBqBrWvwozjWtedA5Pj86KUHUUUDA17UgNe9AFEZVUZbrJ1ce5d7exgxnAWBgEsgAVhiBVsgBDfZHhXlsXVO5ccPtlwsfshi7EbiC8DAP4UAznPfWuIypkZ6502355a0zfWzoz/AMKq2kAW0wbCijJSrKxAHLFJjgDWd2jabu1patCwSbeUribFClGBJAVFJMmScwONfRYrNddOnHsdnbtGHu42Jgkrbt4Q0AbyWdB6mOYLhlel70dZZLSK7YnVEDHgWCwT7zVX1q6bOy20wiXuFgs7lCAFmaTu3D1BzyByl1NssDtHVlzHexAkEwBLIxgkmO+GBJ3GrvaNlPSOyWbywLi44nIGG7O4BvwyyBhv+GOMiHjJZtT3Osl4Bf2q12tloLLdQHu/Wa39EgbDM8d0cZq56Y6l2rq/RQPrYbnfQ7jkfiQ+IJjlUW90Ttu1YU2gKltTJbuTuKkgIzS0MwHwrnMbqnda+krttrdiwcBcL3hv7zBEVSfhEgyd/LjFavf6WV2LoVjdOzsWW6klcZLwVAaMY7ymDIcHzEya42q2yXCt9Ti3YkI7QRxxAYboHJhMRzqbt/Rr2HtpjJu3siQSAMbqoGL4jLHvMTJwjISQe+m+qw2ZEuLhuAEBpUIAx+GMMEITlmSQSIMxF1t1meq8dg2m9s4x2Xx2jvCyUyOc2plD4qd+/lVns1zY9r+JBYutlKHCGJA+FgMNw+DCfCKq3tts+C9aJa1d57zH/DuRAFwZgNxggxGdv0b0Ba2q1dcdxi5wsBkwNu2e+m5syeR8RurM3OzK468kLpHqjcSTbK3BygK2/wCy0ox8e6eWdUzIma3cVorvJBZQYn6RLkumR34o8q0P7XtWw926vaWuBJJH924c1491x4A5TVjdv7LtqhScNwDu4oS6pjOJ+Ic4lTl4UqTKz+cUmwbPtgcpZuzChx9Ic13HAl0MojuyJjvLXtt1/aWy2jZO0gZN2bhhwyu2i2E+XOK56qB02wWpBVBekr8IwwjYd8BmKmOBB3519AjOrP5sZ5ayfNuheh7ty9K23trDyWBClTbZVVmZFFwhmEQAQAc4mfTqnYsOWG0YWcxhW9uafjYg5O+OZBmIEbzX0QCqPpbqtZvlmlrbN8RSIb7yspB8SIJjM8jP8Tfan6z9GbNatnCq27hjCiQA87x2W6IkkgDdv3irvqfbI2O0DP8AxCsme6zsyeYwkR4RUHYOpFi38TMw+yAttfXCJO7dPGtMFAAA3AQIyGQy8qJllLNOiPHU0Rr0oIojXpRzAGeudIDx1nTAzpAUDjfnrKiPHWdKMteFOKBEbs9RTIz36mkRupkZ0BGvSgDXrRFAFAgMt+s6ZHjrKkBRGVQdYfP2NFHqPaio05EURlRz9f5aBw19qqgO7XKmde9cndr7Iro7/Uf6jQLXyrP9buh3vBLlkTctEwMgSrFSYLGJDKpz5HjAq/5eX8pp8dfaFUl1dsNte2bXtKmyNnKkkYiVZQYgjN1AUSOZORAnfWu6I2EWLKWhngGZ5sTiY+pJPrUs7vT9aDx9f5aNZZb9CNe9UXWboNtoNt7bBblvdikAiVYHEASrKVkEA7z51fcvP82rk7h5fyiozLZ7jI7H1f2l79u5tLgi2VMyGJwMWUAKoyxQSWz3b+Gq2rZ1uIyMJDAg+o3jkfz969Tv9R+NIfkP9Jqlyt9sBe6H2u2HsKhuW3dWkBYJVgQykmLZMDECPLia13Vzoz9m2dbZMtmzEfaYkkDwGQHgB6WS69xSG7X8VFudyDKCIIkcQc6oNv6n2H+DFZngkFOXwOCF8lj3rQHcfI/y0Nv9T+Jom7PcVfQ3QdvZgcBZmYAFniYAyUBQFA37h+FWuU1yd3v/AKa64+v8wod+yAoFC/kP9LULr3WoaFB3UDdrm1Jt3p+S0HR170tfKmd/r/NXP6fyUHQ30gNe9PidcRSX8h+DUBw14UUDdr+Gj9f5mqgNM79c65O70/IV0d/r/PUC18qYrnX+U11xPr+K0CAo4ULr2akd2uS0Hcjw9zRXjRUV/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7174" name="AutoShape 6" descr="data:image/jpeg;base64,/9j/4AAQSkZJRgABAQAAAQABAAD/2wCEAAkGBxQSEhUUEhQUFBUUGBcXGBgUGBoUGBoXFBgYFxUXGBcYHCggGBolGxcYITEhJSkrLi4uGB8zODMsNyguLisBCgoKDg0OGxAQGiwlICYsLCwsLTAsLCwsLSwsLCwrNywsLCwsLCwsLC4sLi0sLDU3LC4tNCwsNywsLCw1LSwsLP/AABEIALkBEQMBIgACEQEDEQH/xAAbAAACAwEBAQAAAAAAAAAAAAAAAQQFBgIDB//EAEcQAAIBAgMECAIHBQYEBwEAAAECEQADEiHwBDFBUQUGEyJhcYGRMqEjQlJyscHRFDNiwvFzgpKisuFDY4OzJDRUlKPS0xX/xAAYAQEBAQEBAAAAAAAAAAAAAAAAAQIDBP/EACwRAQEAAgICAQMCBAcAAAAAAAABAhEDMRIhQQRR8CKBE2FxoTJCUrHR4fH/2gAMAwEAAhEDEQA/APsANE5UAHXpRnGvGtMg0E50ju1ypkGdc6AmijXDlQJ150AKAaQ46504OvSgJyoNGevWkde1Ayc6AaCDOudA1u5UAONAoE686Br50BOVBNGevSgzQBqPt+2C0hdpIEAAb2JMKBwkkj+lSCNelUXWh87IO4F3P9xCvt3/AMKluo1jjLZFH0x1ivDIOFY54Le5QchieCztnlhwzHDfVYu2bWLgX9puJcMRbN21iac1Xs7xYiY3GCamdT7IuXTeuAkz3TvAd1DMfDChVR68qy3TFwm9tDKZPaXSpHg5wkewjyHhUlnXzOz6nlnDJrHtuOiutTWz2e1W8LTmyIUOZMs1s5kT9dSRJ3ZVrrd0MoZSGBEggyCDugiqjatktbVaWe8GUMjrvEjJlPl6Hccqq+pO0OrXrDGQhYjwKsUuRyUkBgPOtNWSzca4mjXypGZ1zo18tf0o5mDnQDSnPXOga+etGgfDXhRS1+GtCide+tGgZO6gmkdbuQo4656/rQOgGlOvTX9KAda18qBg5UcKQ189aNGvw1oUHWLx+Y/SiiT4fP8ASisrsgKIypAa9qIyrQZBoIpEZUyM9c6AigClG7XCnG/XGgAKIpAb9c6ANe1A4oINKMvX9aCNelA4zoigjPXOkBr0oGBQBSA30AUDjKgilGVBFAyKx/W/bwWdR/w0NseN29Bgc4AQnzPKtF0xtfZWyVzc91BvGNtxI4gZsfBTWD2LYztV8pJwIG73GMXfMx8dx8Rn7MxBrNdeKf5qu+q9phs5+qLjXCHmCoChA0cfhJB8qwh6Mu2z2ZtPiAAARSytujAQIZeXhyzr6jsqZJhUkRgI+BQq5fB6R5RXSNk3fIVGMiMIgfVOWY8a8s57vd6vXX2/b49/LHP9Njzd3pWdBn9k2RVvyCis7TmB2jsy2weLd4Llx3V59RrLMb19ssbEZbsZJuXc+IBYAcsLCq/pTtNp2kWFYstvfmF+qHZhOROF1QcieU1sOjGtYBbtgp2eWBgVYRzBzIJ+tmG3gnefThvx3flrKTHHxicRnS1x5UmIkCc+XHI/7/P0pKQcwQfKOGVacnVAGs/GiM9c6QA1661kDiilA16a1mQNetAyKcZ1yQNeQpkCdc9ayoDXGiuSRzGeXDlw8deNMkCSSABxP5mgYFEZUgBr11rIgRrw1rMHh1l+tFEDn8/9qKKBFHCgGict1UBIimYnXOkTTJFAp16U51661nSmmDQIRr1oy16UA0TQGvxoJFE+FBNAzv1zpa+VOc6U0DBFIRTB30A0CyjWtewaJy3UEigo+ss47Mf8wj70IB8i2t2e6k/CwIkxbOKYwgI0EicxixVr+mdi7VAAQrqcSE/aAPdPgRIPnMZVg9pNzY75cApiJBVxIOLNly+NScwyzhmCAARXLPDyln3ejjy/Tr5bBizDIliFgx3VbFxDeFejPyOJF7pUDEZkDeTnlVBsHWa02bBgVJwlMLosgd0FSCeO9RXnt3WKe5ZD9pcAWYwiTv7NM2Lx4QN+cRXlw4eXfv5/P/Z89t17dXDj6Qvuuaxc+bW1X37Nj5CtZtOzK4BO8fCw7rDyI/DceINVnVboj9ns98fSPBb+EAQqAjeB+JNXROVe+vLld1T7a2DatmZyxC2doUvhJ7xfZoxYFgE4TlluMbqz1/pLblbuY2/fjB2MEAHaMDj6OHHdT6wJgDC2Ot0TnS18qiMdd2/axdXs3uPb7WFx2sLXbZeyGJYWoGGbixFuVGLE2GvGxtm2uEHaX1lEa4wsoCt7sNoa5aUNbIwB1swYOZjE2KK28561r0oGvnQYTbOlNtRHAN5mUY1bsRB+i2djb7llp773IEDcZcYat+nds2lb9vsJZCFm3gyYntJOPCch3ZGJIiZaYOkB1rX5k5a1r2DFbN0jtZC9o90IUJxrZxv2wt2itoobCd0lnOSgyCuMbq9P/wChtVy6loNft9/DccWVEA7RcAhntlT9Eq5iRBB3ma2Jpk50Hz3adr2pjYe6L5ey+NUSyCGA2G7iunuCLnbMy4cQG4Yc69l27bXN0dpeAtJtJEWlYXCq7OLQLPYXEJe4RhUTh4gVu9a1+tAO+goegdqvPcIuG4RgYuHQItu4LhCpbYIMYKzvLfCpyxZ3uUa1r2YpcNa17kPWs6KJ8B8v0oopg69qU5a8daNMTRnFUInLXKmTnrnQZoM0BOvSidetGdGdAA696Ade2tCgA0Z0BOWvGgnXpRnFBBoCc9c6AdelPjSzoCd9VT9P2vqB7nigGH0ZiA2/eCapuvPSxQrs673Bd+MKCFVYHxYjOW44YMgkGp2fq7cuLie5BKll3vEfVkOAreCjKuefJjh3dOuHH5TdbbZOlrdw4VJDfZcFDkM4n4o8J/CuOlelhaKoqtdvXJ7O0nxNHxMTuRBIlzkCQN5g4O/22zlVugspggYpMgyClycSuN8H0MAmtr1b2kXbfad03Mke5ABcKMSFoH2WmNwJYACrjltM+Px9ovQfV57d+5tO0XmvXbghASezsqc3S0GmAe6J4hRuGVaFwDkRIO8HMHPjTM0ZzWnJWN0BspYsdmsYjx7NJ5743calbJsNq1PZ20tzvwKFn2GdSRNAmqvsDXz1o0tfgKdHPXGohTr3pZ69qY1u8aNfhQGevOkde3+9P9f1oOt3KgNa9qBOvWnx1zpDW7lQGvwFFHPXGjX40Cz15RTz150cNeFB/P8AOgKNfhQdbuVPjrnQKfP2P60Vz7f5aKDsDXtRGWvGkBRGVUBGVMjPXOoHTPSabPbxtJJMKo3s0SAOWQJJ4AGsnd6X22+cVv6JIJWAFBA5M6kud2YAH55yymM3bpvHC5dN0Br0pga9awOwdYdqs3Al8m5MZXAiN3vhhkAUyZAIBEwMsyNxse0LcQOpkMJE5HyI4Ebo8Kplhcez2i+ttGd2Cqokk+vv5VlrvXSSRass4H2mKtvEd1VYgHxz3ZUuvd0k2LQOTlj/AHgURD4gdoTnxAPCp2xWVRQtoKAA4GFsyN2IzvYtvJrlzc049fNrpx8e5uq/o7rvjbDds4JaAbdztROeRBVYbfl7STFavZ763FDo0qdx8siCOBByIO6IrEdbbANu25jFiFsmZY9x2IYj6ysgIPDPnVz1QvFsc5Brdm5H8VwOGPrgHz31rDkmcmU6pycck3GkjPXOlGvSmRnSiujixPWoC3t1q45ABW33jw7N2ljzwl1Y1bMeECc4xEiGjgo3AiT61Y9M9ErtKYWJBBxKwzg7t3FSDBH4bxkx0dttibaBbggZqQwAzw5FluL8JETFeT6r6e8slx7enh5JJqp3TpH7O5+qV7hAklpGCWOYIeCK9+oOzsLDschcusUH8K5E/wCPH6RVba6B2raWB2j6K2CWju5E5E20UtBIJGJySATGRNa9tgtlVXDAQQmElSoGXdYZjID2FdPp+K8eGr3+dM82cvqJNEGo9m3cVgCwdObDC447wIfluWPGqhukDbsXLhl42rsxLFYV9pW0MwcgobduyjdNdnBfhaADrWsqx1nrhcIbFato6WX2hsTyhS2lp8K3FkHEbhwuCQQmKBOGpNjrJca6LXZIhuPhtszYlw4rgLEoSDkgGGVIZisZTQaiDrWs6INZC31quuoZbVoAsUzZjmuynaSQQM17mEfeB4QZvRXWTt79u2FXBdS64YE5Gy1pWXOA5m4wOHJSkSSTAaIg68qcGaytvrFdZkRUslrrAL32IVe0uWz2kD4otyBzxL9XEY9jrTdZVK27cE4e87MZXZDtZM7yIXD6zwghsQDQAax93rg2JRbt227RSUJZgAy3rFgqTHezvNOEEApEmTHvs/WVsbrgT6O7btt32ZmN/aruzKUngDbxQd8wIjMNTBog0Rr31rJEZa8NazIcGmB/SkRr11rKiM9ctazoDhTIrmBFMiimRr0ojOkQNeVEZ0BnyP8Am/SiuYGo/WlQdijhQDr2onLXjVGN68jFe2dGytkQfJrltXz4d2PfjVqJggSBmSFzknILbPCIGVe/WTocbVbAkKyzhJEiCBiVv4SI9geEVnTsG32QAIuBTIAw3c+eYV2NeX6jgy5Nav3/AD8/o9HFnJNPHrrJ7NZDORcA5w2BVU+OIz6eNarq1+5P9pe/7rT851lXz/pTpMXLiOVCMIxbwrNbuBhmfgJJwkNuMDPKrnoPrC2IrbZAHJIDDtFxb2CsrAhjBJGYyJ511wlxxkv/ACueNyx9NB1o6G/abcp+9thsPAMGjGhPCcKweBA4TVN0P079EWuEBrIk93vOpkrwyYkFT4icpirS101eG+3afxBa18ir8+dZnoKw1+3tAA79xUJkwFbFcfhwx5ZcOdTk1lj+8+/3TDHLGfqeLK+0lrl0gWlxZLugfEiAeXefeSI+7ueg9iNtCzfFcgkCIVQO4gI3xJz5nKBFYfYNpeyVtXB3WzHMdozQQQSGBaR4Vpdk6QuWQFgXbYEBZwuoEQFY5MPBo4d6Kss/b4a5cbZ6afjrnSFRdi6Rt3TCnvbyjDC4zInCc48d3jUi5eVQWYgACSTkAAJJJ8q6PK7Ws31Ms3CL+0Xbq3RtL47RUYYspKWwBJ7pAxDM/GfOvDrH1jJsXFsW7ga4Oyt3CFXC949mjhWOIwTOYG71q46I6QtMotIrWyiAC24AOFREqQSGAyBg5SJic24txsm7FllFBonLXhQTVZB361r1qN+wWcWLsreImScCzPxSTGZkAzzFSZonXprWdQRh0fZiOytwGxAYFjF9oCMj4/1oOw2jjm1bOOC0oveIkgtl3iDnn/WSG1rX4UA699aEFeH7Lbj4E/wjfhwcvsyvllupW9jtK2JbaK27EqqGjdvAmIA9qkYsteGtZhbWtfkEHYOi7VlcKIvxF8RVcRYktiJA3jERPKvddjtDIW0AHJV+zg5fY7vllXuTrWvWnizoIi7BZmeytzlngWcoIzjmAfQeVdjZLchuzTEpJBwrILHvEGMiZMxvn1r3B1rX40Bt+ta8aAnWtfmiRGta9nOta+UE5a1r3AJGvOgHPXLWsqC2ta/ImgWUUzGvOidelAOeuetbiA69tayoymgHLWte5OvbWsilPjr/AA0V1h1n+tFNmgDROVImBJMef56/Kqm71gtbkD3c96ABeeTMQGH3ZpbpZLekbp3rSthuzRDduCMUEAJIB7xJkmM8I58OMOz09du5pdtxyW2Qwz3EO5g+g/Sl6JNs7RdW8qlrhuBe1AYB3uFwD4spEEfZgZkCpvSPVkr39mYys90N3hzCM2/7ryDxNZyvvUd8cMZ3FfttzBta3LpBV4ZyowSpXsrkgHOBhY84q16f6KF5TdtkF0MdzeVUypHO4uUEb90HuxTXNrFwdnf+jdT3XggBo+upzUwYIORneJESNi6WfZx2N5S6b1EnIDih+ugP1TmOGUCueWOUvlO5L+7rZ9nt0Rt4urDEYwJMbmG4OPzHA+YJjJc/ZdoxAxbcNJXeFcjHHirQ/kSAKkdMbAGjaNlOKQXZbcmDHedBx/iTefPI+Vq8u028J7twQykZjfkyc1zII35nwNX17111V35T2k9cELLbuKR3SUUgg/EouIx5Zp/mqVacOqsNzAMBluIB161T7HdLWzsrwhnuExHaL3kRm+yd6nkSuWQr16C2oEG2ZBWSoMzhkSPAqxwxyw+FZmNmOr8f3n/XS4+rpaXLStEgGMxu38xy86renekbiBLfaFlYlgLkPBSCJbeQJLQZzVc8jNqd+teGX61U9YdnDIGz7hM/ccYW9pB8hTC+9LljL70Wz9Xbl5A73N5EKym4wnOSMSqvCQsio+0rd2JlZWxqjYlIkglPjGeaPhJGGSCCYzmNN0TtguWlaT2gOYJIXtB3Sv3cpA5EVUddbxYKk78ZAAiGCqmX2gTc3+FcuPmyvJ45fnf58sWbb4HIGNGgnwrDnZ7dtZyQLxBKAAeIIjXGoN7prDAtG8Scge0uCd/wrJLHzWDzivVM99RwvBZ8voxOftSnXpWW6ndOXb7PbukPCllfCUMKQrK4MZgkQRv48zquOuev61tyssuqAdeopA696BRG/XLWhUQTr2onXvT1+OtGlGWta8qAJ16U5z3amg/n+ev60o16a/pQAOvSgHXtTG/XOkBr31o0BOveide1Eb9ctaFONe+tGqETr1onXpRy1wFM699f1qABoBo1w5UCqAHKiaQ3a8daNPhrw1oVA4/hFFHv86KisN1m2+9d2k2LQxLb3pAbE8ByzSwGFQVgHjJ5RXr0w6HDetkHPcCjGN5CPvG7cTWi6xdAO7i/s5i6IJUEAkjIMrHIMBkQRDCAfGBsvWFHBtbZbEjJiUkTH17Z7yGOOYjOQKtxldsMtT9Kv2q3b2kTbYdooiDlIO5XXfG+DwnlM+uwdOm0DZvoTkTiB7/mxGdwGAMW/dMmpu1dWbN5cezXBEmM+1SZzwsO8p8QTHKqbpCzftDDtFvGgzDEkgHcCLy5ofvZ+PGueXHuavt185k0G27La2oC4d2EQ9sBsyd2IfEBuKnd4HOs/tuxXNm7lxRctEiPsTuGBt9l88l3ZwDxqNsu0tbfFYuMrNHdMKxyECY7O9lu3EAcTV90d1oEsm0I2fxGCQJyhrRGJQfDEM+VTDC4+t7n+35/Iu50pdivPaJubO5IGbqR3hlkLtsZOMj3lzygcTXttDWtphrcWbxM4MUIzbi1q4Pgc590xizB3ljY7T1fS4O12K4DGYUNkMvqOPhmPhaRlGQqlvZkreRrb8WCwTnH0tuO8P41HlFdekmsvc7LabouAreAS4vdLMIBj6l5fq75ndxETBhbW91HzBLbzDfS5QMaMcrs7jO/jJLTMvK4QExctxC3FJYBc/hcSUHg2JBnlxqOLkCBmpjJllDO6FnJj/AcRPDdVknw1v7pWy9aBOFsBYDcx7FxwkowPuPDKve50w10FbaL3sjB7XeMxAAG7iTA4zUEC20BsaxGWV5ZzzwkdoDnzNeoMD/zarMZM1yxyIiX1+POyfE9rutX0D0c1i2BcgG5cBj44AGGCd2IgZkeGfGovWHoq5cFtrSN9FIwyJGFldGGI5iV3b91Uo2x/wD1qf8Au35/7V4Xmxgm5tGMbo+l2kZ8MzHyrM45/E89/wBmZL0lXNkXFO1XgGX/AIaFbt3n8K/R2j45yDmaBtZebey2uzByZg03GHK5e3pywrJ5HhURXsIBIuOOGPDaThuQYSRPMGp1nbb7gCxZhQMsKM6gRuDDCgPhXXd+IaneVTNg6OW3mCceXfUlCI3KpUyq+E55zMmrrZOl7lsgXJuJxaIdRzIGTjyAPgapE6D2y78bFB/E4B4fVsiD5E1X9N9C2rPx3EuXsjh7MZLxLkklViYzk8OMZmOW/dZy8MvWn0y0wIBBBBAII3EESPSugPGsx1W6StWtltJcfs8IMB0a2FWWKLLADJSBV7Z2+y/wXbTfddT+B8D7Vp5bNJUUEeNKNe9BGWvCqhkeNEUEZ651zGvSg6AzoApRr1oA170DjLfRFKNe1Ea96BkbqCPGkRr0FBGeudA4oApRr0oA30DA8aIypAa96UZa8KDv1FFKdT/tRWV2r+mNs7K33fjc4UnOCRJYjiAATHGAOOWWv9HI4JcYmOZeSHnnjWD6DLIZRAqR142t1u2VTKUuZ5TJa0oAByncJOQk86i2+q+0EAtfIPIXLp9MiBr1qXG16eKzGbqE3RV22S1m4Z8TgbwGJcmjkR68alW+s20Wcr6BhxLDsz/jWbZ+VdP1V2jhfOX/ADbo/GfGvO50RtyfCxYeDI4/+QK3zqzyatwp3TsV/wC1szGfq9wjjijFbzzzyPjULaOg7wAZCt+0Jg2ybgAOUgA47e6Po2rw2vY7ymX2cSc5RXszllidMSscuNQrVyGJts4PEqRMzu7S0Q4/w1r+pJ/pr0sXCpLIWRhlIJn7uNBiHkyxzPKxbpw3EA2lFvKNzz2bgzHduocGI8pHI1Au9Is373C5AiWADgRuV+5dO7x/OozuQZGROQGPA5E8CQpjL4TikceFItm+4sCAvfsXWUmO7cw23MjiT9Fc3RvBFcXHUmLltkbOWtdwmfrNafIzz7x/Gqs7SF+IPb80hfHvJKerAnnzrq3eDr3cFxN8I6so4SRubLccPD3aWbicVgjC9t+SsAjbzIFu98PH4SDv9fUXran6Wyy+K3btucuC3iVJ8jFVhvhZxl15i4DHvmI8QKk7Ill9zDMZ4ES8PMkOhiI4Gr7Z9Luw2xsJb9qXzhv+1JqVYHRoz+kP3xtJnlk2XyqhToSw8/T2gedwXLB9C2Xsak2+o7ss27oYbpXar8ehE0Zuvu0VnpbYbX7tQD/DYcE/3iue/ia42vrjbWItseRcqg3bviJn0qit9Rbw4o3g+0Xbg9nQj5VKs9VdpQDA1pfu3GHDwta+dSprD7uto6Z2u+YRTbU/ZGHeBvuPnGf1BNLY+hgpxXDjacUZ4cU7zObtxlvOBFejdB7aD+8X0uA/6rVJuj9uXm0f2J/+prF8q6Y5YRYia4uWwQcQBHGQCI47+FU9zpO9aJF60SYMAAoxIH1Q2T/3W9676QuM2zyGDhiguwMBQMwiQWIe2xBXEDxiN8c/C7bueMD9NpbztG4AMg1shE9FuMFYeOEirjoLrb2jrauoRjkJcGHDiyhXwsYJzAIy4QMp46vNstuyGZ7IuETcNwqHDfZ72YUcBu48ZMDpK8m07VZWwuYMFsMYgHRi2QkqoBzPFst/e7THTz56yvTfk5651Sda9ocWlt2Xa3dvOFV0U3CuFTcdsIUkjChXd9arwnPXOvNrallYqCyyAxHeGIZgHeJgT5Cjgy9vrccPatbQW4thi1wq4Z7JusCuGAFK4Tn9o/VpDra+Nl7JB2a32dnd7YixbsMMKm1iknaAIIBhZ4xVzs/QOzpcu3BZtYrpk/RplIhwMtzYmJ5l2PEio6fsYcoLFoYmawSLICFnAx2y2GCWwKCNxKqDmBQVT9Z7nbfAAFLWShJUG493ZERziEqB+0biJ38Yq0PThNu0VQY7u0XdngscAaz25ZiwE4T2BjKZIHOpLbBsqMtv9nsg3e0IAtJDGE7QnuxJCoDO/COVSn2K0U7I2UNsR3Cim3vOWEiPHdx9gzfVPrG921s6upclLSPcJMtcbZ1vM84cBXvAZGc5iK1vHXOotro+yhBSzaUqoRSqKpVAICqQJCgZQKlznrnQIa9tayo561rzoB1rX40Tv1rXlQAOta/MyjWtewDROWta9wNcf1opYh4fL9KKCs6wdCrtSAE4WXFhaMWTQGUrIlTllI3DOqBOiekLWSXMSjcA6tl/1Ukbt0/KtoKM41rXlVamVjC7ZtXSFoLiBljAH0DTlJMBgeG/xHMV4HpXb/sn2s//AKedTOsnSirtD4hiZAqKuQABVbjMSclBLAHnhGRiqe8b9xcbt2Vo8TNsN4KADdc+QAP4Z3lv09GMnjupN3prbUzaFH8QsL+N2oG1dO3H/ejZ7n30tXcv+ndmNcKiWOzDzcxFOJSA/MzixgmOGKSJq+6xdHWNntqVDsXJMl2ACKJZoQqCT3QB4+EHXssxl6Z19sVgc7afcDjhwD3WU+g4VGtMwmDbIMn4XsyOMnMN8h4VfnqdtcEjtVJzjHaY+Xekc+PrUS71c2tPitOYzlraXD72Gke1VfLFBt5ju5HiVIYcfske5Fed62C0kK7DdJwXOG8wMzu3V7ujKQrKQRwMFv8ADeEqPI8aRdG7pH92J3f8q6ZI5w4HhTprtyt0KYbGo8QRnme6V7o3xmp416rsti53iQOM4e0E/wBpa7w8+z4+VeQ2HMm07QN4QlxH8Vm4MSj7sjjXabBbuGZRHn4pa1J/tUnPwdVEiKb2lSrPQtw/uTjHHs3F0DwKSrg+nnUR7ZRu8CjZQXXBc3cAwTL1r02nozaLObBo+qbiiBB3i/ZMKPEyakbN1mv2xFzEV/5gXaLeYzOIEXPc/nRn27s9JXkiL7r99ngZ8cSui7/tVYWul9sAlD2oH1vorinf9hlavK10hsd395Y7M/a2dojxKd32hq906EsXTOzbSMXJxhceq4WHsans3j8x7DrBtY+K2h8rVzw5XDXR6z3zkLPvbvRx8qjXti2yxwNxfCLoEeWG4fMg1xY6cUmLiFY34e/H3lIDA+EcqxblPhZjhS2t9q2mBchVBkZBFBggMFlmJAJyJAz8qsP2JcAQZYVwjKRhjCVKnJlIEFTkfnR2quBgbI4u8pGWFHYZ8DiUeO/xryvdJW0gGS0A4VExuzPBfU7qxcrk6Tx/wpXRvQGz3pk3bbrGK2rgrBkBlLKWwGOeURwrSdHdF2rAPZIAW+I/EzRuljmfwzrH2OmExKyErdU90OMOMH4knccQ4TMwd4rc7PeDorr8LqGHkwBH46zrpjbZ7eXlxuN79PUnPXOlOvSmaWeta86rkYOeuY1/vWdu9G7SFa1ZYWwbz3O0xD93duNcdWTCZObKCCMjM8K0Wta+VAoMHtnV+4iYytq1bQW8dtCWVsPZC4WwpMXAMLGMlzM8LDqRsBTtLotpbtubioqboG032BXuiVIYEECDvGWZ1YnWte9BnWte1AE69KZOeudIzrWvenxoFOvSmDr1FLWtfOmNa17UCB170Tr2/wBqBrWvwozjWtedA5Pj86KUHUUUDA17UgNe9AFEZVUZbrJ1ce5d7exgxnAWBgEsgAVhiBVsgBDfZHhXlsXVO5ccPtlwsfshi7EbiC8DAP4UAznPfWuIypkZ6502355a0zfWzoz/AMKq2kAW0wbCijJSrKxAHLFJjgDWd2jabu1patCwSbeUribFClGBJAVFJMmScwONfRYrNddOnHsdnbtGHu42Jgkrbt4Q0AbyWdB6mOYLhlel70dZZLSK7YnVEDHgWCwT7zVX1q6bOy20wiXuFgs7lCAFmaTu3D1BzyByl1NssDtHVlzHexAkEwBLIxgkmO+GBJ3GrvaNlPSOyWbywLi44nIGG7O4BvwyyBhv+GOMiHjJZtT3Osl4Bf2q12tloLLdQHu/Wa39EgbDM8d0cZq56Y6l2rq/RQPrYbnfQ7jkfiQ+IJjlUW90Ttu1YU2gKltTJbuTuKkgIzS0MwHwrnMbqnda+krttrdiwcBcL3hv7zBEVSfhEgyd/LjFavf6WV2LoVjdOzsWW6klcZLwVAaMY7ymDIcHzEya42q2yXCt9Ti3YkI7QRxxAYboHJhMRzqbt/Rr2HtpjJu3siQSAMbqoGL4jLHvMTJwjISQe+m+qw2ZEuLhuAEBpUIAx+GMMEITlmSQSIMxF1t1meq8dg2m9s4x2Xx2jvCyUyOc2plD4qd+/lVns1zY9r+JBYutlKHCGJA+FgMNw+DCfCKq3tts+C9aJa1d57zH/DuRAFwZgNxggxGdv0b0Ba2q1dcdxi5wsBkwNu2e+m5syeR8RurM3OzK468kLpHqjcSTbK3BygK2/wCy0ox8e6eWdUzIma3cVorvJBZQYn6RLkumR34o8q0P7XtWw926vaWuBJJH924c1491x4A5TVjdv7LtqhScNwDu4oS6pjOJ+Ic4lTl4UqTKz+cUmwbPtgcpZuzChx9Ic13HAl0MojuyJjvLXtt1/aWy2jZO0gZN2bhhwyu2i2E+XOK56qB02wWpBVBekr8IwwjYd8BmKmOBB3519AjOrP5sZ5ayfNuheh7ty9K23trDyWBClTbZVVmZFFwhmEQAQAc4mfTqnYsOWG0YWcxhW9uafjYg5O+OZBmIEbzX0QCqPpbqtZvlmlrbN8RSIb7yspB8SIJjM8jP8Tfan6z9GbNatnCq27hjCiQA87x2W6IkkgDdv3irvqfbI2O0DP8AxCsme6zsyeYwkR4RUHYOpFi38TMw+yAttfXCJO7dPGtMFAAA3AQIyGQy8qJllLNOiPHU0Rr0oIojXpRzAGeudIDx1nTAzpAUDjfnrKiPHWdKMteFOKBEbs9RTIz36mkRupkZ0BGvSgDXrRFAFAgMt+s6ZHjrKkBRGVQdYfP2NFHqPaio05EURlRz9f5aBw19qqgO7XKmde9cndr7Iro7/Uf6jQLXyrP9buh3vBLlkTctEwMgSrFSYLGJDKpz5HjAq/5eX8pp8dfaFUl1dsNte2bXtKmyNnKkkYiVZQYgjN1AUSOZORAnfWu6I2EWLKWhngGZ5sTiY+pJPrUs7vT9aDx9f5aNZZb9CNe9UXWboNtoNt7bBblvdikAiVYHEASrKVkEA7z51fcvP82rk7h5fyiozLZ7jI7H1f2l79u5tLgi2VMyGJwMWUAKoyxQSWz3b+Gq2rZ1uIyMJDAg+o3jkfz969Tv9R+NIfkP9Jqlyt9sBe6H2u2HsKhuW3dWkBYJVgQykmLZMDECPLia13Vzoz9m2dbZMtmzEfaYkkDwGQHgB6WS69xSG7X8VFudyDKCIIkcQc6oNv6n2H+DFZngkFOXwOCF8lj3rQHcfI/y0Nv9T+Jom7PcVfQ3QdvZgcBZmYAFniYAyUBQFA37h+FWuU1yd3v/AKa64+v8wod+yAoFC/kP9LULr3WoaFB3UDdrm1Jt3p+S0HR170tfKmd/r/NXP6fyUHQ30gNe9PidcRSX8h+DUBw14UUDdr+Gj9f5mqgNM79c65O70/IV0d/r/PUC18qYrnX+U11xPr+K0CAo4ULr2akd2uS0Hcjw9zRXjRUV/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7176" name="AutoShape 8" descr="data:image/jpeg;base64,/9j/4AAQSkZJRgABAQAAAQABAAD/2wCEAAkGBxQSEhUUEhQUFBUUGBcXGBgUGBoUGBoXFBgYFxUXGBcYHCggGBolGxcYITEhJSkrLi4uGB8zODMsNyguLisBCgoKDg0OGxAQGiwlICYsLCwsLTAsLCwsLSwsLCwrNywsLCwsLCwsLC4sLi0sLDU3LC4tNCwsNywsLCw1LSwsLP/AABEIALkBEQMBIgACEQEDEQH/xAAbAAACAwEBAQAAAAAAAAAAAAAAAQQFBgIDB//EAEcQAAIBAgMECAIHBQYEBwEAAAECEQADEiHwBDFBUQUGEyJhcYGRMqEjQlJyscHRFDNiwvFzgpKisuFDY4OzJDRUlKPS0xX/xAAYAQEBAQEBAAAAAAAAAAAAAAAAAQIDBP/EACwRAQEAAgICAQMCBAcAAAAAAAABAhEDMRIhQQRR8CKBE2FxoTJCUrHR4fH/2gAMAwEAAhEDEQA/APsANE5UAHXpRnGvGtMg0E50ju1ypkGdc6AmijXDlQJ150AKAaQ46504OvSgJyoNGevWkde1Ayc6AaCDOudA1u5UAONAoE686Br50BOVBNGevSgzQBqPt+2C0hdpIEAAb2JMKBwkkj+lSCNelUXWh87IO4F3P9xCvt3/AMKluo1jjLZFH0x1ivDIOFY54Le5QchieCztnlhwzHDfVYu2bWLgX9puJcMRbN21iac1Xs7xYiY3GCamdT7IuXTeuAkz3TvAd1DMfDChVR68qy3TFwm9tDKZPaXSpHg5wkewjyHhUlnXzOz6nlnDJrHtuOiutTWz2e1W8LTmyIUOZMs1s5kT9dSRJ3ZVrrd0MoZSGBEggyCDugiqjatktbVaWe8GUMjrvEjJlPl6Hccqq+pO0OrXrDGQhYjwKsUuRyUkBgPOtNWSzca4mjXypGZ1zo18tf0o5mDnQDSnPXOga+etGgfDXhRS1+GtCide+tGgZO6gmkdbuQo4656/rQOgGlOvTX9KAda18qBg5UcKQ189aNGvw1oUHWLx+Y/SiiT4fP8ASisrsgKIypAa9qIyrQZBoIpEZUyM9c6AigClG7XCnG/XGgAKIpAb9c6ANe1A4oINKMvX9aCNelA4zoigjPXOkBr0oGBQBSA30AUDjKgilGVBFAyKx/W/bwWdR/w0NseN29Bgc4AQnzPKtF0xtfZWyVzc91BvGNtxI4gZsfBTWD2LYztV8pJwIG73GMXfMx8dx8Rn7MxBrNdeKf5qu+q9phs5+qLjXCHmCoChA0cfhJB8qwh6Mu2z2ZtPiAAARSytujAQIZeXhyzr6jsqZJhUkRgI+BQq5fB6R5RXSNk3fIVGMiMIgfVOWY8a8s57vd6vXX2/b49/LHP9Njzd3pWdBn9k2RVvyCis7TmB2jsy2weLd4Llx3V59RrLMb19ssbEZbsZJuXc+IBYAcsLCq/pTtNp2kWFYstvfmF+qHZhOROF1QcieU1sOjGtYBbtgp2eWBgVYRzBzIJ+tmG3gnefThvx3flrKTHHxicRnS1x5UmIkCc+XHI/7/P0pKQcwQfKOGVacnVAGs/GiM9c6QA1661kDiilA16a1mQNetAyKcZ1yQNeQpkCdc9ayoDXGiuSRzGeXDlw8deNMkCSSABxP5mgYFEZUgBr11rIgRrw1rMHh1l+tFEDn8/9qKKBFHCgGict1UBIimYnXOkTTJFAp16U51661nSmmDQIRr1oy16UA0TQGvxoJFE+FBNAzv1zpa+VOc6U0DBFIRTB30A0CyjWtewaJy3UEigo+ss47Mf8wj70IB8i2t2e6k/CwIkxbOKYwgI0EicxixVr+mdi7VAAQrqcSE/aAPdPgRIPnMZVg9pNzY75cApiJBVxIOLNly+NScwyzhmCAARXLPDyln3ejjy/Tr5bBizDIliFgx3VbFxDeFejPyOJF7pUDEZkDeTnlVBsHWa02bBgVJwlMLosgd0FSCeO9RXnt3WKe5ZD9pcAWYwiTv7NM2Lx4QN+cRXlw4eXfv5/P/Z89t17dXDj6Qvuuaxc+bW1X37Nj5CtZtOzK4BO8fCw7rDyI/DceINVnVboj9ns98fSPBb+EAQqAjeB+JNXROVe+vLld1T7a2DatmZyxC2doUvhJ7xfZoxYFgE4TlluMbqz1/pLblbuY2/fjB2MEAHaMDj6OHHdT6wJgDC2Ot0TnS18qiMdd2/axdXs3uPb7WFx2sLXbZeyGJYWoGGbixFuVGLE2GvGxtm2uEHaX1lEa4wsoCt7sNoa5aUNbIwB1swYOZjE2KK28561r0oGvnQYTbOlNtRHAN5mUY1bsRB+i2djb7llp773IEDcZcYat+nds2lb9vsJZCFm3gyYntJOPCch3ZGJIiZaYOkB1rX5k5a1r2DFbN0jtZC9o90IUJxrZxv2wt2itoobCd0lnOSgyCuMbq9P/wChtVy6loNft9/DccWVEA7RcAhntlT9Eq5iRBB3ma2Jpk50Hz3adr2pjYe6L5ey+NUSyCGA2G7iunuCLnbMy4cQG4Yc69l27bXN0dpeAtJtJEWlYXCq7OLQLPYXEJe4RhUTh4gVu9a1+tAO+goegdqvPcIuG4RgYuHQItu4LhCpbYIMYKzvLfCpyxZ3uUa1r2YpcNa17kPWs6KJ8B8v0oopg69qU5a8daNMTRnFUInLXKmTnrnQZoM0BOvSidetGdGdAA696Ade2tCgA0Z0BOWvGgnXpRnFBBoCc9c6AdelPjSzoCd9VT9P2vqB7nigGH0ZiA2/eCapuvPSxQrs673Bd+MKCFVYHxYjOW44YMgkGp2fq7cuLie5BKll3vEfVkOAreCjKuefJjh3dOuHH5TdbbZOlrdw4VJDfZcFDkM4n4o8J/CuOlelhaKoqtdvXJ7O0nxNHxMTuRBIlzkCQN5g4O/22zlVugspggYpMgyClycSuN8H0MAmtr1b2kXbfad03Mke5ABcKMSFoH2WmNwJYACrjltM+Px9ovQfV57d+5tO0XmvXbghASezsqc3S0GmAe6J4hRuGVaFwDkRIO8HMHPjTM0ZzWnJWN0BspYsdmsYjx7NJ5743calbJsNq1PZ20tzvwKFn2GdSRNAmqvsDXz1o0tfgKdHPXGohTr3pZ69qY1u8aNfhQGevOkde3+9P9f1oOt3KgNa9qBOvWnx1zpDW7lQGvwFFHPXGjX40Cz15RTz150cNeFB/P8AOgKNfhQdbuVPjrnQKfP2P60Vz7f5aKDsDXtRGWvGkBRGVUBGVMjPXOoHTPSabPbxtJJMKo3s0SAOWQJJ4AGsnd6X22+cVv6JIJWAFBA5M6kud2YAH55yymM3bpvHC5dN0Br0pga9awOwdYdqs3Al8m5MZXAiN3vhhkAUyZAIBEwMsyNxse0LcQOpkMJE5HyI4Ebo8Kplhcez2i+ttGd2Cqokk+vv5VlrvXSSRass4H2mKtvEd1VYgHxz3ZUuvd0k2LQOTlj/AHgURD4gdoTnxAPCp2xWVRQtoKAA4GFsyN2IzvYtvJrlzc049fNrpx8e5uq/o7rvjbDds4JaAbdztROeRBVYbfl7STFavZ763FDo0qdx8siCOBByIO6IrEdbbANu25jFiFsmZY9x2IYj6ysgIPDPnVz1QvFsc5Brdm5H8VwOGPrgHz31rDkmcmU6pycck3GkjPXOlGvSmRnSiujixPWoC3t1q45ABW33jw7N2ljzwl1Y1bMeECc4xEiGjgo3AiT61Y9M9ErtKYWJBBxKwzg7t3FSDBH4bxkx0dttibaBbggZqQwAzw5FluL8JETFeT6r6e8slx7enh5JJqp3TpH7O5+qV7hAklpGCWOYIeCK9+oOzsLDschcusUH8K5E/wCPH6RVba6B2raWB2j6K2CWju5E5E20UtBIJGJySATGRNa9tgtlVXDAQQmElSoGXdYZjID2FdPp+K8eGr3+dM82cvqJNEGo9m3cVgCwdObDC447wIfluWPGqhukDbsXLhl42rsxLFYV9pW0MwcgobduyjdNdnBfhaADrWsqx1nrhcIbFato6WX2hsTyhS2lp8K3FkHEbhwuCQQmKBOGpNjrJca6LXZIhuPhtszYlw4rgLEoSDkgGGVIZisZTQaiDrWs6INZC31quuoZbVoAsUzZjmuynaSQQM17mEfeB4QZvRXWTt79u2FXBdS64YE5Gy1pWXOA5m4wOHJSkSSTAaIg68qcGaytvrFdZkRUslrrAL32IVe0uWz2kD4otyBzxL9XEY9jrTdZVK27cE4e87MZXZDtZM7yIXD6zwghsQDQAax93rg2JRbt227RSUJZgAy3rFgqTHezvNOEEApEmTHvs/WVsbrgT6O7btt32ZmN/aruzKUngDbxQd8wIjMNTBog0Rr31rJEZa8NazIcGmB/SkRr11rKiM9ctazoDhTIrmBFMiimRr0ojOkQNeVEZ0BnyP8Am/SiuYGo/WlQdijhQDr2onLXjVGN68jFe2dGytkQfJrltXz4d2PfjVqJggSBmSFzknILbPCIGVe/WTocbVbAkKyzhJEiCBiVv4SI9geEVnTsG32QAIuBTIAw3c+eYV2NeX6jgy5Nav3/AD8/o9HFnJNPHrrJ7NZDORcA5w2BVU+OIz6eNarq1+5P9pe/7rT851lXz/pTpMXLiOVCMIxbwrNbuBhmfgJJwkNuMDPKrnoPrC2IrbZAHJIDDtFxb2CsrAhjBJGYyJ511wlxxkv/ACueNyx9NB1o6G/abcp+9thsPAMGjGhPCcKweBA4TVN0P079EWuEBrIk93vOpkrwyYkFT4icpirS101eG+3afxBa18ir8+dZnoKw1+3tAA79xUJkwFbFcfhwx5ZcOdTk1lj+8+/3TDHLGfqeLK+0lrl0gWlxZLugfEiAeXefeSI+7ueg9iNtCzfFcgkCIVQO4gI3xJz5nKBFYfYNpeyVtXB3WzHMdozQQQSGBaR4Vpdk6QuWQFgXbYEBZwuoEQFY5MPBo4d6Kss/b4a5cbZ6afjrnSFRdi6Rt3TCnvbyjDC4zInCc48d3jUi5eVQWYgACSTkAAJJJ8q6PK7Ws31Ms3CL+0Xbq3RtL47RUYYspKWwBJ7pAxDM/GfOvDrH1jJsXFsW7ga4Oyt3CFXC949mjhWOIwTOYG71q46I6QtMotIrWyiAC24AOFREqQSGAyBg5SJic24txsm7FllFBonLXhQTVZB361r1qN+wWcWLsreImScCzPxSTGZkAzzFSZonXprWdQRh0fZiOytwGxAYFjF9oCMj4/1oOw2jjm1bOOC0oveIkgtl3iDnn/WSG1rX4UA699aEFeH7Lbj4E/wjfhwcvsyvllupW9jtK2JbaK27EqqGjdvAmIA9qkYsteGtZhbWtfkEHYOi7VlcKIvxF8RVcRYktiJA3jERPKvddjtDIW0AHJV+zg5fY7vllXuTrWvWnizoIi7BZmeytzlngWcoIzjmAfQeVdjZLchuzTEpJBwrILHvEGMiZMxvn1r3B1rX40Bt+ta8aAnWtfmiRGta9nOta+UE5a1r3AJGvOgHPXLWsqC2ta/ImgWUUzGvOidelAOeuetbiA69tayoymgHLWte5OvbWsilPjr/AA0V1h1n+tFNmgDROVImBJMef56/Kqm71gtbkD3c96ABeeTMQGH3ZpbpZLekbp3rSthuzRDduCMUEAJIB7xJkmM8I58OMOz09du5pdtxyW2Qwz3EO5g+g/Sl6JNs7RdW8qlrhuBe1AYB3uFwD4spEEfZgZkCpvSPVkr39mYys90N3hzCM2/7ryDxNZyvvUd8cMZ3FfttzBta3LpBV4ZyowSpXsrkgHOBhY84q16f6KF5TdtkF0MdzeVUypHO4uUEb90HuxTXNrFwdnf+jdT3XggBo+upzUwYIORneJESNi6WfZx2N5S6b1EnIDih+ugP1TmOGUCueWOUvlO5L+7rZ9nt0Rt4urDEYwJMbmG4OPzHA+YJjJc/ZdoxAxbcNJXeFcjHHirQ/kSAKkdMbAGjaNlOKQXZbcmDHedBx/iTefPI+Vq8u028J7twQykZjfkyc1zII35nwNX17111V35T2k9cELLbuKR3SUUgg/EouIx5Zp/mqVacOqsNzAMBluIB161T7HdLWzsrwhnuExHaL3kRm+yd6nkSuWQr16C2oEG2ZBWSoMzhkSPAqxwxyw+FZmNmOr8f3n/XS4+rpaXLStEgGMxu38xy86renekbiBLfaFlYlgLkPBSCJbeQJLQZzVc8jNqd+teGX61U9YdnDIGz7hM/ccYW9pB8hTC+9LljL70Wz9Xbl5A73N5EKym4wnOSMSqvCQsio+0rd2JlZWxqjYlIkglPjGeaPhJGGSCCYzmNN0TtguWlaT2gOYJIXtB3Sv3cpA5EVUddbxYKk78ZAAiGCqmX2gTc3+FcuPmyvJ45fnf58sWbb4HIGNGgnwrDnZ7dtZyQLxBKAAeIIjXGoN7prDAtG8Scge0uCd/wrJLHzWDzivVM99RwvBZ8voxOftSnXpWW6ndOXb7PbukPCllfCUMKQrK4MZgkQRv48zquOuev61tyssuqAdeopA696BRG/XLWhUQTr2onXvT1+OtGlGWta8qAJ16U5z3amg/n+ev60o16a/pQAOvSgHXtTG/XOkBr31o0BOveide1Eb9ctaFONe+tGqETr1onXpRy1wFM699f1qABoBo1w5UCqAHKiaQ3a8daNPhrw1oVA4/hFFHv86KisN1m2+9d2k2LQxLb3pAbE8ByzSwGFQVgHjJ5RXr0w6HDetkHPcCjGN5CPvG7cTWi6xdAO7i/s5i6IJUEAkjIMrHIMBkQRDCAfGBsvWFHBtbZbEjJiUkTH17Z7yGOOYjOQKtxldsMtT9Kv2q3b2kTbYdooiDlIO5XXfG+DwnlM+uwdOm0DZvoTkTiB7/mxGdwGAMW/dMmpu1dWbN5cezXBEmM+1SZzwsO8p8QTHKqbpCzftDDtFvGgzDEkgHcCLy5ofvZ+PGueXHuavt185k0G27La2oC4d2EQ9sBsyd2IfEBuKnd4HOs/tuxXNm7lxRctEiPsTuGBt9l88l3ZwDxqNsu0tbfFYuMrNHdMKxyECY7O9lu3EAcTV90d1oEsm0I2fxGCQJyhrRGJQfDEM+VTDC4+t7n+35/Iu50pdivPaJubO5IGbqR3hlkLtsZOMj3lzygcTXttDWtphrcWbxM4MUIzbi1q4Pgc590xizB3ljY7T1fS4O12K4DGYUNkMvqOPhmPhaRlGQqlvZkreRrb8WCwTnH0tuO8P41HlFdekmsvc7LabouAreAS4vdLMIBj6l5fq75ndxETBhbW91HzBLbzDfS5QMaMcrs7jO/jJLTMvK4QExctxC3FJYBc/hcSUHg2JBnlxqOLkCBmpjJllDO6FnJj/AcRPDdVknw1v7pWy9aBOFsBYDcx7FxwkowPuPDKve50w10FbaL3sjB7XeMxAAG7iTA4zUEC20BsaxGWV5ZzzwkdoDnzNeoMD/zarMZM1yxyIiX1+POyfE9rutX0D0c1i2BcgG5cBj44AGGCd2IgZkeGfGovWHoq5cFtrSN9FIwyJGFldGGI5iV3b91Uo2x/wD1qf8Au35/7V4Xmxgm5tGMbo+l2kZ8MzHyrM45/E89/wBmZL0lXNkXFO1XgGX/AIaFbt3n8K/R2j45yDmaBtZebey2uzByZg03GHK5e3pywrJ5HhURXsIBIuOOGPDaThuQYSRPMGp1nbb7gCxZhQMsKM6gRuDDCgPhXXd+IaneVTNg6OW3mCceXfUlCI3KpUyq+E55zMmrrZOl7lsgXJuJxaIdRzIGTjyAPgapE6D2y78bFB/E4B4fVsiD5E1X9N9C2rPx3EuXsjh7MZLxLkklViYzk8OMZmOW/dZy8MvWn0y0wIBBBBAII3EESPSugPGsx1W6StWtltJcfs8IMB0a2FWWKLLADJSBV7Z2+y/wXbTfddT+B8D7Vp5bNJUUEeNKNe9BGWvCqhkeNEUEZ651zGvSg6AzoApRr1oA170DjLfRFKNe1Ea96BkbqCPGkRr0FBGeudA4oApRr0oA30DA8aIypAa96UZa8KDv1FFKdT/tRWV2r+mNs7K33fjc4UnOCRJYjiAATHGAOOWWv9HI4JcYmOZeSHnnjWD6DLIZRAqR142t1u2VTKUuZ5TJa0oAByncJOQk86i2+q+0EAtfIPIXLp9MiBr1qXG16eKzGbqE3RV22S1m4Z8TgbwGJcmjkR68alW+s20Wcr6BhxLDsz/jWbZ+VdP1V2jhfOX/ADbo/GfGvO50RtyfCxYeDI4/+QK3zqzyatwp3TsV/wC1szGfq9wjjijFbzzzyPjULaOg7wAZCt+0Jg2ybgAOUgA47e6Po2rw2vY7ymX2cSc5RXszllidMSscuNQrVyGJts4PEqRMzu7S0Q4/w1r+pJ/pr0sXCpLIWRhlIJn7uNBiHkyxzPKxbpw3EA2lFvKNzz2bgzHduocGI8pHI1Au9Is373C5AiWADgRuV+5dO7x/OozuQZGROQGPA5E8CQpjL4TikceFItm+4sCAvfsXWUmO7cw23MjiT9Fc3RvBFcXHUmLltkbOWtdwmfrNafIzz7x/Gqs7SF+IPb80hfHvJKerAnnzrq3eDr3cFxN8I6so4SRubLccPD3aWbicVgjC9t+SsAjbzIFu98PH4SDv9fUXran6Wyy+K3btucuC3iVJ8jFVhvhZxl15i4DHvmI8QKk7Ill9zDMZ4ES8PMkOhiI4Gr7Z9Luw2xsJb9qXzhv+1JqVYHRoz+kP3xtJnlk2XyqhToSw8/T2gedwXLB9C2Xsak2+o7ss27oYbpXar8ehE0Zuvu0VnpbYbX7tQD/DYcE/3iue/ia42vrjbWItseRcqg3bviJn0qit9Rbw4o3g+0Xbg9nQj5VKs9VdpQDA1pfu3GHDwta+dSprD7uto6Z2u+YRTbU/ZGHeBvuPnGf1BNLY+hgpxXDjacUZ4cU7zObtxlvOBFejdB7aD+8X0uA/6rVJuj9uXm0f2J/+prF8q6Y5YRYia4uWwQcQBHGQCI47+FU9zpO9aJF60SYMAAoxIH1Q2T/3W9676QuM2zyGDhiguwMBQMwiQWIe2xBXEDxiN8c/C7bueMD9NpbztG4AMg1shE9FuMFYeOEirjoLrb2jrauoRjkJcGHDiyhXwsYJzAIy4QMp46vNstuyGZ7IuETcNwqHDfZ72YUcBu48ZMDpK8m07VZWwuYMFsMYgHRi2QkqoBzPFst/e7THTz56yvTfk5651Sda9ocWlt2Xa3dvOFV0U3CuFTcdsIUkjChXd9arwnPXOvNrallYqCyyAxHeGIZgHeJgT5Cjgy9vrccPatbQW4thi1wq4Z7JusCuGAFK4Tn9o/VpDra+Nl7JB2a32dnd7YixbsMMKm1iknaAIIBhZ4xVzs/QOzpcu3BZtYrpk/RplIhwMtzYmJ5l2PEio6fsYcoLFoYmawSLICFnAx2y2GCWwKCNxKqDmBQVT9Z7nbfAAFLWShJUG493ZERziEqB+0biJ38Yq0PThNu0VQY7u0XdngscAaz25ZiwE4T2BjKZIHOpLbBsqMtv9nsg3e0IAtJDGE7QnuxJCoDO/COVSn2K0U7I2UNsR3Cim3vOWEiPHdx9gzfVPrG921s6upclLSPcJMtcbZ1vM84cBXvAZGc5iK1vHXOotro+yhBSzaUqoRSqKpVAICqQJCgZQKlznrnQIa9tayo561rzoB1rX40Tv1rXlQAOta/MyjWtewDROWta9wNcf1opYh4fL9KKCs6wdCrtSAE4WXFhaMWTQGUrIlTllI3DOqBOiekLWSXMSjcA6tl/1Ukbt0/KtoKM41rXlVamVjC7ZtXSFoLiBljAH0DTlJMBgeG/xHMV4HpXb/sn2s//AKedTOsnSirtD4hiZAqKuQABVbjMSclBLAHnhGRiqe8b9xcbt2Vo8TNsN4KADdc+QAP4Z3lv09GMnjupN3prbUzaFH8QsL+N2oG1dO3H/ejZ7n30tXcv+ndmNcKiWOzDzcxFOJSA/MzixgmOGKSJq+6xdHWNntqVDsXJMl2ACKJZoQqCT3QB4+EHXssxl6Z19sVgc7afcDjhwD3WU+g4VGtMwmDbIMn4XsyOMnMN8h4VfnqdtcEjtVJzjHaY+Xekc+PrUS71c2tPitOYzlraXD72Gke1VfLFBt5ju5HiVIYcfske5Fed62C0kK7DdJwXOG8wMzu3V7ujKQrKQRwMFv8ADeEqPI8aRdG7pH92J3f8q6ZI5w4HhTprtyt0KYbGo8QRnme6V7o3xmp416rsti53iQOM4e0E/wBpa7w8+z4+VeQ2HMm07QN4QlxH8Vm4MSj7sjjXabBbuGZRHn4pa1J/tUnPwdVEiKb2lSrPQtw/uTjHHs3F0DwKSrg+nnUR7ZRu8CjZQXXBc3cAwTL1r02nozaLObBo+qbiiBB3i/ZMKPEyakbN1mv2xFzEV/5gXaLeYzOIEXPc/nRn27s9JXkiL7r99ngZ8cSui7/tVYWul9sAlD2oH1vorinf9hlavK10hsd395Y7M/a2dojxKd32hq906EsXTOzbSMXJxhceq4WHsans3j8x7DrBtY+K2h8rVzw5XDXR6z3zkLPvbvRx8qjXti2yxwNxfCLoEeWG4fMg1xY6cUmLiFY34e/H3lIDA+EcqxblPhZjhS2t9q2mBchVBkZBFBggMFlmJAJyJAz8qsP2JcAQZYVwjKRhjCVKnJlIEFTkfnR2quBgbI4u8pGWFHYZ8DiUeO/xryvdJW0gGS0A4VExuzPBfU7qxcrk6Tx/wpXRvQGz3pk3bbrGK2rgrBkBlLKWwGOeURwrSdHdF2rAPZIAW+I/EzRuljmfwzrH2OmExKyErdU90OMOMH4knccQ4TMwd4rc7PeDorr8LqGHkwBH46zrpjbZ7eXlxuN79PUnPXOlOvSmaWeta86rkYOeuY1/vWdu9G7SFa1ZYWwbz3O0xD93duNcdWTCZObKCCMjM8K0Wta+VAoMHtnV+4iYytq1bQW8dtCWVsPZC4WwpMXAMLGMlzM8LDqRsBTtLotpbtubioqboG032BXuiVIYEECDvGWZ1YnWte9BnWte1AE69KZOeudIzrWvenxoFOvSmDr1FLWtfOmNa17UCB170Tr2/wBqBrWvwozjWtedA5Pj86KUHUUUDA17UgNe9AFEZVUZbrJ1ce5d7exgxnAWBgEsgAVhiBVsgBDfZHhXlsXVO5ccPtlwsfshi7EbiC8DAP4UAznPfWuIypkZ6502355a0zfWzoz/AMKq2kAW0wbCijJSrKxAHLFJjgDWd2jabu1patCwSbeUribFClGBJAVFJMmScwONfRYrNddOnHsdnbtGHu42Jgkrbt4Q0AbyWdB6mOYLhlel70dZZLSK7YnVEDHgWCwT7zVX1q6bOy20wiXuFgs7lCAFmaTu3D1BzyByl1NssDtHVlzHexAkEwBLIxgkmO+GBJ3GrvaNlPSOyWbywLi44nIGG7O4BvwyyBhv+GOMiHjJZtT3Osl4Bf2q12tloLLdQHu/Wa39EgbDM8d0cZq56Y6l2rq/RQPrYbnfQ7jkfiQ+IJjlUW90Ttu1YU2gKltTJbuTuKkgIzS0MwHwrnMbqnda+krttrdiwcBcL3hv7zBEVSfhEgyd/LjFavf6WV2LoVjdOzsWW6klcZLwVAaMY7ymDIcHzEya42q2yXCt9Ti3YkI7QRxxAYboHJhMRzqbt/Rr2HtpjJu3siQSAMbqoGL4jLHvMTJwjISQe+m+qw2ZEuLhuAEBpUIAx+GMMEITlmSQSIMxF1t1meq8dg2m9s4x2Xx2jvCyUyOc2plD4qd+/lVns1zY9r+JBYutlKHCGJA+FgMNw+DCfCKq3tts+C9aJa1d57zH/DuRAFwZgNxggxGdv0b0Ba2q1dcdxi5wsBkwNu2e+m5syeR8RurM3OzK468kLpHqjcSTbK3BygK2/wCy0ox8e6eWdUzIma3cVorvJBZQYn6RLkumR34o8q0P7XtWw926vaWuBJJH924c1491x4A5TVjdv7LtqhScNwDu4oS6pjOJ+Ic4lTl4UqTKz+cUmwbPtgcpZuzChx9Ic13HAl0MojuyJjvLXtt1/aWy2jZO0gZN2bhhwyu2i2E+XOK56qB02wWpBVBekr8IwwjYd8BmKmOBB3519AjOrP5sZ5ayfNuheh7ty9K23trDyWBClTbZVVmZFFwhmEQAQAc4mfTqnYsOWG0YWcxhW9uafjYg5O+OZBmIEbzX0QCqPpbqtZvlmlrbN8RSIb7yspB8SIJjM8jP8Tfan6z9GbNatnCq27hjCiQA87x2W6IkkgDdv3irvqfbI2O0DP8AxCsme6zsyeYwkR4RUHYOpFi38TMw+yAttfXCJO7dPGtMFAAA3AQIyGQy8qJllLNOiPHU0Rr0oIojXpRzAGeudIDx1nTAzpAUDjfnrKiPHWdKMteFOKBEbs9RTIz36mkRupkZ0BGvSgDXrRFAFAgMt+s6ZHjrKkBRGVQdYfP2NFHqPaio05EURlRz9f5aBw19qqgO7XKmde9cndr7Iro7/Uf6jQLXyrP9buh3vBLlkTctEwMgSrFSYLGJDKpz5HjAq/5eX8pp8dfaFUl1dsNte2bXtKmyNnKkkYiVZQYgjN1AUSOZORAnfWu6I2EWLKWhngGZ5sTiY+pJPrUs7vT9aDx9f5aNZZb9CNe9UXWboNtoNt7bBblvdikAiVYHEASrKVkEA7z51fcvP82rk7h5fyiozLZ7jI7H1f2l79u5tLgi2VMyGJwMWUAKoyxQSWz3b+Gq2rZ1uIyMJDAg+o3jkfz969Tv9R+NIfkP9Jqlyt9sBe6H2u2HsKhuW3dWkBYJVgQykmLZMDECPLia13Vzoz9m2dbZMtmzEfaYkkDwGQHgB6WS69xSG7X8VFudyDKCIIkcQc6oNv6n2H+DFZngkFOXwOCF8lj3rQHcfI/y0Nv9T+Jom7PcVfQ3QdvZgcBZmYAFniYAyUBQFA37h+FWuU1yd3v/AKa64+v8wod+yAoFC/kP9LULr3WoaFB3UDdrm1Jt3p+S0HR170tfKmd/r/NXP6fyUHQ30gNe9PidcRSX8h+DUBw14UUDdr+Gj9f5mqgNM79c65O70/IV0d/r/PUC18qYrnX+U11xPr+K0CAo4ULr2akd2uS0Hcjw9zRXjRUV/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7178" name="Picture 10" descr="http://www.javeriana.edu.co/Facultades/Ciencias/neurobioquimica/libros/celular/lsosoma1.jpg"/>
          <p:cNvPicPr>
            <a:picLocks noChangeAspect="1" noChangeArrowheads="1"/>
          </p:cNvPicPr>
          <p:nvPr/>
        </p:nvPicPr>
        <p:blipFill>
          <a:blip r:embed="rId2" cstate="print"/>
          <a:srcRect/>
          <a:stretch>
            <a:fillRect/>
          </a:stretch>
        </p:blipFill>
        <p:spPr bwMode="auto">
          <a:xfrm>
            <a:off x="3563888" y="4797152"/>
            <a:ext cx="2438400" cy="1905000"/>
          </a:xfrm>
          <a:prstGeom prst="rect">
            <a:avLst/>
          </a:prstGeom>
          <a:noFill/>
        </p:spPr>
      </p:pic>
    </p:spTree>
  </p:cSld>
  <p:clrMapOvr>
    <a:masterClrMapping/>
  </p:clrMapOvr>
  <p:transition>
    <p:split dir="in"/>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179512" y="0"/>
            <a:ext cx="8363272" cy="4873752"/>
          </a:xfrm>
        </p:spPr>
        <p:txBody>
          <a:bodyPr>
            <a:normAutofit fontScale="92500" lnSpcReduction="10000"/>
          </a:bodyPr>
          <a:lstStyle/>
          <a:p>
            <a:pPr algn="just">
              <a:buNone/>
            </a:pPr>
            <a:r>
              <a:rPr lang="es-ES" sz="3200" b="1" dirty="0" smtClean="0">
                <a:solidFill>
                  <a:schemeClr val="accent3">
                    <a:lumMod val="75000"/>
                  </a:schemeClr>
                </a:solidFill>
              </a:rPr>
              <a:t>Vacuolas. </a:t>
            </a:r>
            <a:r>
              <a:rPr lang="es-ES" b="1" dirty="0" smtClean="0"/>
              <a:t>Son cavidades o sacos formados por  la membrana y están llenos de líquido, no poseen una forma definida, su estructura varía de acuerdo con las necesidades de la célula. Las células  vegetales con frecuencia </a:t>
            </a:r>
            <a:r>
              <a:rPr lang="es-ES" b="1" dirty="0" smtClean="0"/>
              <a:t>tienen </a:t>
            </a:r>
            <a:r>
              <a:rPr lang="es-ES" b="1" dirty="0" smtClean="0"/>
              <a:t>una sola vacuola que puede ocupar casi todo el  volumen del citoplasma. A menudo las vacuolas de los vegetales  almacenan algunos pigmentos llamados antocianinas, que son responsables de las coloraciones azul, violeta, púrpura y rojo de algunas frutas y verduras. En células animales, las vacuolas  son más numerosas y más pequeñas, en ellas quedan contenidas partículas, bacterias, virus o líquidos que fagocitan las células y a ellas llegan los lisosomas con las enzimas </a:t>
            </a:r>
            <a:r>
              <a:rPr lang="es-ES" b="1" dirty="0" err="1" smtClean="0"/>
              <a:t>hidrolíticas</a:t>
            </a:r>
            <a:r>
              <a:rPr lang="es-ES" b="1" dirty="0" smtClean="0"/>
              <a:t> para hacer la </a:t>
            </a:r>
            <a:r>
              <a:rPr lang="es-ES" b="1" dirty="0" smtClean="0"/>
              <a:t>digestión</a:t>
            </a:r>
            <a:r>
              <a:rPr lang="es-ES" b="1" dirty="0" smtClean="0"/>
              <a:t>.</a:t>
            </a:r>
            <a:endParaRPr lang="es-ES" b="1" dirty="0"/>
          </a:p>
        </p:txBody>
      </p:sp>
      <p:pic>
        <p:nvPicPr>
          <p:cNvPr id="6146" name="Picture 2" descr="http://3.bp.blogspot.com/_kaQ5P19FVgk/TQP0g22HCuI/AAAAAAAAHWs/BMRq6x4MZmI/s1600/Vacuola.JPG"/>
          <p:cNvPicPr>
            <a:picLocks noChangeAspect="1" noChangeArrowheads="1"/>
          </p:cNvPicPr>
          <p:nvPr/>
        </p:nvPicPr>
        <p:blipFill>
          <a:blip r:embed="rId2" cstate="print"/>
          <a:srcRect/>
          <a:stretch>
            <a:fillRect/>
          </a:stretch>
        </p:blipFill>
        <p:spPr bwMode="auto">
          <a:xfrm>
            <a:off x="5076056" y="4810124"/>
            <a:ext cx="3048000" cy="2047876"/>
          </a:xfrm>
          <a:prstGeom prst="rect">
            <a:avLst/>
          </a:prstGeom>
          <a:noFill/>
        </p:spPr>
      </p:pic>
      <p:pic>
        <p:nvPicPr>
          <p:cNvPr id="6148" name="Picture 4" descr="http://2.bp.blogspot.com/-5_zBlG65rPM/UFFSVKgJ_CI/AAAAAAAAEvM/Ha8LoaEmkCg/s400/VACUOLAMET.jpg"/>
          <p:cNvPicPr>
            <a:picLocks noChangeAspect="1" noChangeArrowheads="1"/>
          </p:cNvPicPr>
          <p:nvPr/>
        </p:nvPicPr>
        <p:blipFill>
          <a:blip r:embed="rId3" cstate="print"/>
          <a:srcRect/>
          <a:stretch>
            <a:fillRect/>
          </a:stretch>
        </p:blipFill>
        <p:spPr bwMode="auto">
          <a:xfrm>
            <a:off x="1403648" y="4778047"/>
            <a:ext cx="2304256" cy="1963321"/>
          </a:xfrm>
          <a:prstGeom prst="rect">
            <a:avLst/>
          </a:prstGeom>
          <a:noFill/>
        </p:spPr>
      </p:pic>
    </p:spTree>
  </p:cSld>
  <p:clrMapOvr>
    <a:masterClrMapping/>
  </p:clrMapOvr>
  <p:transition>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323528" y="260648"/>
            <a:ext cx="8219256" cy="4873752"/>
          </a:xfrm>
        </p:spPr>
        <p:txBody>
          <a:bodyPr/>
          <a:lstStyle/>
          <a:p>
            <a:pPr algn="just">
              <a:buNone/>
            </a:pPr>
            <a:r>
              <a:rPr lang="es-ES" sz="3200" b="1" dirty="0" smtClean="0">
                <a:solidFill>
                  <a:schemeClr val="accent3">
                    <a:lumMod val="75000"/>
                  </a:schemeClr>
                </a:solidFill>
              </a:rPr>
              <a:t>Mitocondrias. </a:t>
            </a:r>
            <a:r>
              <a:rPr lang="es-ES" dirty="0" smtClean="0"/>
              <a:t>Son las centrales de la energía de la célula ya que ahí son degradados y oxidados los carbohidratos, lípidos, </a:t>
            </a:r>
            <a:r>
              <a:rPr lang="es-ES" dirty="0" err="1" smtClean="0"/>
              <a:t>polipéptidos</a:t>
            </a:r>
            <a:r>
              <a:rPr lang="es-ES" dirty="0" smtClean="0"/>
              <a:t> y otros compuestos nitrogenados hasta producir  dióxido de carbono y agua. A través de estas reacciones se libera energía, que es conservada de forma química mediante la </a:t>
            </a:r>
            <a:r>
              <a:rPr lang="es-ES" dirty="0" err="1" smtClean="0"/>
              <a:t>fosforilación</a:t>
            </a:r>
            <a:r>
              <a:rPr lang="es-ES" dirty="0" smtClean="0"/>
              <a:t> del </a:t>
            </a:r>
            <a:r>
              <a:rPr lang="es-ES" sz="1800" dirty="0" smtClean="0"/>
              <a:t>ADP</a:t>
            </a:r>
            <a:r>
              <a:rPr lang="es-ES" dirty="0" smtClean="0"/>
              <a:t> par formar </a:t>
            </a:r>
            <a:r>
              <a:rPr lang="es-ES" sz="1800" dirty="0" smtClean="0"/>
              <a:t>ATP</a:t>
            </a:r>
            <a:endParaRPr lang="es-ES" sz="1800" dirty="0"/>
          </a:p>
        </p:txBody>
      </p:sp>
      <p:pic>
        <p:nvPicPr>
          <p:cNvPr id="5122" name="Picture 2" descr="http://toxamb.pharmacy.arizona.edu/images/1-1-2-d.gif"/>
          <p:cNvPicPr>
            <a:picLocks noChangeAspect="1" noChangeArrowheads="1"/>
          </p:cNvPicPr>
          <p:nvPr/>
        </p:nvPicPr>
        <p:blipFill>
          <a:blip r:embed="rId2" cstate="print"/>
          <a:srcRect/>
          <a:stretch>
            <a:fillRect/>
          </a:stretch>
        </p:blipFill>
        <p:spPr bwMode="auto">
          <a:xfrm>
            <a:off x="2339752" y="3356992"/>
            <a:ext cx="4739135" cy="2938264"/>
          </a:xfrm>
          <a:prstGeom prst="rect">
            <a:avLst/>
          </a:prstGeom>
          <a:noFill/>
        </p:spPr>
      </p:pic>
    </p:spTree>
  </p:cSld>
  <p:clrMapOvr>
    <a:masterClrMapping/>
  </p:clrMapOvr>
  <p:transition>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323528" y="188640"/>
            <a:ext cx="5040560" cy="6669360"/>
          </a:xfrm>
        </p:spPr>
        <p:txBody>
          <a:bodyPr>
            <a:normAutofit fontScale="92500"/>
          </a:bodyPr>
          <a:lstStyle/>
          <a:p>
            <a:pPr algn="just">
              <a:buNone/>
            </a:pPr>
            <a:r>
              <a:rPr lang="es-ES" sz="3200" b="1" dirty="0" smtClean="0">
                <a:solidFill>
                  <a:schemeClr val="accent3">
                    <a:lumMod val="75000"/>
                  </a:schemeClr>
                </a:solidFill>
              </a:rPr>
              <a:t>Plastos. </a:t>
            </a:r>
            <a:r>
              <a:rPr lang="es-ES" b="1" dirty="0" smtClean="0"/>
              <a:t>Son </a:t>
            </a:r>
            <a:r>
              <a:rPr lang="es-ES" b="1" dirty="0" err="1" smtClean="0"/>
              <a:t>organelos</a:t>
            </a:r>
            <a:r>
              <a:rPr lang="es-ES" b="1" dirty="0" smtClean="0"/>
              <a:t> exclusivos de las células vegetales y de ciertas algas. Están formados por  sacos en forma de discos que están limitados  por membranas internas y externas  llamados </a:t>
            </a:r>
            <a:r>
              <a:rPr lang="es-ES" b="1" dirty="0" err="1" smtClean="0"/>
              <a:t>tilacoides</a:t>
            </a:r>
            <a:r>
              <a:rPr lang="es-ES" b="1" dirty="0" smtClean="0"/>
              <a:t>. Hay dos tipos de plastos: los </a:t>
            </a:r>
            <a:r>
              <a:rPr lang="es-ES" b="1" dirty="0" err="1" smtClean="0"/>
              <a:t>leucoplastos</a:t>
            </a:r>
            <a:r>
              <a:rPr lang="es-ES" b="1" dirty="0" smtClean="0"/>
              <a:t> que almacenan almidón, lípidos y, en general, sustancias de reserva  y los cromoplastos, de los cuáles los cloroplastos son los más importantes. Estos </a:t>
            </a:r>
            <a:r>
              <a:rPr lang="es-ES" b="1" dirty="0" err="1" smtClean="0"/>
              <a:t>organelos</a:t>
            </a:r>
            <a:r>
              <a:rPr lang="es-ES" b="1" dirty="0" smtClean="0"/>
              <a:t>  tienen la capacidad de recibir la energía solar y transformarla en energía química mediante la fotosíntesis.</a:t>
            </a:r>
            <a:endParaRPr lang="es-ES" b="1" dirty="0"/>
          </a:p>
        </p:txBody>
      </p:sp>
      <p:sp>
        <p:nvSpPr>
          <p:cNvPr id="4098" name="AutoShape 2" descr="http://upload.wikimedia.org/wikipedia/commons/c/c0/Scheme_Chloroplast-es.sv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100" name="AutoShape 4" descr="http://upload.wikimedia.org/wikipedia/commons/c/c0/Scheme_Chloroplast-es.sv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102" name="AutoShape 6" descr="http://upload.wikimedia.org/wikipedia/commons/c/c0/Scheme_Chloroplast-es.sv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4104" name="Picture 8" descr="http://www.pobladores.com/data/pobladores.com/ne/os/neosephiroth/channels/world_of_biology/images/4035347cloroplasto.jpg"/>
          <p:cNvPicPr>
            <a:picLocks noChangeAspect="1" noChangeArrowheads="1"/>
          </p:cNvPicPr>
          <p:nvPr/>
        </p:nvPicPr>
        <p:blipFill>
          <a:blip r:embed="rId2" cstate="print"/>
          <a:srcRect/>
          <a:stretch>
            <a:fillRect/>
          </a:stretch>
        </p:blipFill>
        <p:spPr bwMode="auto">
          <a:xfrm>
            <a:off x="5364088" y="1268760"/>
            <a:ext cx="3618680" cy="4121275"/>
          </a:xfrm>
          <a:prstGeom prst="rect">
            <a:avLst/>
          </a:prstGeom>
          <a:noFill/>
        </p:spPr>
      </p:pic>
    </p:spTree>
  </p:cSld>
  <p:clrMapOvr>
    <a:masterClrMapping/>
  </p:clrMapOvr>
  <p:transition>
    <p:split orient="vert"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0"/>
            <a:ext cx="7467600" cy="882352"/>
          </a:xfrm>
        </p:spPr>
        <p:txBody>
          <a:bodyPr/>
          <a:lstStyle/>
          <a:p>
            <a:pPr algn="ctr"/>
            <a:r>
              <a:rPr lang="es-ES" sz="3200" b="1" dirty="0" err="1" smtClean="0">
                <a:solidFill>
                  <a:schemeClr val="accent3">
                    <a:lumMod val="50000"/>
                  </a:schemeClr>
                </a:solidFill>
              </a:rPr>
              <a:t>Citoesqueleto</a:t>
            </a:r>
            <a:endParaRPr lang="es-ES" dirty="0">
              <a:solidFill>
                <a:schemeClr val="accent3">
                  <a:lumMod val="50000"/>
                </a:schemeClr>
              </a:solidFill>
            </a:endParaRPr>
          </a:p>
        </p:txBody>
      </p:sp>
      <p:sp>
        <p:nvSpPr>
          <p:cNvPr id="3" name="2 Marcador de contenido"/>
          <p:cNvSpPr>
            <a:spLocks noGrp="1"/>
          </p:cNvSpPr>
          <p:nvPr>
            <p:ph sz="quarter" idx="1"/>
          </p:nvPr>
        </p:nvSpPr>
        <p:spPr>
          <a:xfrm>
            <a:off x="323528" y="1124744"/>
            <a:ext cx="3888432" cy="5472608"/>
          </a:xfrm>
        </p:spPr>
        <p:txBody>
          <a:bodyPr>
            <a:normAutofit fontScale="92500" lnSpcReduction="10000"/>
          </a:bodyPr>
          <a:lstStyle/>
          <a:p>
            <a:pPr algn="just">
              <a:buNone/>
            </a:pPr>
            <a:r>
              <a:rPr lang="es-ES" b="1" dirty="0" smtClean="0"/>
              <a:t>El </a:t>
            </a:r>
            <a:r>
              <a:rPr lang="es-ES" b="1" dirty="0" err="1" smtClean="0"/>
              <a:t>citoesqueleto</a:t>
            </a:r>
            <a:r>
              <a:rPr lang="es-ES" b="1" dirty="0" smtClean="0"/>
              <a:t> de las células  eucariontes es un </a:t>
            </a:r>
            <a:r>
              <a:rPr lang="es-ES" b="1" dirty="0" smtClean="0"/>
              <a:t>sistema </a:t>
            </a:r>
            <a:r>
              <a:rPr lang="es-ES" b="1" dirty="0" smtClean="0"/>
              <a:t>organizado de </a:t>
            </a:r>
            <a:r>
              <a:rPr lang="es-ES" b="1" dirty="0" err="1" smtClean="0"/>
              <a:t>microtúbulos</a:t>
            </a:r>
            <a:r>
              <a:rPr lang="es-ES" b="1" dirty="0" smtClean="0"/>
              <a:t>, </a:t>
            </a:r>
            <a:r>
              <a:rPr lang="es-ES" b="1" dirty="0" err="1" smtClean="0"/>
              <a:t>microfilamentos</a:t>
            </a:r>
            <a:r>
              <a:rPr lang="es-ES" b="1" dirty="0" smtClean="0"/>
              <a:t> y filamentos intermedios. Los </a:t>
            </a:r>
            <a:r>
              <a:rPr lang="es-ES" b="1" dirty="0" err="1" smtClean="0"/>
              <a:t>microtúbulos</a:t>
            </a:r>
            <a:r>
              <a:rPr lang="es-ES" b="1" dirty="0" smtClean="0"/>
              <a:t>, formados por una proteína llamado </a:t>
            </a:r>
            <a:r>
              <a:rPr lang="es-ES" b="1" dirty="0" err="1" smtClean="0"/>
              <a:t>tubulina</a:t>
            </a:r>
            <a:r>
              <a:rPr lang="es-ES" b="1" dirty="0" smtClean="0"/>
              <a:t>, que se polimeriza formando cilindros huecos  de alrededor de unos 25 </a:t>
            </a:r>
            <a:r>
              <a:rPr lang="es-ES" b="1" dirty="0" err="1" smtClean="0"/>
              <a:t>nm</a:t>
            </a:r>
            <a:r>
              <a:rPr lang="es-ES" b="1" dirty="0" smtClean="0"/>
              <a:t> de diámetro que se extienden por todo el citoplasma..</a:t>
            </a:r>
          </a:p>
          <a:p>
            <a:pPr algn="just">
              <a:buNone/>
            </a:pPr>
            <a:endParaRPr lang="es-ES" dirty="0"/>
          </a:p>
        </p:txBody>
      </p:sp>
      <p:sp>
        <p:nvSpPr>
          <p:cNvPr id="3074" name="AutoShape 2" descr="data:image/jpeg;base64,/9j/4AAQSkZJRgABAQAAAQABAAD/2wCEAAkGBhQSEBUUExQWEhUVGBcaFhgWGBgbGBgZGBUYGhkXGxwXGyYfGxokGRkXIDAgIycqLCwsFx4xNTAqNSYrLSkBCQoKDgwOGg8PGi8kHyUsLC8sKTQ0LCwvLCksLCwsKSwsLCwsLCwsLCwsLCwsLCwsLCwsKSwsLCwsLCwsLCwsLP/AABEIAMEA+QMBIgACEQEDEQH/xAAbAAEAAgMBAQAAAAAAAAAAAAAABQYBAwQHAv/EAEYQAAIBAwMCBQIDBAUKBAcAAAECEQADIQQSMQVBBhMiUWFxgTJCkQcjUqEUYrHB8BUWM0NykrTR4fFTZHSCFyRUc5Oisv/EABkBAQADAQEAAAAAAAAAAAAAAAABAgMEBf/EACYRAAICAQMFAAIDAQAAAAAAAAABAhEDEiExBBMiQVEUMkJh8HH/2gAMAwEAAhEDEQA/APcaUpQClc+t6hbsruuOqDtuMT9Pes6TWpdXdbdXX3Uz9vg0Jp8m+oLrHiBrF1k2ht1lmtc+q6u47D8FVLYzCP8AFS9jWI87HV452kGPrFLujRiSyK0iDKgyIIjI9mYf+4+9CCF0HXbl1/LhFYiQSGiPIsORG7Lbr3uICk5rQ3im6ly6r21PlW3dtpIHo09q4QrEnd6rm3gQINT3+TLUR5aRMxsXkKFB452gD6ACsnp1qZ8tJB3A7Vndt2buOdvpn2xQERruvPauC2dhPoJKq7GHS+YFtSWJmwQDOdx4253aLrLtdCOFAPnyROPJdE5J4Mk13r0y0CpCKu07l2iIO3bOP6uK0Xuiadj6kBktgkwd8FxEwQ0CRwaA4dd4mZTfVLe57ew2wZAu7rnlsASB6lfBiRDIe8DnHi/ff2WwPLK2GW4Q7FhdXUmdgg4NjbHyfaph+j2QFlAAk7ckRLhjmf4gp+oFYfoVgnd5YB9OVlSNu7bG0iI3vx/G3uaA4k65cL+UVVXYjyyd21v3QdlIMFWUkfYz2IDRdYvXH27befNIPqH+ium2QRnk7TM4k8wJlLXTraxCDBDCcwQu0ETwduMdjXwekWtu3YIlj35Yy2ecnkcGgOA9cdhaKKo8y1cuQxMSm307hwCW/FB94PFfXRettqHaAAgCkYaYezauLLSVJ/eRA/hnvXdf6VacruQHYCq9gFMSsDBUwMHGKWel20cuqwzTJk9wBxMDAUY7ADtQEcPEsu6Bch7a2z6trLcYrvJ29mS5xII2ZBaBtva6+rqkWpZbhH4oOxsT/DKlTGYMjPNdP+RbPp/dqdqbBOYXcG25/rKD9QK+z0+0u0lQPLDQSTgMIaTOZHJPtNARWk8RO3lh1VfNWyyNmCbjQ1uCcOBLDJkA/wAJru6b1gXbt1IjZtKnMOhkbhIH51fiRG0zmBst9OsImFUIApyZUBB6SJMCOxH1rR0x9KzqbJQsibBtOQkgxkyVkChNMlaVwHrtgPsN1N0xEjn2nifiu+gaa5FKUoQKUpQClKUApWAazQClKUArBrNeffti1txNPZVf9G7sLmSA0LKqYztOT9qF4R1yUTi8fagtqgQQyeWApBBAMndEd55+1V3S9TI3ItwAPAuLuEkDgRPEjMdsVWtA9yWW0CSytuX3WJLfUKCdwyIrWrbjgZMQB74AIjgk8EY5pR68FUdPwtNnxCNPdDoYZDMDjn8Lf1Tx3/WpW94+vq+8XGeYYqANgBMbY4GcDMmqj1Lpd+w4tXlZWnHyWgSuIzgdxJPFSGr8GauzbRzZcrcEkIpJXP4GUcGOxxnBBoRJ45U3W5dNb+1eVXyLaywy1xjAIGfSvIBxzPOKjrf7Wrwtur218wr+7ZATDTyRJDKBwR3EEVB6L9n+sdd/lMs8BoBP1DQwA4EiRmtus8DXtPDahRtI/ISQG4EsIg+x5+poZRx4W6VHzpPHWrt3fM857oHKv+Fh3wOM4BGPpUVquoPefzHk3SSWacyTwJ/DBwF49oNSWn8NEIl5gTbLGOwYge4+BEiJ/WulNNbDhjbDwfwSQDOIMHgioN4wVOUURnVesXr4UXiX2oBbmQI7kAn1EgGTzAMGurR+KtRbseSLjC2WJlfxcZRW7DO4xkQMZNSWvIvMpuAMFEBY2qFgTbhfy+36jmt3UbiXbQtqgt2g0qgHqmI3lzktyDHxSye26UXHYjvDvjO7pHJLNcQhpRmJEkelsn0+oiSuIPExXbb/AGlatL24stxJEptCiD2H5lYdskE965NF09EJMMxgZaMEyd42ge8f35rb/QJcXAs+XliACBPDN8Sf7aEPBF22ix9V/akUuDyrG63IEuSpYkCQABjJjPNdg/aCwcbrKhDBw8sAe8xB+lVb+hvfOy2oZ2PpHaRkE+wnPxWzrHRNRp1l7LMPe2Ny8d4yB8kUM/x8EXplydXUPGF+65e3ce0pPpUACFjEnu3vXL1Lr1zUQt07tigADAkkneRxujHtioI6PV2dN5zWj5ZaAWVgRIkMRAOyZyRPaKi7V687MyTIUs0cBFGSfgDuJjAiTU0apYkk4pbFpsau4E2Any5DMv5cHGPaT9Jj2r70i3Tc/cmLhPoI7HJ+kYqonWO1wMDDCIznH6xJyeVJIGKz1DXM7EuNjbjuAxt4G0KcLHt7nBxQu290lyWTVawIBuIWPjPeZjn61t1HiFriKzO9wiFQKT2wBHG449R7ntxVc1eovOi3LkkMNiuRO7ZEiTksCYn8X1Arq6H4V1GqtvetLPlkYyC5PJU4G4Dvzk/dRDmquVFo0H7VGt6cobZe6DCFmEQcDd3JDTHYgc1F6f8AaDq0uhzeN1ZXcpUAGfxACJGZA4PfPFc3TvAeruMZsOqqc7oUn4UEie3GInvUjd/Zxdt2jdfgESkAttzJMEjbwIzjiKGKhhuttzg6l441N655i3riAsdqK0KqzK8fiPMmMAcGTWep+OdRqURWuNb2Lk222b25DsVzG3sMe4zAP4d81mZJwCzACRAyTjgfP6Vsv9GtsFUSsD8QOSeSTj3zTY3/AB43VcGq34y1K2DYNxykiXLfvFWI2biDE85PaAea6PA3WL1vWW0VmKXH2srMSIP17jn355GK6bVpBp/KRQEeN0gM5I/NuIgZ3QBAHfmrX4B8P6dU85UPmglSWMxgfh9hH6SaHPmShjbceSesXSNZeX8ptWnj+tuuKTj4Vf0ro0vVkdWbNsIYbzBsgwD+b4I/WtC3Z1zLAGywhkcnfccQfgbJA/rGtmr6QHQLP+tFwkgEyG3D+5Z9hFDyDpOttzt3rMgRuEyeBE1vqsaXwOiD8c5n8AHA0w9//LJ/vH4qz0Ari6l0xNQvl3UD2yMg9z2+QRzP0rtpQEL0TwfptIS1m2Axn1EljnmNxMT8Vs0/hTSJd81NPbV+QQox9BwPtUtVZ1h13mHy5K+ZgEWo8sXtNPz/AKI6j5wPiRbU/pZdtZqo3LOuJtuyywQhgoU7Sy2xcAG9Q67gdk5gGeRWzdrhbhVYMsqISyFI8pvLYCTHq2bhOIxIoVLVWu/O1tokwYHzGKrNr+mKWCIVDG40sEaGd3Ixun+Hv+bAxXT1JNS4sjYY/dM4VkPrW/aZgxhcbA59MTmRwKAktboA9kWioYEAEtwsDn3J9ork0fhHT2wwClty7SWYkwRBj2+1cl+/rhoyVXdqJeBttrH7tioI3sCvmQJkEg9ua16pNawkhpDXAUUWihEnYQG5XbtOTIJP2UXU5JUmak8AjzJNwlPaMkexMx96zr/AsvNpwikztIPp94jn4pYv9QGzcpYl7RYkWhCG8BcHpji1JEd+/araKijX8nLd2QtnwnZ8lbbjfBJ3cNuPJBH0GPgV26Do9qypCLz+InJb6k88120qTJ5JPlnPp+n27ZJRFQnkqAP7K6KUoUPi9ZV1KsAynkESD9Qa5tH0ezZ3eXaS3u/FtUCfr712UoLILTeB9Hbui4thQwMjnaD7hSYFa+reA9JqLvmOhDH8Wxiof/aA5qw0oX1yu7ONej2RaWz5SG2kbUKgqI4we/zXTZsKihVUKo4AAAH2FfdKFLFKUoDTa0aKCFRVDfiAUAH6wM1EDwbpw+6Gj+Hd6fpxMfE1O0oXjknG6fJUeo+CCXJtMqqTO0yNveBHI/SrB0bpQ09oIDJ5Y8ST/dXdSheeec4qMnsc1nSRde4eWCqPhVmP5sTXTSlDEUpSgFKUoBSlKAUpSgFKUoBSlKAjW6/aE5Mi8LBEGfMO2B9IZTPsaWevW2AKhyCUBhT6S77FB++TEwCCYBFabnhm2bpubnDFkYwVibdwuuCvztJ5KgCcCt3T+iCz+C5cgxuB2QxGNx9GCVCriMKKA+NN4ktP+HduO2Fj1Hfv2x2/1dzvjYa+Lvim0pjbcJ/eYCd7QBuDnJWRxz2mvnR+FktRte4IIaP3ceYAym5At/iKNtPbAMA5rYvhq3uVizkqbxMkes343lvT2AAG2IigPr/L6bEchttwIbcCZFwgLMxBkj6SM8196brtu4CV3GPL7f8Ai/h5/nXO3hi2bSWi7stvywoPlmFtkFVgpBEgSSJxzX3pPDiW/wAL3I9EiVg+WSV/LgCR6VgQoERMgdFrrCMltlDHzRuRY9RAEk8wMEcnvXRpNWt1A6HcrCQf++RXBpugBBbAu3Sba7UJ8vAiDjy4k4kx+UcZnt0GiW1bW2swvcmSSTJJPckkn70B0UpSgFKUoBSlKAUpSgFKUoBSlKAUpSgFKUoBSlKAVwazrVu220kk9womPrX11TqQsqDG5mMKJj7k9hVL1mtI3O+ASSY7EnAz9YFc+bNo2jybY8erkltd412AkAAEkKCCXMfAI+v99Ro/aQ7KAtoBwDu3TDQQBsAM5ngnFVbqGsZnDiB6eAcxn+cHj4FdfS+nE7buI5UGZ45rLuSirbPQ/Gxwhqktyz6Pxrf3EXbCqCBsYHAM5DCSfoR9Md9ep/aKbbgFA6gw20GY+CWgke3f3FQnUOqRKxLkGZMAD3n6Ax9KgtLbd2VMHmM4+Tn9aRyTe7Ix9NCdykqRcrfj7UXM2rVsj5L4E8EyM/Qfau+544bYGKC3xKtlt0cDaYPfjn4qvaWwbCEEggSSfrn9BUP1HXl2UqAInbn1GSAJH5TI/nULLOTpELBDJPxWyLU37Sn27RbUPJy0hCNs4AM7pxFb9H451G797p1CsPSymNpiRuBJJU+4/Sqn0vprXNtzAAac8mD8VK6vqOyFIlzwJxHvJ7VLzSTpCeHHeiCv+yY13j9rZgKjkEbgA3HsCTAMZ7/atTePr1wnyLSEHgNuLATEsAwA+k9jzVJtOxbbH4jjPfPv9asXTNA1kEmG3EEx2gdvf/pUyySgudzSfT4sXKtllteMmNsM9sWWUesMdwmY9G3lT85zEYqO/wDiMwJXy1MmFckqo/2gSSfsc/FV7rHUfMA2RtVuSfxEDsPb5NcWh0zahmAifzEng/X/ABzUKc/2ky0OjxqOqaL50rxjdYzdswhBhknsJ4YyQfcfFdi+JHwdqkHMAmY9p4n7VBNf2j1woHeYA/XiuLS9ZVyFUNJJC4xyY4z9oqjzZHwczwqVtRL103ra3jABUkSJgz+lSNUjR6hkZSv5e5BgyPnJkGrhodV5lsNETyPkGDXRhy61T5OPJDS9uDfSlK6DIUpSgFaH1QFxUONwO0+5XkfWM/Y+1b6h+uH9/ov/AFDf8HqaAmKUpQClKUApSlAKUpQFc8VahTtAMuvIHs3ueAcA1QfEPWTmxbVmcwTIgBQQcH5iJ7Vauv8A7u8+5gAxkGe0cH6f3VSeq9ZttqIQztWNw7nccA9+efevPdyyW0en0sLaNFy6Y/CxMcDufYRVh0WpdLAN5CpVc7fVgd4HGIxUJptQBcRuwMk+wg5xU7r+r2ktl2dSIMQct8D+yq5Hbo26iTlJRK/qdf5zeYFbaQAJEHE/PPP8q29KuXPOUpbLLneZAgH++e3OKj9NrQyATEQNv8JwIj7fyqb6DrlVSGO0s0iTE4AifcRx7RVp+Ko2y+GNJM3dZ6wq/uoYvcUxgxBBBPz7YnPNQO6DlTPB9v7cfeuzxB1u0byKrKSsyw7ExAB+oz7YmuW3dG4d4IJz2BBJMVMFUbJwrRjcronui37i2f3qFIkiMkryJAzP9sVEa3qw1DBkVtiyuREzBPJ+BjnFWG51e0q72uKFjuRP0j3+KqOm6krho9GTKHtkn+/+dRjVtsx6eOqWpnTpnueanlWy53An2AHOZx9/firH1LrK2FG5WJbAABOT7kdvpmovw/q1R33Hbu2gE9ysyPjn+VY8UdXtDy0BDtvkwQdgCkbjH+0Me0+1RLylQleTLX+o4/MgZBHHt9u+Kmug2Xtlm2Eq8ZgDIHacmOO+cgkVDefuEzvn55+vx81b9PrUa2CGAAAwYxgY/SmV1sa9VJqoWauoWDetkA7RyCe5A/X71A6DWNauJcG0lTO0zHHJiP5cEVZrDyfUp2GTj8RE+1V3rGhW1cK2m8xMGe6TkKY5YD/E1bCnRXppJ3CXssek1PmIGTjvPIM5XjMe49/eYtPQNUCmyIK8/M9/1qqaO3bWwjWWLg4KnD78bsTERB5/WasPhll9RJhz+U/wj5789qtiTjko87PVOvpP0r5uXQoJYhQOSTAH3NRms6/b8vdZdLpkKNrBgCQTnafYV2Skoq2cqi3wStKrOk69cD+oh1J9gIE8iB/I1ZqpDIpq0JQcXTFQ/W/9Pov/AFDf8HqamKi+s6Ym5pnxFq9uPuQ9m7aEe53XFMewNaEIlKVHa7qVy3c2rZN1djsNrDcWUA7YaBBkAEtz8ZHOvie2tq29yVLqxIVXO3bcS24MqCCrOAQQDIOMUIJmlROm8TWXdUG8F22rKEAny3uAfErbuHP8B4lZlqAUpSgFa9SxCMVyQDH1jH862UoDztzu59U8k5me5qoLbtpcui3B9bZ9oPAP8qu3UwDeuyNvrOBjjvA9+fvVQ1/TbdvUl1G3coJUEhS0nPp+gP3+lebDaTR6/TS3OroSL5hnJAkL2zgn+6tnibTW2thngEMoU/UxtPwR/jiuHQWx5qZjPuZOPcHHHPtU31PpyXbbKw7GCTJUxyCaie0rGTxy2Vy4wOIAAx8YEfrVm6fZAtKAOQCT747/ABVVt2RsUEEmMySZwMEHH/ep/oKfuz6ickD1HH+J/nV8q2NuqWyZD6jT201F3YFmRI/hJUExHyT+kdq6OjopvANHBYCOSIz/AI5r5610u2t9bigqWB3BTG4iIJjvz/jnmsWR5g/LLLmTPMYPPB/xmrLeBb98L/4TfiWxbOndnhdolT7HsAfkwPvUIEXaAFAERjv8/wCParRqdClxdjjcCIMmfv8ABqqabRhE25MHuSMDEbePaq4mqaK9K+UWToNpfJBGSZBJ5wSIz/f9ah+qaa0mr3Kq7igLLGJkjdg8n+6u/wAOL+MSYEQJ4kH/AJCtXiLpqbrdwDa26CRPqG0xJ+IGftVI7TK4loy0zRobQa4gMRuEzHz/ANP1NWnU2VKEMAFA/QAfyqnXba5PHcSSY+/t/bNXG1aBRRlsDJJM45plW5PVR87+mLNzcobawBE8Z/Saiuq9BvI+7aXW56lZAWHqzGO4J/lNS9q6eOYO0Hnv7VOnw9eY2GGqvWRbJLWk8vY0hsGVkkT3JGOK0wRts5FneF2ivdK6Dds2/MdSu88ZlY4JHac/4NTnQdOxuhh+ETJ7cER/j2qXTp7/AP1F0/ax/dar5fogaN9y80dhcKD7i1tBHwcV0dla9RzZM7nd+yvftE1DAWVEFZJI9yIiR7c1VugWGualFXBJO7B/Dkk/SK9PHR7O0r5SEMIMqDI9iTk00HSLNmfKtqk8kDJ+/NWeO3ub4+rjDC8dbkZpPDjBwXIgGYE5j+yp+lKtCEYKkcUpOXIqG6437/RD31D/AMtHqTUzUN1wf/MaL/77/wDB6mrlTsv9Htvc8wht+3buDusDPG1gAcnIzXzquh2bgCskgKVABYYYqx/CR+ZFM8yK76UBHWPD9lGRghlCCss5ghbiTk87brj6H4ESNKUApSlAKUpQFX8V6I71uAEAiGI9wcT9u/xVZ1/R3vWm8tSxQ7jEzAwQI5Px8V6aVnnNYS2AIAAHwIrneBOeqzaGZwqjxbSaB7lwIgJcmB8f8v8ApVlfTlTtedy4IPuO/uR3+Zr0QWgDIABPJjNYeypMkAkcEgUng1ezbL1TyNbHj/Xuk3LT72VlS5lT29iM8Gcx8iuroHTbmxrgVvLHpkTE8zHcdp+fmvV3QEQQCPY0CCIgR7dql4VVFn1rcNNHm17pbX0ZLYLtG4Zz6c89pgj71V7WlY3NkEvxtj1f7sTNe4JaC8AD6CKeSu7dtG73gT+tIYdK5JxdY8aao88/oD2wEuyGAEgnn79xUT17pLqRe2lbbgCRxKkzMjEgjPfb8V6y9pTyAfqAayyAiCAR7HiqxwU27M8fVOElKjyTw90y45LoG2IJYicziMfi7H7VNDQebKD1lwQBP6ccZ7/HxXoKWwogAAewwKwllQZCgE8wBSXTqTTstk6tzk5VR4w+iZG2OGDgxtIzI+2as+j6bcs2lW7uUkTk9iSQJ7RxHxXoJtAmYEjgxmj2w2CAfqJqZYdSqy+XrnkSVFL0XTmuOAq+mACfyjP+P1qZ03hNUvXLnn6l/MABVr9yFgz6IIK8+/6VOBY4xWavjxKCOOc3Ii18PIJ23NQJ/wDMXm/k7kV93NFeXNu8T8XVVgR7SgVh9ZP0qRr5uXAoJPAE1qZnm+u8X6lnJD+VBgKoBWB3JYSTIq2dB8TLdsBrpCvJUgd4/NAkgZqO1fgIXG3i4be+WZdoMEmSBxjtBrnGhFgtbUyAee7Y5n7xH2rlnOWNWenkeDJBRgty6WbwYSpBHuK+6hfDaNDn8piPk5k/2VNVvCWqKZ50lToVFdVsF9RpY/1b3Ljf7PkXLf8A/Vxf5/NStYirlTNKUoBSlKAUpSgFKUoBSlKAUpSgFKUoBWjU65Le0OwUsYUdyfgDJ5Fb64+o9KS/s3yQjBgAYyCCP5gZGfnJoDlbxLZ3ou4FXBO7MDFoiccFbqGeMj3r7bxJpwQDdUEiQDMwBJPHAHJ7ZnitVnwrZWPxnsQXJBXy0TYRxt220B7nbkmTOs+EbMkzckq6/j7OIPIiduJ/tOaA3HxJa3W1kN5gJlSSFhSR2zMGBz8VsfxBaDqoYEFWYsOBAQgfUh1gDORjIrm/zStRlrh5M749RXbuO0AE7QBHBCiQayPCdmIBuCBiHOG9Hr+v7u3j8Pp4yZA7rfV7TIzi4pRBLNPpAiZnjsa16HrVu4Qs7XLXAFPJ8u4yE/8A6Exzg+xr4Hh61F0EMfNADSxmF4yMyCSZJJHEwAB9aPoVu3c3qX3eqZYwxZ2ckjidzvxA9XGBAHHqPGNhdMb4JICFwpBVmUKzYDDuqOR77TW/W+JrNtGO4Mw3QuQSVW4xUSPxRau4/qN7VpfwbpygQhygTZt3sBti4sYz+G6w59vas6vwjYufi3z6iSGiWZbysxxEkX7uOPVxgUB02fEVhjHmLuE4Bnjf8cxbfH9VuYrfcuC4qlfWh9Ur3AyoH1MfpUf/AJqWzMvcJZi07lBki7MQo/8AGuH7/AqU0OjFq2ttZ2qIE8xQGDaZvxekfwg5+5/5V9No0KhSikDgQIFbqUBhVgQMCs0pQClKUApSlAKUpQClKUApSaxNAZpSsFqAzXD1jXNatb1AJ321yCfx3FSYXJjdMD2rt3Cteo0yuIYSAVbkjKsGU49iAftQELpuv3DdVGRBLopILcNYa5IDAHsBBHc11Xeuj+knTqAW8tmDE43gKQhAH8LBp9q6bvSbTMWK+okNIZgZClQcHHpJH3rH+SbQCrtgKSyephtO0rK5kekkY9zQEEPGjNaR0tQTaDuHJlXN23bNqAJJXeSf/bHOOp/ENxWKsig+WGRvWFLTc9DAgFSVtkie+M95F+i2DgoO/BImWViTBydyqZ5wK+/8kWoIKBgYkN6p2uXBM8kOS08zQEdb6ze802ytvdv8sEFoDeSt4k442tHYkj9Po9eZkRkVZN29aYMTAa0LskECSu60e3BqSPTbZ3enLNvJkzuChQwMyDtAEiMCsHptvaq7QAmVAkQSCs4PszfqaAg/86bjW96IihVs+YrltyNdfbtwIMYM4kEEc196jxDdQX9yJNkgYFyCStppBiDi5EcyPmpY9IskEbF9QQGMEi0ZQEjJ2kmPrWLnR7TFiVneZb1Nk+nPPMIo+igUBHWvE/rsB0CpeV/XJgMpOzBEw6qxEwRABya5+neKrl1Uby1TdaW5tO8kbhdO0sBAI8rvEzA7VMr0WyDPlr+LdGY3eYLm6OAfMUNPuJr5tdDsIAFTaAoUAM0bRu2iJiBuaPaaAjH8Tuhtq6LLqlyVmAjbp5/MCB8GfipDQdVZ3VHUAvb81YMwsqNpnuNwzwa2p0eyIIQYKkGST6AQuSZgAmBxk1u03T7dvKKFwBjsomFHsokwowJoDopSlAKUpQClKUApSlAKUpQClKUApSlAQHiLR3GdWUFl2xC5IMkkx8+nPxUJqrL24830jlJMAT/LdM45rf1r9pNm35qWw7OocK8LsLrIj8UmGntmPbNUjSanVdRurZ84vJL+oygIU5wJCk4iMSPaueSTexoo/S2t129etL5d82wJ2soBLQYBbeDP0qo6sarU3d7Kzu4EbJiFwOOBifgknvV68O+BWtWXW84ZmBChSxVccyQCxn4r4fT3bDKxG0zAOCPw/ByIqJJr9iE64KpqPD+u/pOUdrhYMHE7d2IJbgbf4o7GRmten67qrGq8y4bhdSPOUkgEboYQcKPbtwRXoFjxORbub13XFBKKoMv8R2zFUjqHWdTrm/o5g72wAuw+kE7TJ4HdWPtU7eiXP6iX/wDioZI8lZnB3mI9sqDu5MYwKg+odTvau/5qLcy0W9oY7YAwIgH3IwZrFzwDqRa8wpLAx5fpYlSDJIBzmMcj7V99G8S3+n77RtiSUbbcJBWRzA9xtz/Klv8AkQ4av1N1zo+v/pAlWN6Qd+ds8gk4EDHtBAGa0W+vaizqfNY3A4I81TMMJyrA4A7Bhjj2q5Dx1bu208tgl1o3IclPjODnArmuae5qWbdDyoB4UxJge3vR0nUTPSaNN4/uXLrDaiKBIzIwMhmMR8HjFbdOblw+gnzGGTJ5IzPxM/pio7q3gZrdpXsqbjgncuD6WEQqnkD2/SK4+jeJL2g323t/wna5IZZEyBE7YInuMYqGm35MW0WUaG9J2oy7ftjghffE8f8AKuTR9b2PttsCWVsTIEQN0TmD/bUN1/8AaDde5Ni4bdsKsgBfxFZcOSCYBMAjGPmujw34IulrV97m1SAxUAh8/lPYfJ7+1V07+JpW1tnx1zrurCm0bnmq43FgoRgqmCvojBJHGYBqJ0XStZdsHYtxrSNu25ksZBZQeSBzGCTV71vRmVptqSCB3yD7Z7Vq0vWLtsBcQs+kjgA8T/jtTh+RKkUnV9G1lqwu9bnlMSQvqJViILFQcEjG0+54NSHT/HOo0tsWWthih/1m7dsIBAHeBnnMR2FWbrvjZrRHlWg6QNzNuGT7ADge/wCgNUnW6e9rLu823JukwQGiCTGRiABhh2EGrcfqyNa9lo137TbbWf3IZLpK/iCkQeSpVj9JI+1Ql7xFq79lkJa4ikFyPS0EelWKdpBM8HE81ya/wdqdMGchbiWoIaRBG4Z2TIOSTiIB+tSHh3xx5LFLiDy2mBbtBWkCY2rA4wQe5Gaanfkw4e4s5rl/Vf0YBvMNncdvIM45+B/CfScxWzT+L9VbtLbDFQMoxG5mBOPx9hBG3nOMAVO2vFDahWKHGRsKxAOIJ5+/vW8dAN0gXbcAcyB29vfPtiot/wASmmjkTx+blpA37tshmSdrEYBB5GeQOPfmrT4f1TvbO47oOCe4+veqb1fwI48x7bgrDNtghpjhYxPscR81jwl4lvnVW7TOWRvTtYKIhSZwBBx9CPk1aLerci/p6RUX1W6UvaYqY3XGtt8q1m436hran7H3qUqM61t3WCZ3C8vlgd2Nu4CD7DyzcM/Hfit2SSdKqmq6lqQW2FiRdvBBtEMRcshLZO38O1rpnB9POK6db168l11FtSobap2vnOnzjHF25/8Aj+tSCxUqJ6B1O5eB81AhAQiAw5mfxexFS1AKUpQHn/Xv2aktcu2H3EksLTAZkyV3Tx7YxxNV6ymr0QN4I9gXD5bEqASeRgiBkYeOD817DXxdsqylWAZTyCAQfqDVNC9B7nllnx5qxaC7pyYusg3GB/o/4Qw5nMiK0dU8X6m9bQOSgEwyjb5hU5b7cFR/29SvdJsvb8trVtk5ClRtB9wIgVsXRWwoUIu1eBtED6CMVDi37IplB8P9N1RAdkLreghpUbQJiQSCF/MO+a7H6R5N5mKxcY4ZZ4iAFP8AbHeavIFIqHiXolFNuaq7v9TMtz+GT9oWYI9/eaj+oeHjqH9aMLvBOefnttEn7V6DFZqO1/ZNnlV/9nOqV9tsJsBJRt2B+YCDk+0RiuDpnUtZbvMbYuF1BNxDuI4O7cOPkRkQAOa9krEVbtr0W1/TyKz4m117faQte3AkgABlUZaCmRjA959619E8JanUlyN1oASDcDCWnAEgkEDuARxXrlnRohJVFUtyVUAn6wM1uqO2vYc/VHly/s81agLNvAOVckAn2BAMnuIgzOK59B4k1du6xl7hVZuI5JVQBBYj8qg57EQea9Zr5NsZwM845qdHwzo8xteNdVDiQ+J3bQDbE5b0iNsd+0gmuTQDV6osEm7s9TbiAxnhWPBPf6D4ivUdL0u1bny7aJu52qBPxjt8VvtWFUQqhR8AD+yo7f1jcp79CuvZ3XLe3glJljBB/L9B3rGnuXLa+gMlvgwIA9o7AzV0rDKCIIkVDxL0Wspd3U3XUq0tbzJPufyt7iMwfeuP/MXzrZNtUty2CQR9exlfYYjtV/VAMAAV9UWL6xZ5P17wRe023ZuvhgdxRSIIOMAmDHc81y67Ua60ttLpvIIBtwzLIJOCR+cH8pOABxMV7FWCKntL0X7jPHuo9a1wuWxca7buQpQKSu8RO7ZwzHllPyK7bHgnWm+jMBJYObkgRLBiYOeZxyO2K9UKj24rNT20HP4KiuroWvaUATF1nPwq2LoJ/wB50H/uqVrEVoZmaUpQClKUApSlAKUpQClKUApSlAKUpQClKUApSlAKUpQClKUApSlAKUpQClKUApSlAKUpQClKUApSlAf/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076" name="AutoShape 4" descr="data:image/jpeg;base64,/9j/4AAQSkZJRgABAQAAAQABAAD/2wCEAAkGBhQSEBUUExQWEhUVGBcaFhgWGBgbGBgZGBUYGhkXGxwXGyYfGxokGRkXIDAgIycqLCwsFx4xNTAqNSYrLSkBCQoKDgwOGg8PGi8kHyUsLC8sKTQ0LCwvLCksLCwsKSwsLCwsLCwsLCwsLCwsLCwsLCwsKSwsLCwsLCwsLCwsLP/AABEIAMEA+QMBIgACEQEDEQH/xAAbAAEAAgMBAQAAAAAAAAAAAAAABQYBAwQHAv/EAEYQAAIBAwMCBQIDBAUKBAcAAAECEQADIQQSMQVBBhMiUWFxgTJCkQcjUqEUYrHB8BUWM0NykrTR4fFTZHSCFyRUc5Oisv/EABkBAQADAQEAAAAAAAAAAAAAAAABAgMEBf/EACYRAAICAQMFAAIDAQAAAAAAAAABAhEDEiExBBMiQVEUMkJh8HH/2gAMAwEAAhEDEQA/APcaUpQClc+t6hbsruuOqDtuMT9Pes6TWpdXdbdXX3Uz9vg0Jp8m+oLrHiBrF1k2ht1lmtc+q6u47D8FVLYzCP8AFS9jWI87HV452kGPrFLujRiSyK0iDKgyIIjI9mYf+4+9CCF0HXbl1/LhFYiQSGiPIsORG7Lbr3uICk5rQ3im6ly6r21PlW3dtpIHo09q4QrEnd6rm3gQINT3+TLUR5aRMxsXkKFB452gD6ACsnp1qZ8tJB3A7Vndt2buOdvpn2xQERruvPauC2dhPoJKq7GHS+YFtSWJmwQDOdx4253aLrLtdCOFAPnyROPJdE5J4Mk13r0y0CpCKu07l2iIO3bOP6uK0Xuiadj6kBktgkwd8FxEwQ0CRwaA4dd4mZTfVLe57ew2wZAu7rnlsASB6lfBiRDIe8DnHi/ff2WwPLK2GW4Q7FhdXUmdgg4NjbHyfaph+j2QFlAAk7ckRLhjmf4gp+oFYfoVgnd5YB9OVlSNu7bG0iI3vx/G3uaA4k65cL+UVVXYjyyd21v3QdlIMFWUkfYz2IDRdYvXH27befNIPqH+ium2QRnk7TM4k8wJlLXTraxCDBDCcwQu0ETwduMdjXwekWtu3YIlj35Yy2ecnkcGgOA9cdhaKKo8y1cuQxMSm307hwCW/FB94PFfXRettqHaAAgCkYaYezauLLSVJ/eRA/hnvXdf6VacruQHYCq9gFMSsDBUwMHGKWel20cuqwzTJk9wBxMDAUY7ADtQEcPEsu6Bch7a2z6trLcYrvJ29mS5xII2ZBaBtva6+rqkWpZbhH4oOxsT/DKlTGYMjPNdP+RbPp/dqdqbBOYXcG25/rKD9QK+z0+0u0lQPLDQSTgMIaTOZHJPtNARWk8RO3lh1VfNWyyNmCbjQ1uCcOBLDJkA/wAJru6b1gXbt1IjZtKnMOhkbhIH51fiRG0zmBst9OsImFUIApyZUBB6SJMCOxH1rR0x9KzqbJQsibBtOQkgxkyVkChNMlaVwHrtgPsN1N0xEjn2nifiu+gaa5FKUoQKUpQClKUApWAazQClKUArBrNeffti1txNPZVf9G7sLmSA0LKqYztOT9qF4R1yUTi8fagtqgQQyeWApBBAMndEd55+1V3S9TI3ItwAPAuLuEkDgRPEjMdsVWtA9yWW0CSytuX3WJLfUKCdwyIrWrbjgZMQB74AIjgk8EY5pR68FUdPwtNnxCNPdDoYZDMDjn8Lf1Tx3/WpW94+vq+8XGeYYqANgBMbY4GcDMmqj1Lpd+w4tXlZWnHyWgSuIzgdxJPFSGr8GauzbRzZcrcEkIpJXP4GUcGOxxnBBoRJ45U3W5dNb+1eVXyLaywy1xjAIGfSvIBxzPOKjrf7Wrwtur218wr+7ZATDTyRJDKBwR3EEVB6L9n+sdd/lMs8BoBP1DQwA4EiRmtus8DXtPDahRtI/ISQG4EsIg+x5+poZRx4W6VHzpPHWrt3fM857oHKv+Fh3wOM4BGPpUVquoPefzHk3SSWacyTwJ/DBwF49oNSWn8NEIl5gTbLGOwYge4+BEiJ/WulNNbDhjbDwfwSQDOIMHgioN4wVOUURnVesXr4UXiX2oBbmQI7kAn1EgGTzAMGurR+KtRbseSLjC2WJlfxcZRW7DO4xkQMZNSWvIvMpuAMFEBY2qFgTbhfy+36jmt3UbiXbQtqgt2g0qgHqmI3lzktyDHxSye26UXHYjvDvjO7pHJLNcQhpRmJEkelsn0+oiSuIPExXbb/AGlatL24stxJEptCiD2H5lYdskE965NF09EJMMxgZaMEyd42ge8f35rb/QJcXAs+XliACBPDN8Sf7aEPBF22ix9V/akUuDyrG63IEuSpYkCQABjJjPNdg/aCwcbrKhDBw8sAe8xB+lVb+hvfOy2oZ2PpHaRkE+wnPxWzrHRNRp1l7LMPe2Ny8d4yB8kUM/x8EXplydXUPGF+65e3ce0pPpUACFjEnu3vXL1Lr1zUQt07tigADAkkneRxujHtioI6PV2dN5zWj5ZaAWVgRIkMRAOyZyRPaKi7V687MyTIUs0cBFGSfgDuJjAiTU0apYkk4pbFpsau4E2Any5DMv5cHGPaT9Jj2r70i3Tc/cmLhPoI7HJ+kYqonWO1wMDDCIznH6xJyeVJIGKz1DXM7EuNjbjuAxt4G0KcLHt7nBxQu290lyWTVawIBuIWPjPeZjn61t1HiFriKzO9wiFQKT2wBHG449R7ntxVc1eovOi3LkkMNiuRO7ZEiTksCYn8X1Arq6H4V1GqtvetLPlkYyC5PJU4G4Dvzk/dRDmquVFo0H7VGt6cobZe6DCFmEQcDd3JDTHYgc1F6f8AaDq0uhzeN1ZXcpUAGfxACJGZA4PfPFc3TvAeruMZsOqqc7oUn4UEie3GInvUjd/Zxdt2jdfgESkAttzJMEjbwIzjiKGKhhuttzg6l441N655i3riAsdqK0KqzK8fiPMmMAcGTWep+OdRqURWuNb2Lk222b25DsVzG3sMe4zAP4d81mZJwCzACRAyTjgfP6Vsv9GtsFUSsD8QOSeSTj3zTY3/AB43VcGq34y1K2DYNxykiXLfvFWI2biDE85PaAea6PA3WL1vWW0VmKXH2srMSIP17jn355GK6bVpBp/KRQEeN0gM5I/NuIgZ3QBAHfmrX4B8P6dU85UPmglSWMxgfh9hH6SaHPmShjbceSesXSNZeX8ptWnj+tuuKTj4Vf0ro0vVkdWbNsIYbzBsgwD+b4I/WtC3Z1zLAGywhkcnfccQfgbJA/rGtmr6QHQLP+tFwkgEyG3D+5Z9hFDyDpOttzt3rMgRuEyeBE1vqsaXwOiD8c5n8AHA0w9//LJ/vH4qz0Ari6l0xNQvl3UD2yMg9z2+QRzP0rtpQEL0TwfptIS1m2Axn1EljnmNxMT8Vs0/hTSJd81NPbV+QQox9BwPtUtVZ1h13mHy5K+ZgEWo8sXtNPz/AKI6j5wPiRbU/pZdtZqo3LOuJtuyywQhgoU7Sy2xcAG9Q67gdk5gGeRWzdrhbhVYMsqISyFI8pvLYCTHq2bhOIxIoVLVWu/O1tokwYHzGKrNr+mKWCIVDG40sEaGd3Ixun+Hv+bAxXT1JNS4sjYY/dM4VkPrW/aZgxhcbA59MTmRwKAktboA9kWioYEAEtwsDn3J9ork0fhHT2wwClty7SWYkwRBj2+1cl+/rhoyVXdqJeBttrH7tioI3sCvmQJkEg9ua16pNawkhpDXAUUWihEnYQG5XbtOTIJP2UXU5JUmak8AjzJNwlPaMkexMx96zr/AsvNpwikztIPp94jn4pYv9QGzcpYl7RYkWhCG8BcHpji1JEd+/araKijX8nLd2QtnwnZ8lbbjfBJ3cNuPJBH0GPgV26Do9qypCLz+InJb6k88120qTJ5JPlnPp+n27ZJRFQnkqAP7K6KUoUPi9ZV1KsAynkESD9Qa5tH0ezZ3eXaS3u/FtUCfr712UoLILTeB9Hbui4thQwMjnaD7hSYFa+reA9JqLvmOhDH8Wxiof/aA5qw0oX1yu7ONej2RaWz5SG2kbUKgqI4we/zXTZsKihVUKo4AAAH2FfdKFLFKUoDTa0aKCFRVDfiAUAH6wM1EDwbpw+6Gj+Hd6fpxMfE1O0oXjknG6fJUeo+CCXJtMqqTO0yNveBHI/SrB0bpQ09oIDJ5Y8ST/dXdSheeec4qMnsc1nSRde4eWCqPhVmP5sTXTSlDEUpSgFKUoBSlKAUpSgFKUoBSlKAjW6/aE5Mi8LBEGfMO2B9IZTPsaWevW2AKhyCUBhT6S77FB++TEwCCYBFabnhm2bpubnDFkYwVibdwuuCvztJ5KgCcCt3T+iCz+C5cgxuB2QxGNx9GCVCriMKKA+NN4ktP+HduO2Fj1Hfv2x2/1dzvjYa+Lvim0pjbcJ/eYCd7QBuDnJWRxz2mvnR+FktRte4IIaP3ceYAym5At/iKNtPbAMA5rYvhq3uVizkqbxMkes343lvT2AAG2IigPr/L6bEchttwIbcCZFwgLMxBkj6SM8196brtu4CV3GPL7f8Ai/h5/nXO3hi2bSWi7stvywoPlmFtkFVgpBEgSSJxzX3pPDiW/wAL3I9EiVg+WSV/LgCR6VgQoERMgdFrrCMltlDHzRuRY9RAEk8wMEcnvXRpNWt1A6HcrCQf++RXBpugBBbAu3Sba7UJ8vAiDjy4k4kx+UcZnt0GiW1bW2swvcmSSTJJPckkn70B0UpSgFKUoBSlKAUpSgFKUoBSlKAUpSgFKUoBSlKAVwazrVu220kk9womPrX11TqQsqDG5mMKJj7k9hVL1mtI3O+ASSY7EnAz9YFc+bNo2jybY8erkltd412AkAAEkKCCXMfAI+v99Ro/aQ7KAtoBwDu3TDQQBsAM5ngnFVbqGsZnDiB6eAcxn+cHj4FdfS+nE7buI5UGZ45rLuSirbPQ/Gxwhqktyz6Pxrf3EXbCqCBsYHAM5DCSfoR9Md9ep/aKbbgFA6gw20GY+CWgke3f3FQnUOqRKxLkGZMAD3n6Ax9KgtLbd2VMHmM4+Tn9aRyTe7Ix9NCdykqRcrfj7UXM2rVsj5L4E8EyM/Qfau+544bYGKC3xKtlt0cDaYPfjn4qvaWwbCEEggSSfrn9BUP1HXl2UqAInbn1GSAJH5TI/nULLOTpELBDJPxWyLU37Sn27RbUPJy0hCNs4AM7pxFb9H451G797p1CsPSymNpiRuBJJU+4/Sqn0vprXNtzAAac8mD8VK6vqOyFIlzwJxHvJ7VLzSTpCeHHeiCv+yY13j9rZgKjkEbgA3HsCTAMZ7/atTePr1wnyLSEHgNuLATEsAwA+k9jzVJtOxbbH4jjPfPv9asXTNA1kEmG3EEx2gdvf/pUyySgudzSfT4sXKtllteMmNsM9sWWUesMdwmY9G3lT85zEYqO/wDiMwJXy1MmFckqo/2gSSfsc/FV7rHUfMA2RtVuSfxEDsPb5NcWh0zahmAifzEng/X/ABzUKc/2ky0OjxqOqaL50rxjdYzdswhBhknsJ4YyQfcfFdi+JHwdqkHMAmY9p4n7VBNf2j1woHeYA/XiuLS9ZVyFUNJJC4xyY4z9oqjzZHwczwqVtRL103ra3jABUkSJgz+lSNUjR6hkZSv5e5BgyPnJkGrhodV5lsNETyPkGDXRhy61T5OPJDS9uDfSlK6DIUpSgFaH1QFxUONwO0+5XkfWM/Y+1b6h+uH9/ov/AFDf8HqaAmKUpQClKUApSlAKUpQFc8VahTtAMuvIHs3ueAcA1QfEPWTmxbVmcwTIgBQQcH5iJ7Vauv8A7u8+5gAxkGe0cH6f3VSeq9ZttqIQztWNw7nccA9+efevPdyyW0en0sLaNFy6Y/CxMcDufYRVh0WpdLAN5CpVc7fVgd4HGIxUJptQBcRuwMk+wg5xU7r+r2ktl2dSIMQct8D+yq5Hbo26iTlJRK/qdf5zeYFbaQAJEHE/PPP8q29KuXPOUpbLLneZAgH++e3OKj9NrQyATEQNv8JwIj7fyqb6DrlVSGO0s0iTE4AifcRx7RVp+Ko2y+GNJM3dZ6wq/uoYvcUxgxBBBPz7YnPNQO6DlTPB9v7cfeuzxB1u0byKrKSsyw7ExAB+oz7YmuW3dG4d4IJz2BBJMVMFUbJwrRjcronui37i2f3qFIkiMkryJAzP9sVEa3qw1DBkVtiyuREzBPJ+BjnFWG51e0q72uKFjuRP0j3+KqOm6krho9GTKHtkn+/+dRjVtsx6eOqWpnTpnueanlWy53An2AHOZx9/firH1LrK2FG5WJbAABOT7kdvpmovw/q1R33Hbu2gE9ysyPjn+VY8UdXtDy0BDtvkwQdgCkbjH+0Me0+1RLylQleTLX+o4/MgZBHHt9u+Kmug2Xtlm2Eq8ZgDIHacmOO+cgkVDefuEzvn55+vx81b9PrUa2CGAAAwYxgY/SmV1sa9VJqoWauoWDetkA7RyCe5A/X71A6DWNauJcG0lTO0zHHJiP5cEVZrDyfUp2GTj8RE+1V3rGhW1cK2m8xMGe6TkKY5YD/E1bCnRXppJ3CXssek1PmIGTjvPIM5XjMe49/eYtPQNUCmyIK8/M9/1qqaO3bWwjWWLg4KnD78bsTERB5/WasPhll9RJhz+U/wj5789qtiTjko87PVOvpP0r5uXQoJYhQOSTAH3NRms6/b8vdZdLpkKNrBgCQTnafYV2Skoq2cqi3wStKrOk69cD+oh1J9gIE8iB/I1ZqpDIpq0JQcXTFQ/W/9Pov/AFDf8HqamKi+s6Ym5pnxFq9uPuQ9m7aEe53XFMewNaEIlKVHa7qVy3c2rZN1djsNrDcWUA7YaBBkAEtz8ZHOvie2tq29yVLqxIVXO3bcS24MqCCrOAQQDIOMUIJmlROm8TWXdUG8F22rKEAny3uAfErbuHP8B4lZlqAUpSgFa9SxCMVyQDH1jH862UoDztzu59U8k5me5qoLbtpcui3B9bZ9oPAP8qu3UwDeuyNvrOBjjvA9+fvVQ1/TbdvUl1G3coJUEhS0nPp+gP3+lebDaTR6/TS3OroSL5hnJAkL2zgn+6tnibTW2thngEMoU/UxtPwR/jiuHQWx5qZjPuZOPcHHHPtU31PpyXbbKw7GCTJUxyCaie0rGTxy2Vy4wOIAAx8YEfrVm6fZAtKAOQCT747/ABVVt2RsUEEmMySZwMEHH/ep/oKfuz6ickD1HH+J/nV8q2NuqWyZD6jT201F3YFmRI/hJUExHyT+kdq6OjopvANHBYCOSIz/AI5r5610u2t9bigqWB3BTG4iIJjvz/jnmsWR5g/LLLmTPMYPPB/xmrLeBb98L/4TfiWxbOndnhdolT7HsAfkwPvUIEXaAFAERjv8/wCParRqdClxdjjcCIMmfv8ABqqabRhE25MHuSMDEbePaq4mqaK9K+UWToNpfJBGSZBJ5wSIz/f9ah+qaa0mr3Kq7igLLGJkjdg8n+6u/wAOL+MSYEQJ4kH/AJCtXiLpqbrdwDa26CRPqG0xJ+IGftVI7TK4loy0zRobQa4gMRuEzHz/ANP1NWnU2VKEMAFA/QAfyqnXba5PHcSSY+/t/bNXG1aBRRlsDJJM45plW5PVR87+mLNzcobawBE8Z/Saiuq9BvI+7aXW56lZAWHqzGO4J/lNS9q6eOYO0Hnv7VOnw9eY2GGqvWRbJLWk8vY0hsGVkkT3JGOK0wRts5FneF2ivdK6Dds2/MdSu88ZlY4JHac/4NTnQdOxuhh+ETJ7cER/j2qXTp7/AP1F0/ax/dar5fogaN9y80dhcKD7i1tBHwcV0dla9RzZM7nd+yvftE1DAWVEFZJI9yIiR7c1VugWGualFXBJO7B/Dkk/SK9PHR7O0r5SEMIMqDI9iTk00HSLNmfKtqk8kDJ+/NWeO3ub4+rjDC8dbkZpPDjBwXIgGYE5j+yp+lKtCEYKkcUpOXIqG6437/RD31D/AMtHqTUzUN1wf/MaL/77/wDB6mrlTsv9Htvc8wht+3buDusDPG1gAcnIzXzquh2bgCskgKVABYYYqx/CR+ZFM8yK76UBHWPD9lGRghlCCss5ghbiTk87brj6H4ESNKUApSlAKUpQFX8V6I71uAEAiGI9wcT9u/xVZ1/R3vWm8tSxQ7jEzAwQI5Px8V6aVnnNYS2AIAAHwIrneBOeqzaGZwqjxbSaB7lwIgJcmB8f8v8ApVlfTlTtedy4IPuO/uR3+Zr0QWgDIABPJjNYeypMkAkcEgUng1ezbL1TyNbHj/Xuk3LT72VlS5lT29iM8Gcx8iuroHTbmxrgVvLHpkTE8zHcdp+fmvV3QEQQCPY0CCIgR7dql4VVFn1rcNNHm17pbX0ZLYLtG4Zz6c89pgj71V7WlY3NkEvxtj1f7sTNe4JaC8AD6CKeSu7dtG73gT+tIYdK5JxdY8aao88/oD2wEuyGAEgnn79xUT17pLqRe2lbbgCRxKkzMjEgjPfb8V6y9pTyAfqAayyAiCAR7HiqxwU27M8fVOElKjyTw90y45LoG2IJYicziMfi7H7VNDQebKD1lwQBP6ccZ7/HxXoKWwogAAewwKwllQZCgE8wBSXTqTTstk6tzk5VR4w+iZG2OGDgxtIzI+2as+j6bcs2lW7uUkTk9iSQJ7RxHxXoJtAmYEjgxmj2w2CAfqJqZYdSqy+XrnkSVFL0XTmuOAq+mACfyjP+P1qZ03hNUvXLnn6l/MABVr9yFgz6IIK8+/6VOBY4xWavjxKCOOc3Ii18PIJ23NQJ/wDMXm/k7kV93NFeXNu8T8XVVgR7SgVh9ZP0qRr5uXAoJPAE1qZnm+u8X6lnJD+VBgKoBWB3JYSTIq2dB8TLdsBrpCvJUgd4/NAkgZqO1fgIXG3i4be+WZdoMEmSBxjtBrnGhFgtbUyAee7Y5n7xH2rlnOWNWenkeDJBRgty6WbwYSpBHuK+6hfDaNDn8piPk5k/2VNVvCWqKZ50lToVFdVsF9RpY/1b3Ljf7PkXLf8A/Vxf5/NStYirlTNKUoBSlKAUpSgFKUoBSlKAUpSgFKUoBWjU65Le0OwUsYUdyfgDJ5Fb64+o9KS/s3yQjBgAYyCCP5gZGfnJoDlbxLZ3ou4FXBO7MDFoiccFbqGeMj3r7bxJpwQDdUEiQDMwBJPHAHJ7ZnitVnwrZWPxnsQXJBXy0TYRxt220B7nbkmTOs+EbMkzckq6/j7OIPIiduJ/tOaA3HxJa3W1kN5gJlSSFhSR2zMGBz8VsfxBaDqoYEFWYsOBAQgfUh1gDORjIrm/zStRlrh5M749RXbuO0AE7QBHBCiQayPCdmIBuCBiHOG9Hr+v7u3j8Pp4yZA7rfV7TIzi4pRBLNPpAiZnjsa16HrVu4Qs7XLXAFPJ8u4yE/8A6Exzg+xr4Hh61F0EMfNADSxmF4yMyCSZJJHEwAB9aPoVu3c3qX3eqZYwxZ2ckjidzvxA9XGBAHHqPGNhdMb4JICFwpBVmUKzYDDuqOR77TW/W+JrNtGO4Mw3QuQSVW4xUSPxRau4/qN7VpfwbpygQhygTZt3sBti4sYz+G6w59vas6vwjYufi3z6iSGiWZbysxxEkX7uOPVxgUB02fEVhjHmLuE4Bnjf8cxbfH9VuYrfcuC4qlfWh9Ur3AyoH1MfpUf/AJqWzMvcJZi07lBki7MQo/8AGuH7/AqU0OjFq2ttZ2qIE8xQGDaZvxekfwg5+5/5V9No0KhSikDgQIFbqUBhVgQMCs0pQClKUApSlAKUpQClKUApSaxNAZpSsFqAzXD1jXNatb1AJ321yCfx3FSYXJjdMD2rt3Cteo0yuIYSAVbkjKsGU49iAftQELpuv3DdVGRBLopILcNYa5IDAHsBBHc11Xeuj+knTqAW8tmDE43gKQhAH8LBp9q6bvSbTMWK+okNIZgZClQcHHpJH3rH+SbQCrtgKSyephtO0rK5kekkY9zQEEPGjNaR0tQTaDuHJlXN23bNqAJJXeSf/bHOOp/ENxWKsig+WGRvWFLTc9DAgFSVtkie+M95F+i2DgoO/BImWViTBydyqZ5wK+/8kWoIKBgYkN6p2uXBM8kOS08zQEdb6ze802ytvdv8sEFoDeSt4k442tHYkj9Po9eZkRkVZN29aYMTAa0LskECSu60e3BqSPTbZ3enLNvJkzuChQwMyDtAEiMCsHptvaq7QAmVAkQSCs4PszfqaAg/86bjW96IihVs+YrltyNdfbtwIMYM4kEEc196jxDdQX9yJNkgYFyCStppBiDi5EcyPmpY9IskEbF9QQGMEi0ZQEjJ2kmPrWLnR7TFiVneZb1Nk+nPPMIo+igUBHWvE/rsB0CpeV/XJgMpOzBEw6qxEwRABya5+neKrl1Uby1TdaW5tO8kbhdO0sBAI8rvEzA7VMr0WyDPlr+LdGY3eYLm6OAfMUNPuJr5tdDsIAFTaAoUAM0bRu2iJiBuaPaaAjH8Tuhtq6LLqlyVmAjbp5/MCB8GfipDQdVZ3VHUAvb81YMwsqNpnuNwzwa2p0eyIIQYKkGST6AQuSZgAmBxk1u03T7dvKKFwBjsomFHsokwowJoDopSlAKUpQClKUApSlAKUpQClKUApSlAQHiLR3GdWUFl2xC5IMkkx8+nPxUJqrL24830jlJMAT/LdM45rf1r9pNm35qWw7OocK8LsLrIj8UmGntmPbNUjSanVdRurZ84vJL+oygIU5wJCk4iMSPaueSTexoo/S2t129etL5d82wJ2soBLQYBbeDP0qo6sarU3d7Kzu4EbJiFwOOBifgknvV68O+BWtWXW84ZmBChSxVccyQCxn4r4fT3bDKxG0zAOCPw/ByIqJJr9iE64KpqPD+u/pOUdrhYMHE7d2IJbgbf4o7GRmten67qrGq8y4bhdSPOUkgEboYQcKPbtwRXoFjxORbub13XFBKKoMv8R2zFUjqHWdTrm/o5g72wAuw+kE7TJ4HdWPtU7eiXP6iX/wDioZI8lZnB3mI9sqDu5MYwKg+odTvau/5qLcy0W9oY7YAwIgH3IwZrFzwDqRa8wpLAx5fpYlSDJIBzmMcj7V99G8S3+n77RtiSUbbcJBWRzA9xtz/Klv8AkQ4av1N1zo+v/pAlWN6Qd+ds8gk4EDHtBAGa0W+vaizqfNY3A4I81TMMJyrA4A7Bhjj2q5Dx1bu208tgl1o3IclPjODnArmuae5qWbdDyoB4UxJge3vR0nUTPSaNN4/uXLrDaiKBIzIwMhmMR8HjFbdOblw+gnzGGTJ5IzPxM/pio7q3gZrdpXsqbjgncuD6WEQqnkD2/SK4+jeJL2g323t/wna5IZZEyBE7YInuMYqGm35MW0WUaG9J2oy7ftjghffE8f8AKuTR9b2PttsCWVsTIEQN0TmD/bUN1/8AaDde5Ni4bdsKsgBfxFZcOSCYBMAjGPmujw34IulrV97m1SAxUAh8/lPYfJ7+1V07+JpW1tnx1zrurCm0bnmq43FgoRgqmCvojBJHGYBqJ0XStZdsHYtxrSNu25ksZBZQeSBzGCTV71vRmVptqSCB3yD7Z7Vq0vWLtsBcQs+kjgA8T/jtTh+RKkUnV9G1lqwu9bnlMSQvqJViILFQcEjG0+54NSHT/HOo0tsWWthih/1m7dsIBAHeBnnMR2FWbrvjZrRHlWg6QNzNuGT7ADge/wCgNUnW6e9rLu823JukwQGiCTGRiABhh2EGrcfqyNa9lo137TbbWf3IZLpK/iCkQeSpVj9JI+1Ql7xFq79lkJa4ikFyPS0EelWKdpBM8HE81ya/wdqdMGchbiWoIaRBG4Z2TIOSTiIB+tSHh3xx5LFLiDy2mBbtBWkCY2rA4wQe5Gaanfkw4e4s5rl/Vf0YBvMNncdvIM45+B/CfScxWzT+L9VbtLbDFQMoxG5mBOPx9hBG3nOMAVO2vFDahWKHGRsKxAOIJ5+/vW8dAN0gXbcAcyB29vfPtiot/wASmmjkTx+blpA37tshmSdrEYBB5GeQOPfmrT4f1TvbO47oOCe4+veqb1fwI48x7bgrDNtghpjhYxPscR81jwl4lvnVW7TOWRvTtYKIhSZwBBx9CPk1aLerci/p6RUX1W6UvaYqY3XGtt8q1m436hran7H3qUqM61t3WCZ3C8vlgd2Nu4CD7DyzcM/Hfit2SSdKqmq6lqQW2FiRdvBBtEMRcshLZO38O1rpnB9POK6db168l11FtSobap2vnOnzjHF25/8Aj+tSCxUqJ6B1O5eB81AhAQiAw5mfxexFS1AKUpQHn/Xv2aktcu2H3EksLTAZkyV3Tx7YxxNV6ymr0QN4I9gXD5bEqASeRgiBkYeOD817DXxdsqylWAZTyCAQfqDVNC9B7nllnx5qxaC7pyYusg3GB/o/4Qw5nMiK0dU8X6m9bQOSgEwyjb5hU5b7cFR/29SvdJsvb8trVtk5ClRtB9wIgVsXRWwoUIu1eBtED6CMVDi37IplB8P9N1RAdkLreghpUbQJiQSCF/MO+a7H6R5N5mKxcY4ZZ4iAFP8AbHeavIFIqHiXolFNuaq7v9TMtz+GT9oWYI9/eaj+oeHjqH9aMLvBOefnttEn7V6DFZqO1/ZNnlV/9nOqV9tsJsBJRt2B+YCDk+0RiuDpnUtZbvMbYuF1BNxDuI4O7cOPkRkQAOa9krEVbtr0W1/TyKz4m117faQte3AkgABlUZaCmRjA959619E8JanUlyN1oASDcDCWnAEgkEDuARxXrlnRohJVFUtyVUAn6wM1uqO2vYc/VHly/s81agLNvAOVckAn2BAMnuIgzOK59B4k1du6xl7hVZuI5JVQBBYj8qg57EQea9Zr5NsZwM845qdHwzo8xteNdVDiQ+J3bQDbE5b0iNsd+0gmuTQDV6osEm7s9TbiAxnhWPBPf6D4ivUdL0u1bny7aJu52qBPxjt8VvtWFUQqhR8AD+yo7f1jcp79CuvZ3XLe3glJljBB/L9B3rGnuXLa+gMlvgwIA9o7AzV0rDKCIIkVDxL0Wspd3U3XUq0tbzJPufyt7iMwfeuP/MXzrZNtUty2CQR9exlfYYjtV/VAMAAV9UWL6xZ5P17wRe023ZuvhgdxRSIIOMAmDHc81y67Ua60ttLpvIIBtwzLIJOCR+cH8pOABxMV7FWCKntL0X7jPHuo9a1wuWxca7buQpQKSu8RO7ZwzHllPyK7bHgnWm+jMBJYObkgRLBiYOeZxyO2K9UKj24rNT20HP4KiuroWvaUATF1nPwq2LoJ/wB50H/uqVrEVoZmaUpQClKUApSlAKUpQClKUApSlAKUpQClKUApSlAKUpQClKUApSlAKUpQClKUApSlAKUpQClKUApSlAf/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078" name="AutoShape 6" descr="data:image/jpeg;base64,/9j/4AAQSkZJRgABAQAAAQABAAD/2wCEAAkGBhQSEBUUExQWEhUVGBcaFhgWGBgbGBgZGBUYGhkXGxwXGyYfGxokGRkXIDAgIycqLCwsFx4xNTAqNSYrLSkBCQoKDgwOGg8PGi8kHyUsLC8sKTQ0LCwvLCksLCwsKSwsLCwsLCwsLCwsLCwsLCwsLCwsKSwsLCwsLCwsLCwsLP/AABEIAMEA+QMBIgACEQEDEQH/xAAbAAEAAgMBAQAAAAAAAAAAAAAABQYBAwQHAv/EAEYQAAIBAwMCBQIDBAUKBAcAAAECEQADIQQSMQVBBhMiUWFxgTJCkQcjUqEUYrHB8BUWM0NykrTR4fFTZHSCFyRUc5Oisv/EABkBAQADAQEAAAAAAAAAAAAAAAABAgMEBf/EACYRAAICAQMFAAIDAQAAAAAAAAABAhEDEiExBBMiQVEUMkJh8HH/2gAMAwEAAhEDEQA/APcaUpQClc+t6hbsruuOqDtuMT9Pes6TWpdXdbdXX3Uz9vg0Jp8m+oLrHiBrF1k2ht1lmtc+q6u47D8FVLYzCP8AFS9jWI87HV452kGPrFLujRiSyK0iDKgyIIjI9mYf+4+9CCF0HXbl1/LhFYiQSGiPIsORG7Lbr3uICk5rQ3im6ly6r21PlW3dtpIHo09q4QrEnd6rm3gQINT3+TLUR5aRMxsXkKFB452gD6ACsnp1qZ8tJB3A7Vndt2buOdvpn2xQERruvPauC2dhPoJKq7GHS+YFtSWJmwQDOdx4253aLrLtdCOFAPnyROPJdE5J4Mk13r0y0CpCKu07l2iIO3bOP6uK0Xuiadj6kBktgkwd8FxEwQ0CRwaA4dd4mZTfVLe57ew2wZAu7rnlsASB6lfBiRDIe8DnHi/ff2WwPLK2GW4Q7FhdXUmdgg4NjbHyfaph+j2QFlAAk7ckRLhjmf4gp+oFYfoVgnd5YB9OVlSNu7bG0iI3vx/G3uaA4k65cL+UVVXYjyyd21v3QdlIMFWUkfYz2IDRdYvXH27befNIPqH+ium2QRnk7TM4k8wJlLXTraxCDBDCcwQu0ETwduMdjXwekWtu3YIlj35Yy2ecnkcGgOA9cdhaKKo8y1cuQxMSm307hwCW/FB94PFfXRettqHaAAgCkYaYezauLLSVJ/eRA/hnvXdf6VacruQHYCq9gFMSsDBUwMHGKWel20cuqwzTJk9wBxMDAUY7ADtQEcPEsu6Bch7a2z6trLcYrvJ29mS5xII2ZBaBtva6+rqkWpZbhH4oOxsT/DKlTGYMjPNdP+RbPp/dqdqbBOYXcG25/rKD9QK+z0+0u0lQPLDQSTgMIaTOZHJPtNARWk8RO3lh1VfNWyyNmCbjQ1uCcOBLDJkA/wAJru6b1gXbt1IjZtKnMOhkbhIH51fiRG0zmBst9OsImFUIApyZUBB6SJMCOxH1rR0x9KzqbJQsibBtOQkgxkyVkChNMlaVwHrtgPsN1N0xEjn2nifiu+gaa5FKUoQKUpQClKUApWAazQClKUArBrNeffti1txNPZVf9G7sLmSA0LKqYztOT9qF4R1yUTi8fagtqgQQyeWApBBAMndEd55+1V3S9TI3ItwAPAuLuEkDgRPEjMdsVWtA9yWW0CSytuX3WJLfUKCdwyIrWrbjgZMQB74AIjgk8EY5pR68FUdPwtNnxCNPdDoYZDMDjn8Lf1Tx3/WpW94+vq+8XGeYYqANgBMbY4GcDMmqj1Lpd+w4tXlZWnHyWgSuIzgdxJPFSGr8GauzbRzZcrcEkIpJXP4GUcGOxxnBBoRJ45U3W5dNb+1eVXyLaywy1xjAIGfSvIBxzPOKjrf7Wrwtur218wr+7ZATDTyRJDKBwR3EEVB6L9n+sdd/lMs8BoBP1DQwA4EiRmtus8DXtPDahRtI/ISQG4EsIg+x5+poZRx4W6VHzpPHWrt3fM857oHKv+Fh3wOM4BGPpUVquoPefzHk3SSWacyTwJ/DBwF49oNSWn8NEIl5gTbLGOwYge4+BEiJ/WulNNbDhjbDwfwSQDOIMHgioN4wVOUURnVesXr4UXiX2oBbmQI7kAn1EgGTzAMGurR+KtRbseSLjC2WJlfxcZRW7DO4xkQMZNSWvIvMpuAMFEBY2qFgTbhfy+36jmt3UbiXbQtqgt2g0qgHqmI3lzktyDHxSye26UXHYjvDvjO7pHJLNcQhpRmJEkelsn0+oiSuIPExXbb/AGlatL24stxJEptCiD2H5lYdskE965NF09EJMMxgZaMEyd42ge8f35rb/QJcXAs+XliACBPDN8Sf7aEPBF22ix9V/akUuDyrG63IEuSpYkCQABjJjPNdg/aCwcbrKhDBw8sAe8xB+lVb+hvfOy2oZ2PpHaRkE+wnPxWzrHRNRp1l7LMPe2Ny8d4yB8kUM/x8EXplydXUPGF+65e3ce0pPpUACFjEnu3vXL1Lr1zUQt07tigADAkkneRxujHtioI6PV2dN5zWj5ZaAWVgRIkMRAOyZyRPaKi7V687MyTIUs0cBFGSfgDuJjAiTU0apYkk4pbFpsau4E2Any5DMv5cHGPaT9Jj2r70i3Tc/cmLhPoI7HJ+kYqonWO1wMDDCIznH6xJyeVJIGKz1DXM7EuNjbjuAxt4G0KcLHt7nBxQu290lyWTVawIBuIWPjPeZjn61t1HiFriKzO9wiFQKT2wBHG449R7ntxVc1eovOi3LkkMNiuRO7ZEiTksCYn8X1Arq6H4V1GqtvetLPlkYyC5PJU4G4Dvzk/dRDmquVFo0H7VGt6cobZe6DCFmEQcDd3JDTHYgc1F6f8AaDq0uhzeN1ZXcpUAGfxACJGZA4PfPFc3TvAeruMZsOqqc7oUn4UEie3GInvUjd/Zxdt2jdfgESkAttzJMEjbwIzjiKGKhhuttzg6l441N655i3riAsdqK0KqzK8fiPMmMAcGTWep+OdRqURWuNb2Lk222b25DsVzG3sMe4zAP4d81mZJwCzACRAyTjgfP6Vsv9GtsFUSsD8QOSeSTj3zTY3/AB43VcGq34y1K2DYNxykiXLfvFWI2biDE85PaAea6PA3WL1vWW0VmKXH2srMSIP17jn355GK6bVpBp/KRQEeN0gM5I/NuIgZ3QBAHfmrX4B8P6dU85UPmglSWMxgfh9hH6SaHPmShjbceSesXSNZeX8ptWnj+tuuKTj4Vf0ro0vVkdWbNsIYbzBsgwD+b4I/WtC3Z1zLAGywhkcnfccQfgbJA/rGtmr6QHQLP+tFwkgEyG3D+5Z9hFDyDpOttzt3rMgRuEyeBE1vqsaXwOiD8c5n8AHA0w9//LJ/vH4qz0Ari6l0xNQvl3UD2yMg9z2+QRzP0rtpQEL0TwfptIS1m2Axn1EljnmNxMT8Vs0/hTSJd81NPbV+QQox9BwPtUtVZ1h13mHy5K+ZgEWo8sXtNPz/AKI6j5wPiRbU/pZdtZqo3LOuJtuyywQhgoU7Sy2xcAG9Q67gdk5gGeRWzdrhbhVYMsqISyFI8pvLYCTHq2bhOIxIoVLVWu/O1tokwYHzGKrNr+mKWCIVDG40sEaGd3Ixun+Hv+bAxXT1JNS4sjYY/dM4VkPrW/aZgxhcbA59MTmRwKAktboA9kWioYEAEtwsDn3J9ork0fhHT2wwClty7SWYkwRBj2+1cl+/rhoyVXdqJeBttrH7tioI3sCvmQJkEg9ua16pNawkhpDXAUUWihEnYQG5XbtOTIJP2UXU5JUmak8AjzJNwlPaMkexMx96zr/AsvNpwikztIPp94jn4pYv9QGzcpYl7RYkWhCG8BcHpji1JEd+/araKijX8nLd2QtnwnZ8lbbjfBJ3cNuPJBH0GPgV26Do9qypCLz+InJb6k88120qTJ5JPlnPp+n27ZJRFQnkqAP7K6KUoUPi9ZV1KsAynkESD9Qa5tH0ezZ3eXaS3u/FtUCfr712UoLILTeB9Hbui4thQwMjnaD7hSYFa+reA9JqLvmOhDH8Wxiof/aA5qw0oX1yu7ONej2RaWz5SG2kbUKgqI4we/zXTZsKihVUKo4AAAH2FfdKFLFKUoDTa0aKCFRVDfiAUAH6wM1EDwbpw+6Gj+Hd6fpxMfE1O0oXjknG6fJUeo+CCXJtMqqTO0yNveBHI/SrB0bpQ09oIDJ5Y8ST/dXdSheeec4qMnsc1nSRde4eWCqPhVmP5sTXTSlDEUpSgFKUoBSlKAUpSgFKUoBSlKAjW6/aE5Mi8LBEGfMO2B9IZTPsaWevW2AKhyCUBhT6S77FB++TEwCCYBFabnhm2bpubnDFkYwVibdwuuCvztJ5KgCcCt3T+iCz+C5cgxuB2QxGNx9GCVCriMKKA+NN4ktP+HduO2Fj1Hfv2x2/1dzvjYa+Lvim0pjbcJ/eYCd7QBuDnJWRxz2mvnR+FktRte4IIaP3ceYAym5At/iKNtPbAMA5rYvhq3uVizkqbxMkes343lvT2AAG2IigPr/L6bEchttwIbcCZFwgLMxBkj6SM8196brtu4CV3GPL7f8Ai/h5/nXO3hi2bSWi7stvywoPlmFtkFVgpBEgSSJxzX3pPDiW/wAL3I9EiVg+WSV/LgCR6VgQoERMgdFrrCMltlDHzRuRY9RAEk8wMEcnvXRpNWt1A6HcrCQf++RXBpugBBbAu3Sba7UJ8vAiDjy4k4kx+UcZnt0GiW1bW2swvcmSSTJJPckkn70B0UpSgFKUoBSlKAUpSgFKUoBSlKAUpSgFKUoBSlKAVwazrVu220kk9womPrX11TqQsqDG5mMKJj7k9hVL1mtI3O+ASSY7EnAz9YFc+bNo2jybY8erkltd412AkAAEkKCCXMfAI+v99Ro/aQ7KAtoBwDu3TDQQBsAM5ngnFVbqGsZnDiB6eAcxn+cHj4FdfS+nE7buI5UGZ45rLuSirbPQ/Gxwhqktyz6Pxrf3EXbCqCBsYHAM5DCSfoR9Md9ep/aKbbgFA6gw20GY+CWgke3f3FQnUOqRKxLkGZMAD3n6Ax9KgtLbd2VMHmM4+Tn9aRyTe7Ix9NCdykqRcrfj7UXM2rVsj5L4E8EyM/Qfau+544bYGKC3xKtlt0cDaYPfjn4qvaWwbCEEggSSfrn9BUP1HXl2UqAInbn1GSAJH5TI/nULLOTpELBDJPxWyLU37Sn27RbUPJy0hCNs4AM7pxFb9H451G797p1CsPSymNpiRuBJJU+4/Sqn0vprXNtzAAac8mD8VK6vqOyFIlzwJxHvJ7VLzSTpCeHHeiCv+yY13j9rZgKjkEbgA3HsCTAMZ7/atTePr1wnyLSEHgNuLATEsAwA+k9jzVJtOxbbH4jjPfPv9asXTNA1kEmG3EEx2gdvf/pUyySgudzSfT4sXKtllteMmNsM9sWWUesMdwmY9G3lT85zEYqO/wDiMwJXy1MmFckqo/2gSSfsc/FV7rHUfMA2RtVuSfxEDsPb5NcWh0zahmAifzEng/X/ABzUKc/2ky0OjxqOqaL50rxjdYzdswhBhknsJ4YyQfcfFdi+JHwdqkHMAmY9p4n7VBNf2j1woHeYA/XiuLS9ZVyFUNJJC4xyY4z9oqjzZHwczwqVtRL103ra3jABUkSJgz+lSNUjR6hkZSv5e5BgyPnJkGrhodV5lsNETyPkGDXRhy61T5OPJDS9uDfSlK6DIUpSgFaH1QFxUONwO0+5XkfWM/Y+1b6h+uH9/ov/AFDf8HqaAmKUpQClKUApSlAKUpQFc8VahTtAMuvIHs3ueAcA1QfEPWTmxbVmcwTIgBQQcH5iJ7Vauv8A7u8+5gAxkGe0cH6f3VSeq9ZttqIQztWNw7nccA9+efevPdyyW0en0sLaNFy6Y/CxMcDufYRVh0WpdLAN5CpVc7fVgd4HGIxUJptQBcRuwMk+wg5xU7r+r2ktl2dSIMQct8D+yq5Hbo26iTlJRK/qdf5zeYFbaQAJEHE/PPP8q29KuXPOUpbLLneZAgH++e3OKj9NrQyATEQNv8JwIj7fyqb6DrlVSGO0s0iTE4AifcRx7RVp+Ko2y+GNJM3dZ6wq/uoYvcUxgxBBBPz7YnPNQO6DlTPB9v7cfeuzxB1u0byKrKSsyw7ExAB+oz7YmuW3dG4d4IJz2BBJMVMFUbJwrRjcronui37i2f3qFIkiMkryJAzP9sVEa3qw1DBkVtiyuREzBPJ+BjnFWG51e0q72uKFjuRP0j3+KqOm6krho9GTKHtkn+/+dRjVtsx6eOqWpnTpnueanlWy53An2AHOZx9/firH1LrK2FG5WJbAABOT7kdvpmovw/q1R33Hbu2gE9ysyPjn+VY8UdXtDy0BDtvkwQdgCkbjH+0Me0+1RLylQleTLX+o4/MgZBHHt9u+Kmug2Xtlm2Eq8ZgDIHacmOO+cgkVDefuEzvn55+vx81b9PrUa2CGAAAwYxgY/SmV1sa9VJqoWauoWDetkA7RyCe5A/X71A6DWNauJcG0lTO0zHHJiP5cEVZrDyfUp2GTj8RE+1V3rGhW1cK2m8xMGe6TkKY5YD/E1bCnRXppJ3CXssek1PmIGTjvPIM5XjMe49/eYtPQNUCmyIK8/M9/1qqaO3bWwjWWLg4KnD78bsTERB5/WasPhll9RJhz+U/wj5789qtiTjko87PVOvpP0r5uXQoJYhQOSTAH3NRms6/b8vdZdLpkKNrBgCQTnafYV2Skoq2cqi3wStKrOk69cD+oh1J9gIE8iB/I1ZqpDIpq0JQcXTFQ/W/9Pov/AFDf8HqamKi+s6Ym5pnxFq9uPuQ9m7aEe53XFMewNaEIlKVHa7qVy3c2rZN1djsNrDcWUA7YaBBkAEtz8ZHOvie2tq29yVLqxIVXO3bcS24MqCCrOAQQDIOMUIJmlROm8TWXdUG8F22rKEAny3uAfErbuHP8B4lZlqAUpSgFa9SxCMVyQDH1jH862UoDztzu59U8k5me5qoLbtpcui3B9bZ9oPAP8qu3UwDeuyNvrOBjjvA9+fvVQ1/TbdvUl1G3coJUEhS0nPp+gP3+lebDaTR6/TS3OroSL5hnJAkL2zgn+6tnibTW2thngEMoU/UxtPwR/jiuHQWx5qZjPuZOPcHHHPtU31PpyXbbKw7GCTJUxyCaie0rGTxy2Vy4wOIAAx8YEfrVm6fZAtKAOQCT747/ABVVt2RsUEEmMySZwMEHH/ep/oKfuz6ickD1HH+J/nV8q2NuqWyZD6jT201F3YFmRI/hJUExHyT+kdq6OjopvANHBYCOSIz/AI5r5610u2t9bigqWB3BTG4iIJjvz/jnmsWR5g/LLLmTPMYPPB/xmrLeBb98L/4TfiWxbOndnhdolT7HsAfkwPvUIEXaAFAERjv8/wCParRqdClxdjjcCIMmfv8ABqqabRhE25MHuSMDEbePaq4mqaK9K+UWToNpfJBGSZBJ5wSIz/f9ah+qaa0mr3Kq7igLLGJkjdg8n+6u/wAOL+MSYEQJ4kH/AJCtXiLpqbrdwDa26CRPqG0xJ+IGftVI7TK4loy0zRobQa4gMRuEzHz/ANP1NWnU2VKEMAFA/QAfyqnXba5PHcSSY+/t/bNXG1aBRRlsDJJM45plW5PVR87+mLNzcobawBE8Z/Saiuq9BvI+7aXW56lZAWHqzGO4J/lNS9q6eOYO0Hnv7VOnw9eY2GGqvWRbJLWk8vY0hsGVkkT3JGOK0wRts5FneF2ivdK6Dds2/MdSu88ZlY4JHac/4NTnQdOxuhh+ETJ7cER/j2qXTp7/AP1F0/ax/dar5fogaN9y80dhcKD7i1tBHwcV0dla9RzZM7nd+yvftE1DAWVEFZJI9yIiR7c1VugWGualFXBJO7B/Dkk/SK9PHR7O0r5SEMIMqDI9iTk00HSLNmfKtqk8kDJ+/NWeO3ub4+rjDC8dbkZpPDjBwXIgGYE5j+yp+lKtCEYKkcUpOXIqG6437/RD31D/AMtHqTUzUN1wf/MaL/77/wDB6mrlTsv9Htvc8wht+3buDusDPG1gAcnIzXzquh2bgCskgKVABYYYqx/CR+ZFM8yK76UBHWPD9lGRghlCCss5ghbiTk87brj6H4ESNKUApSlAKUpQFX8V6I71uAEAiGI9wcT9u/xVZ1/R3vWm8tSxQ7jEzAwQI5Px8V6aVnnNYS2AIAAHwIrneBOeqzaGZwqjxbSaB7lwIgJcmB8f8v8ApVlfTlTtedy4IPuO/uR3+Zr0QWgDIABPJjNYeypMkAkcEgUng1ezbL1TyNbHj/Xuk3LT72VlS5lT29iM8Gcx8iuroHTbmxrgVvLHpkTE8zHcdp+fmvV3QEQQCPY0CCIgR7dql4VVFn1rcNNHm17pbX0ZLYLtG4Zz6c89pgj71V7WlY3NkEvxtj1f7sTNe4JaC8AD6CKeSu7dtG73gT+tIYdK5JxdY8aao88/oD2wEuyGAEgnn79xUT17pLqRe2lbbgCRxKkzMjEgjPfb8V6y9pTyAfqAayyAiCAR7HiqxwU27M8fVOElKjyTw90y45LoG2IJYicziMfi7H7VNDQebKD1lwQBP6ccZ7/HxXoKWwogAAewwKwllQZCgE8wBSXTqTTstk6tzk5VR4w+iZG2OGDgxtIzI+2as+j6bcs2lW7uUkTk9iSQJ7RxHxXoJtAmYEjgxmj2w2CAfqJqZYdSqy+XrnkSVFL0XTmuOAq+mACfyjP+P1qZ03hNUvXLnn6l/MABVr9yFgz6IIK8+/6VOBY4xWavjxKCOOc3Ii18PIJ23NQJ/wDMXm/k7kV93NFeXNu8T8XVVgR7SgVh9ZP0qRr5uXAoJPAE1qZnm+u8X6lnJD+VBgKoBWB3JYSTIq2dB8TLdsBrpCvJUgd4/NAkgZqO1fgIXG3i4be+WZdoMEmSBxjtBrnGhFgtbUyAee7Y5n7xH2rlnOWNWenkeDJBRgty6WbwYSpBHuK+6hfDaNDn8piPk5k/2VNVvCWqKZ50lToVFdVsF9RpY/1b3Ljf7PkXLf8A/Vxf5/NStYirlTNKUoBSlKAUpSgFKUoBSlKAUpSgFKUoBWjU65Le0OwUsYUdyfgDJ5Fb64+o9KS/s3yQjBgAYyCCP5gZGfnJoDlbxLZ3ou4FXBO7MDFoiccFbqGeMj3r7bxJpwQDdUEiQDMwBJPHAHJ7ZnitVnwrZWPxnsQXJBXy0TYRxt220B7nbkmTOs+EbMkzckq6/j7OIPIiduJ/tOaA3HxJa3W1kN5gJlSSFhSR2zMGBz8VsfxBaDqoYEFWYsOBAQgfUh1gDORjIrm/zStRlrh5M749RXbuO0AE7QBHBCiQayPCdmIBuCBiHOG9Hr+v7u3j8Pp4yZA7rfV7TIzi4pRBLNPpAiZnjsa16HrVu4Qs7XLXAFPJ8u4yE/8A6Exzg+xr4Hh61F0EMfNADSxmF4yMyCSZJJHEwAB9aPoVu3c3qX3eqZYwxZ2ckjidzvxA9XGBAHHqPGNhdMb4JICFwpBVmUKzYDDuqOR77TW/W+JrNtGO4Mw3QuQSVW4xUSPxRau4/qN7VpfwbpygQhygTZt3sBti4sYz+G6w59vas6vwjYufi3z6iSGiWZbysxxEkX7uOPVxgUB02fEVhjHmLuE4Bnjf8cxbfH9VuYrfcuC4qlfWh9Ur3AyoH1MfpUf/AJqWzMvcJZi07lBki7MQo/8AGuH7/AqU0OjFq2ttZ2qIE8xQGDaZvxekfwg5+5/5V9No0KhSikDgQIFbqUBhVgQMCs0pQClKUApSlAKUpQClKUApSaxNAZpSsFqAzXD1jXNatb1AJ321yCfx3FSYXJjdMD2rt3Cteo0yuIYSAVbkjKsGU49iAftQELpuv3DdVGRBLopILcNYa5IDAHsBBHc11Xeuj+knTqAW8tmDE43gKQhAH8LBp9q6bvSbTMWK+okNIZgZClQcHHpJH3rH+SbQCrtgKSyephtO0rK5kekkY9zQEEPGjNaR0tQTaDuHJlXN23bNqAJJXeSf/bHOOp/ENxWKsig+WGRvWFLTc9DAgFSVtkie+M95F+i2DgoO/BImWViTBydyqZ5wK+/8kWoIKBgYkN6p2uXBM8kOS08zQEdb6ze802ytvdv8sEFoDeSt4k442tHYkj9Po9eZkRkVZN29aYMTAa0LskECSu60e3BqSPTbZ3enLNvJkzuChQwMyDtAEiMCsHptvaq7QAmVAkQSCs4PszfqaAg/86bjW96IihVs+YrltyNdfbtwIMYM4kEEc196jxDdQX9yJNkgYFyCStppBiDi5EcyPmpY9IskEbF9QQGMEi0ZQEjJ2kmPrWLnR7TFiVneZb1Nk+nPPMIo+igUBHWvE/rsB0CpeV/XJgMpOzBEw6qxEwRABya5+neKrl1Uby1TdaW5tO8kbhdO0sBAI8rvEzA7VMr0WyDPlr+LdGY3eYLm6OAfMUNPuJr5tdDsIAFTaAoUAM0bRu2iJiBuaPaaAjH8Tuhtq6LLqlyVmAjbp5/MCB8GfipDQdVZ3VHUAvb81YMwsqNpnuNwzwa2p0eyIIQYKkGST6AQuSZgAmBxk1u03T7dvKKFwBjsomFHsokwowJoDopSlAKUpQClKUApSlAKUpQClKUApSlAQHiLR3GdWUFl2xC5IMkkx8+nPxUJqrL24830jlJMAT/LdM45rf1r9pNm35qWw7OocK8LsLrIj8UmGntmPbNUjSanVdRurZ84vJL+oygIU5wJCk4iMSPaueSTexoo/S2t129etL5d82wJ2soBLQYBbeDP0qo6sarU3d7Kzu4EbJiFwOOBifgknvV68O+BWtWXW84ZmBChSxVccyQCxn4r4fT3bDKxG0zAOCPw/ByIqJJr9iE64KpqPD+u/pOUdrhYMHE7d2IJbgbf4o7GRmten67qrGq8y4bhdSPOUkgEboYQcKPbtwRXoFjxORbub13XFBKKoMv8R2zFUjqHWdTrm/o5g72wAuw+kE7TJ4HdWPtU7eiXP6iX/wDioZI8lZnB3mI9sqDu5MYwKg+odTvau/5qLcy0W9oY7YAwIgH3IwZrFzwDqRa8wpLAx5fpYlSDJIBzmMcj7V99G8S3+n77RtiSUbbcJBWRzA9xtz/Klv8AkQ4av1N1zo+v/pAlWN6Qd+ds8gk4EDHtBAGa0W+vaizqfNY3A4I81TMMJyrA4A7Bhjj2q5Dx1bu208tgl1o3IclPjODnArmuae5qWbdDyoB4UxJge3vR0nUTPSaNN4/uXLrDaiKBIzIwMhmMR8HjFbdOblw+gnzGGTJ5IzPxM/pio7q3gZrdpXsqbjgncuD6WEQqnkD2/SK4+jeJL2g323t/wna5IZZEyBE7YInuMYqGm35MW0WUaG9J2oy7ftjghffE8f8AKuTR9b2PttsCWVsTIEQN0TmD/bUN1/8AaDde5Ni4bdsKsgBfxFZcOSCYBMAjGPmujw34IulrV97m1SAxUAh8/lPYfJ7+1V07+JpW1tnx1zrurCm0bnmq43FgoRgqmCvojBJHGYBqJ0XStZdsHYtxrSNu25ksZBZQeSBzGCTV71vRmVptqSCB3yD7Z7Vq0vWLtsBcQs+kjgA8T/jtTh+RKkUnV9G1lqwu9bnlMSQvqJViILFQcEjG0+54NSHT/HOo0tsWWthih/1m7dsIBAHeBnnMR2FWbrvjZrRHlWg6QNzNuGT7ADge/wCgNUnW6e9rLu823JukwQGiCTGRiABhh2EGrcfqyNa9lo137TbbWf3IZLpK/iCkQeSpVj9JI+1Ql7xFq79lkJa4ikFyPS0EelWKdpBM8HE81ya/wdqdMGchbiWoIaRBG4Z2TIOSTiIB+tSHh3xx5LFLiDy2mBbtBWkCY2rA4wQe5Gaanfkw4e4s5rl/Vf0YBvMNncdvIM45+B/CfScxWzT+L9VbtLbDFQMoxG5mBOPx9hBG3nOMAVO2vFDahWKHGRsKxAOIJ5+/vW8dAN0gXbcAcyB29vfPtiot/wASmmjkTx+blpA37tshmSdrEYBB5GeQOPfmrT4f1TvbO47oOCe4+veqb1fwI48x7bgrDNtghpjhYxPscR81jwl4lvnVW7TOWRvTtYKIhSZwBBx9CPk1aLerci/p6RUX1W6UvaYqY3XGtt8q1m436hran7H3qUqM61t3WCZ3C8vlgd2Nu4CD7DyzcM/Hfit2SSdKqmq6lqQW2FiRdvBBtEMRcshLZO38O1rpnB9POK6db168l11FtSobap2vnOnzjHF25/8Aj+tSCxUqJ6B1O5eB81AhAQiAw5mfxexFS1AKUpQHn/Xv2aktcu2H3EksLTAZkyV3Tx7YxxNV6ymr0QN4I9gXD5bEqASeRgiBkYeOD817DXxdsqylWAZTyCAQfqDVNC9B7nllnx5qxaC7pyYusg3GB/o/4Qw5nMiK0dU8X6m9bQOSgEwyjb5hU5b7cFR/29SvdJsvb8trVtk5ClRtB9wIgVsXRWwoUIu1eBtED6CMVDi37IplB8P9N1RAdkLreghpUbQJiQSCF/MO+a7H6R5N5mKxcY4ZZ4iAFP8AbHeavIFIqHiXolFNuaq7v9TMtz+GT9oWYI9/eaj+oeHjqH9aMLvBOefnttEn7V6DFZqO1/ZNnlV/9nOqV9tsJsBJRt2B+YCDk+0RiuDpnUtZbvMbYuF1BNxDuI4O7cOPkRkQAOa9krEVbtr0W1/TyKz4m117faQte3AkgABlUZaCmRjA959619E8JanUlyN1oASDcDCWnAEgkEDuARxXrlnRohJVFUtyVUAn6wM1uqO2vYc/VHly/s81agLNvAOVckAn2BAMnuIgzOK59B4k1du6xl7hVZuI5JVQBBYj8qg57EQea9Zr5NsZwM845qdHwzo8xteNdVDiQ+J3bQDbE5b0iNsd+0gmuTQDV6osEm7s9TbiAxnhWPBPf6D4ivUdL0u1bny7aJu52qBPxjt8VvtWFUQqhR8AD+yo7f1jcp79CuvZ3XLe3glJljBB/L9B3rGnuXLa+gMlvgwIA9o7AzV0rDKCIIkVDxL0Wspd3U3XUq0tbzJPufyt7iMwfeuP/MXzrZNtUty2CQR9exlfYYjtV/VAMAAV9UWL6xZ5P17wRe023ZuvhgdxRSIIOMAmDHc81y67Ua60ttLpvIIBtwzLIJOCR+cH8pOABxMV7FWCKntL0X7jPHuo9a1wuWxca7buQpQKSu8RO7ZwzHllPyK7bHgnWm+jMBJYObkgRLBiYOeZxyO2K9UKj24rNT20HP4KiuroWvaUATF1nPwq2LoJ/wB50H/uqVrEVoZmaUpQClKUApSlAKUpQClKUApSlAKUpQClKUApSlAKUpQClKUApSlAKUpQClKUApSlAKUpQClKUApSlAf/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080" name="Picture 8" descr="http://recursostic.educacion.es/ciencias/biosfera/web/alumno/2bachillerato/La_celula/imagenes/citoesqueleto.jpg"/>
          <p:cNvPicPr>
            <a:picLocks noChangeAspect="1" noChangeArrowheads="1"/>
          </p:cNvPicPr>
          <p:nvPr/>
        </p:nvPicPr>
        <p:blipFill>
          <a:blip r:embed="rId2" cstate="print"/>
          <a:srcRect/>
          <a:stretch>
            <a:fillRect/>
          </a:stretch>
        </p:blipFill>
        <p:spPr bwMode="auto">
          <a:xfrm>
            <a:off x="4283968" y="1484784"/>
            <a:ext cx="4411166" cy="3945988"/>
          </a:xfrm>
          <a:prstGeom prst="rect">
            <a:avLst/>
          </a:prstGeom>
          <a:noFill/>
        </p:spPr>
      </p:pic>
    </p:spTree>
  </p:cSld>
  <p:clrMapOvr>
    <a:masterClrMapping/>
  </p:clrMapOvr>
  <p:transition>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395536" y="3429000"/>
            <a:ext cx="8363272" cy="2740896"/>
          </a:xfrm>
        </p:spPr>
        <p:txBody>
          <a:bodyPr>
            <a:normAutofit lnSpcReduction="10000"/>
          </a:bodyPr>
          <a:lstStyle/>
          <a:p>
            <a:pPr algn="just">
              <a:buNone/>
            </a:pPr>
            <a:r>
              <a:rPr lang="es-ES" b="1" dirty="0" smtClean="0"/>
              <a:t>Los </a:t>
            </a:r>
            <a:r>
              <a:rPr lang="es-ES" b="1" dirty="0" err="1" smtClean="0"/>
              <a:t>microfilamentos</a:t>
            </a:r>
            <a:r>
              <a:rPr lang="es-ES" b="1" dirty="0" smtClean="0"/>
              <a:t> están formados por polímeros de una proteína globular llamada  </a:t>
            </a:r>
            <a:r>
              <a:rPr lang="es-ES" b="1" dirty="0" err="1" smtClean="0"/>
              <a:t>actina</a:t>
            </a:r>
            <a:r>
              <a:rPr lang="es-ES" b="1" dirty="0" smtClean="0"/>
              <a:t>  y presentan un diámetro de entre 5 y 7 </a:t>
            </a:r>
            <a:r>
              <a:rPr lang="es-ES" b="1" dirty="0" err="1" smtClean="0"/>
              <a:t>nm</a:t>
            </a:r>
            <a:r>
              <a:rPr lang="es-ES" b="1" dirty="0" smtClean="0"/>
              <a:t>. Los filamentos intermedios, de alrededor de 12 </a:t>
            </a:r>
            <a:r>
              <a:rPr lang="es-ES" b="1" dirty="0" err="1" smtClean="0"/>
              <a:t>nm</a:t>
            </a:r>
            <a:r>
              <a:rPr lang="es-ES" b="1" dirty="0" smtClean="0"/>
              <a:t>  de diámetro  son de tipo proteínico y son los componentes más estables del </a:t>
            </a:r>
            <a:r>
              <a:rPr lang="es-ES" b="1" dirty="0" err="1" smtClean="0"/>
              <a:t>citoesqueleto</a:t>
            </a:r>
            <a:r>
              <a:rPr lang="es-ES" b="1" dirty="0" smtClean="0"/>
              <a:t>.  Las fibras proteínicas  están formadas de </a:t>
            </a:r>
            <a:r>
              <a:rPr lang="es-ES" b="1" dirty="0" err="1" smtClean="0"/>
              <a:t>actina</a:t>
            </a:r>
            <a:r>
              <a:rPr lang="es-ES" b="1" dirty="0" smtClean="0"/>
              <a:t> y </a:t>
            </a:r>
            <a:r>
              <a:rPr lang="es-ES" b="1" dirty="0" err="1" smtClean="0"/>
              <a:t>miosina</a:t>
            </a:r>
            <a:r>
              <a:rPr lang="es-ES" b="1" dirty="0" smtClean="0"/>
              <a:t>.</a:t>
            </a:r>
            <a:endParaRPr lang="es-ES" b="1" dirty="0"/>
          </a:p>
        </p:txBody>
      </p:sp>
      <p:pic>
        <p:nvPicPr>
          <p:cNvPr id="2050" name="Picture 2" descr="http://3.bp.blogspot.com/_SBO4k-8eZTI/SHpbhZW9CLI/AAAAAAAABEo/3lG3vIy82YU/s400/filamentos+intermedios+4.JPG"/>
          <p:cNvPicPr>
            <a:picLocks noChangeAspect="1" noChangeArrowheads="1"/>
          </p:cNvPicPr>
          <p:nvPr/>
        </p:nvPicPr>
        <p:blipFill>
          <a:blip r:embed="rId2" cstate="print"/>
          <a:srcRect/>
          <a:stretch>
            <a:fillRect/>
          </a:stretch>
        </p:blipFill>
        <p:spPr bwMode="auto">
          <a:xfrm>
            <a:off x="1475656" y="260648"/>
            <a:ext cx="5832648" cy="2653856"/>
          </a:xfrm>
          <a:prstGeom prst="rect">
            <a:avLst/>
          </a:prstGeom>
          <a:noFill/>
        </p:spPr>
      </p:pic>
    </p:spTree>
  </p:cSld>
  <p:clrMapOvr>
    <a:masterClrMapping/>
  </p:clrMapOvr>
  <p:transition>
    <p:wheel spokes="3"/>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611560" y="404664"/>
            <a:ext cx="7992888" cy="4896544"/>
          </a:xfrm>
        </p:spPr>
        <p:txBody>
          <a:bodyPr/>
          <a:lstStyle/>
          <a:p>
            <a:pPr algn="just">
              <a:buNone/>
            </a:pPr>
            <a:r>
              <a:rPr lang="es-ES" dirty="0" smtClean="0"/>
              <a:t>El </a:t>
            </a:r>
            <a:r>
              <a:rPr lang="es-ES" dirty="0" err="1" smtClean="0"/>
              <a:t>citoesqueleto</a:t>
            </a:r>
            <a:r>
              <a:rPr lang="es-ES" dirty="0" smtClean="0"/>
              <a:t> es </a:t>
            </a:r>
            <a:r>
              <a:rPr lang="es-ES" dirty="0" smtClean="0"/>
              <a:t>responsable </a:t>
            </a:r>
            <a:r>
              <a:rPr lang="es-ES" dirty="0" smtClean="0"/>
              <a:t>del movimiento celular  y constituye un armazón estructural para la célula. Además funciona  como un andamiaje  para la organización y movimiento interno de algunos componentes celulares, como vesículas de secreción, </a:t>
            </a:r>
            <a:r>
              <a:rPr lang="es-ES" dirty="0" err="1" smtClean="0"/>
              <a:t>organelos</a:t>
            </a:r>
            <a:r>
              <a:rPr lang="es-ES" dirty="0" smtClean="0"/>
              <a:t>, etc.</a:t>
            </a:r>
            <a:endParaRPr lang="es-ES" dirty="0"/>
          </a:p>
        </p:txBody>
      </p:sp>
      <p:pic>
        <p:nvPicPr>
          <p:cNvPr id="1026" name="Picture 2" descr="http://www.juntadeandalucia.es/averroes/manuales/materiales_tic/Cell_anim_archivos/Cell_anim_archivos/celdivision.gif"/>
          <p:cNvPicPr>
            <a:picLocks noChangeAspect="1" noChangeArrowheads="1" noCrop="1"/>
          </p:cNvPicPr>
          <p:nvPr/>
        </p:nvPicPr>
        <p:blipFill>
          <a:blip r:embed="rId2" cstate="print"/>
          <a:srcRect/>
          <a:stretch>
            <a:fillRect/>
          </a:stretch>
        </p:blipFill>
        <p:spPr bwMode="auto">
          <a:xfrm>
            <a:off x="2267744" y="2996952"/>
            <a:ext cx="4464496" cy="3348373"/>
          </a:xfrm>
          <a:prstGeom prst="rect">
            <a:avLst/>
          </a:prstGeom>
          <a:noFill/>
        </p:spPr>
      </p:pic>
    </p:spTree>
  </p:cSld>
  <p:clrMapOvr>
    <a:masterClrMapping/>
  </p:clrMapOvr>
  <p:transition>
    <p:strips dir="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331</TotalTime>
  <Words>1607</Words>
  <Application>Microsoft Office PowerPoint</Application>
  <PresentationFormat>Presentación en pantalla (4:3)</PresentationFormat>
  <Paragraphs>58</Paragraphs>
  <Slides>27</Slides>
  <Notes>0</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Mirador</vt:lpstr>
      <vt:lpstr>Diapositiva 1</vt:lpstr>
      <vt:lpstr>Componentes de la célula</vt:lpstr>
      <vt:lpstr>Los componentes de la célula</vt:lpstr>
      <vt:lpstr>Diapositiva 4</vt:lpstr>
      <vt:lpstr>MEMBRANA   PLASMÁTICA</vt:lpstr>
      <vt:lpstr>Diapositiva 6</vt:lpstr>
      <vt:lpstr>Diapositiva 7</vt:lpstr>
      <vt:lpstr>citoplasma</vt:lpstr>
      <vt:lpstr>Diapositiva 9</vt:lpstr>
      <vt:lpstr>EL NÚCLEO</vt:lpstr>
      <vt:lpstr>Diapositiva 11</vt:lpstr>
      <vt:lpstr>Diapositiva 12</vt:lpstr>
      <vt:lpstr>Diapositiva 13</vt:lpstr>
      <vt:lpstr>Organelos sin membrana</vt:lpstr>
      <vt:lpstr>Diapositiva 15</vt:lpstr>
      <vt:lpstr>Diapositiva 16</vt:lpstr>
      <vt:lpstr>Diapositiva 17</vt:lpstr>
      <vt:lpstr>Diapositiva 18</vt:lpstr>
      <vt:lpstr>Organelos con membrana</vt:lpstr>
      <vt:lpstr>Diapositiva 20</vt:lpstr>
      <vt:lpstr>Diapositiva 21</vt:lpstr>
      <vt:lpstr>Diapositiva 22</vt:lpstr>
      <vt:lpstr>Diapositiva 23</vt:lpstr>
      <vt:lpstr>Diapositiva 24</vt:lpstr>
      <vt:lpstr>Citoesqueleto</vt:lpstr>
      <vt:lpstr>Diapositiva 26</vt:lpstr>
      <vt:lpstr>Diapositiva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usuario</cp:lastModifiedBy>
  <cp:revision>55</cp:revision>
  <dcterms:modified xsi:type="dcterms:W3CDTF">2013-09-23T21:18:54Z</dcterms:modified>
</cp:coreProperties>
</file>