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4" r:id="rId7"/>
    <p:sldId id="265" r:id="rId8"/>
    <p:sldId id="266" r:id="rId9"/>
    <p:sldId id="267" r:id="rId10"/>
    <p:sldId id="268" r:id="rId11"/>
    <p:sldId id="261" r:id="rId12"/>
    <p:sldId id="262" r:id="rId13"/>
    <p:sldId id="263" r:id="rId14"/>
    <p:sldId id="269" r:id="rId15"/>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66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94579" autoAdjust="0"/>
  </p:normalViewPr>
  <p:slideViewPr>
    <p:cSldViewPr>
      <p:cViewPr varScale="1">
        <p:scale>
          <a:sx n="70" d="100"/>
          <a:sy n="70" d="100"/>
        </p:scale>
        <p:origin x="-1386" y="-102"/>
      </p:cViewPr>
      <p:guideLst>
        <p:guide orient="horz" pos="2160"/>
        <p:guide pos="2880"/>
      </p:guideLst>
    </p:cSldViewPr>
  </p:slideViewPr>
  <p:outlineViewPr>
    <p:cViewPr>
      <p:scale>
        <a:sx n="33" d="100"/>
        <a:sy n="33" d="100"/>
      </p:scale>
      <p:origin x="0" y="4656"/>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7" name="6 Triángulo isósceles"/>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Título"/>
          <p:cNvSpPr>
            <a:spLocks noGrp="1"/>
          </p:cNvSpPr>
          <p:nvPr>
            <p:ph type="ctrTitle"/>
          </p:nvPr>
        </p:nvSpPr>
        <p:spPr>
          <a:xfrm>
            <a:off x="540544" y="776288"/>
            <a:ext cx="8062912" cy="1470025"/>
          </a:xfrm>
        </p:spPr>
        <p:txBody>
          <a:bodyPr anchor="b">
            <a:normAutofit/>
          </a:bodyPr>
          <a:lstStyle>
            <a:lvl1pPr algn="r">
              <a:defRPr sz="440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1371600" y="6012656"/>
            <a:ext cx="5791200" cy="365125"/>
          </a:xfrm>
        </p:spPr>
        <p:txBody>
          <a:bodyPr tIns="0" bIns="0" anchor="t"/>
          <a:lstStyle>
            <a:lvl1pPr algn="r">
              <a:defRPr sz="1000"/>
            </a:lvl1pPr>
          </a:lstStyle>
          <a:p>
            <a:fld id="{1BF3B4AC-2119-45BB-B4AD-D68C09F15D2D}" type="datetimeFigureOut">
              <a:rPr lang="es-MX" smtClean="0"/>
              <a:pPr/>
              <a:t>13/04/2015</a:t>
            </a:fld>
            <a:endParaRPr lang="es-MX"/>
          </a:p>
        </p:txBody>
      </p:sp>
      <p:sp>
        <p:nvSpPr>
          <p:cNvPr id="17" name="16 Marcador de pie de página"/>
          <p:cNvSpPr>
            <a:spLocks noGrp="1"/>
          </p:cNvSpPr>
          <p:nvPr>
            <p:ph type="ftr" sz="quarter" idx="11"/>
          </p:nvPr>
        </p:nvSpPr>
        <p:spPr>
          <a:xfrm>
            <a:off x="1371600" y="5650704"/>
            <a:ext cx="5791200" cy="365125"/>
          </a:xfrm>
        </p:spPr>
        <p:txBody>
          <a:bodyPr tIns="0" bIns="0" anchor="b"/>
          <a:lstStyle>
            <a:lvl1pPr algn="r">
              <a:defRPr sz="1100"/>
            </a:lvl1pPr>
          </a:lstStyle>
          <a:p>
            <a:endParaRPr lang="es-MX"/>
          </a:p>
        </p:txBody>
      </p:sp>
      <p:sp>
        <p:nvSpPr>
          <p:cNvPr id="29" name="28 Marcador de número de diapositiva"/>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FF912F80-3589-48EF-A5A6-D8D6CBE0E5F1}"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7494"/>
            <a:ext cx="8229600" cy="1399032"/>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a:xfrm>
            <a:off x="457200" y="1882808"/>
            <a:ext cx="8229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4791456" y="6480048"/>
            <a:ext cx="2133600" cy="301752"/>
          </a:xfrm>
        </p:spPr>
        <p:txBody>
          <a:bodyPr/>
          <a:lstStyle/>
          <a:p>
            <a:fld id="{1BF3B4AC-2119-45BB-B4AD-D68C09F15D2D}" type="datetimeFigureOut">
              <a:rPr lang="es-MX" smtClean="0"/>
              <a:pPr/>
              <a:t>13/04/2015</a:t>
            </a:fld>
            <a:endParaRPr lang="es-MX"/>
          </a:p>
        </p:txBody>
      </p:sp>
      <p:sp>
        <p:nvSpPr>
          <p:cNvPr id="5" name="4 Marcador de pie de página"/>
          <p:cNvSpPr>
            <a:spLocks noGrp="1"/>
          </p:cNvSpPr>
          <p:nvPr>
            <p:ph type="ftr" sz="quarter" idx="11"/>
          </p:nvPr>
        </p:nvSpPr>
        <p:spPr>
          <a:xfrm>
            <a:off x="457200" y="6480969"/>
            <a:ext cx="4260056" cy="300831"/>
          </a:xfrm>
        </p:spPr>
        <p:txBody>
          <a:bodyPr/>
          <a:lstStyle/>
          <a:p>
            <a:endParaRPr lang="es-MX"/>
          </a:p>
        </p:txBody>
      </p:sp>
      <p:sp>
        <p:nvSpPr>
          <p:cNvPr id="6" name="5 Marcador de número de diapositiva"/>
          <p:cNvSpPr>
            <a:spLocks noGrp="1"/>
          </p:cNvSpPr>
          <p:nvPr>
            <p:ph type="sldNum" sz="quarter" idx="12"/>
          </p:nvPr>
        </p:nvSpPr>
        <p:spPr/>
        <p:txBody>
          <a:bodyPr/>
          <a:lstStyle/>
          <a:p>
            <a:fld id="{FF912F80-3589-48EF-A5A6-D8D6CBE0E5F1}"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1"/>
      </p:bgRef>
    </p:bg>
    <p:spTree>
      <p:nvGrpSpPr>
        <p:cNvPr id="1" name=""/>
        <p:cNvGrpSpPr/>
        <p:nvPr/>
      </p:nvGrpSpPr>
      <p:grpSpPr>
        <a:xfrm>
          <a:off x="0" y="0"/>
          <a:ext cx="0" cy="0"/>
          <a:chOff x="0" y="0"/>
          <a:chExt cx="0" cy="0"/>
        </a:xfrm>
      </p:grpSpPr>
      <p:sp>
        <p:nvSpPr>
          <p:cNvPr id="9" name="8 Triángulo rectángulo"/>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7 Triángulo isósceles"/>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3 Marcador de fecha"/>
          <p:cNvSpPr>
            <a:spLocks noGrp="1"/>
          </p:cNvSpPr>
          <p:nvPr>
            <p:ph type="dt" sz="half" idx="10"/>
          </p:nvPr>
        </p:nvSpPr>
        <p:spPr>
          <a:xfrm>
            <a:off x="6955632" y="6477000"/>
            <a:ext cx="2133600" cy="304800"/>
          </a:xfrm>
        </p:spPr>
        <p:txBody>
          <a:bodyPr/>
          <a:lstStyle/>
          <a:p>
            <a:fld id="{1BF3B4AC-2119-45BB-B4AD-D68C09F15D2D}" type="datetimeFigureOut">
              <a:rPr lang="es-MX" smtClean="0"/>
              <a:pPr/>
              <a:t>13/04/2015</a:t>
            </a:fld>
            <a:endParaRPr lang="es-MX"/>
          </a:p>
        </p:txBody>
      </p:sp>
      <p:sp>
        <p:nvSpPr>
          <p:cNvPr id="5" name="4 Marcador de pie de página"/>
          <p:cNvSpPr>
            <a:spLocks noGrp="1"/>
          </p:cNvSpPr>
          <p:nvPr>
            <p:ph type="ftr" sz="quarter" idx="11"/>
          </p:nvPr>
        </p:nvSpPr>
        <p:spPr>
          <a:xfrm>
            <a:off x="2619376" y="6480969"/>
            <a:ext cx="4260056" cy="300831"/>
          </a:xfrm>
        </p:spPr>
        <p:txBody>
          <a:bodyPr/>
          <a:lstStyle/>
          <a:p>
            <a:endParaRPr lang="es-MX"/>
          </a:p>
        </p:txBody>
      </p:sp>
      <p:sp>
        <p:nvSpPr>
          <p:cNvPr id="6" name="5 Marcador de número de diapositiva"/>
          <p:cNvSpPr>
            <a:spLocks noGrp="1"/>
          </p:cNvSpPr>
          <p:nvPr>
            <p:ph type="sldNum" sz="quarter" idx="12"/>
          </p:nvPr>
        </p:nvSpPr>
        <p:spPr>
          <a:xfrm>
            <a:off x="8451056" y="809624"/>
            <a:ext cx="502920" cy="300831"/>
          </a:xfrm>
        </p:spPr>
        <p:txBody>
          <a:bodyPr/>
          <a:lstStyle/>
          <a:p>
            <a:fld id="{FF912F80-3589-48EF-A5A6-D8D6CBE0E5F1}" type="slidenum">
              <a:rPr lang="es-MX" smtClean="0"/>
              <a:pPr/>
              <a:t>‹Nº›</a:t>
            </a:fld>
            <a:endParaRPr lang="es-MX"/>
          </a:p>
        </p:txBody>
      </p:sp>
      <p:cxnSp>
        <p:nvCxnSpPr>
          <p:cNvPr id="11" name="10 Conector recto"/>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Conector recto"/>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1 Título"/>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marL="0" algn="l">
              <a:defRPr/>
            </a:lvl1p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4791456" y="6480969"/>
            <a:ext cx="2133600" cy="301752"/>
          </a:xfrm>
        </p:spPr>
        <p:txBody>
          <a:bodyPr/>
          <a:lstStyle/>
          <a:p>
            <a:fld id="{1BF3B4AC-2119-45BB-B4AD-D68C09F15D2D}" type="datetimeFigureOut">
              <a:rPr lang="es-MX" smtClean="0"/>
              <a:pPr/>
              <a:t>13/04/2015</a:t>
            </a:fld>
            <a:endParaRPr lang="es-MX"/>
          </a:p>
        </p:txBody>
      </p:sp>
      <p:sp>
        <p:nvSpPr>
          <p:cNvPr id="6" name="5 Marcador de pie de página"/>
          <p:cNvSpPr>
            <a:spLocks noGrp="1"/>
          </p:cNvSpPr>
          <p:nvPr>
            <p:ph type="ftr" sz="quarter" idx="11"/>
          </p:nvPr>
        </p:nvSpPr>
        <p:spPr>
          <a:xfrm>
            <a:off x="457200" y="6480969"/>
            <a:ext cx="4260056" cy="301752"/>
          </a:xfrm>
        </p:spPr>
        <p:txBody>
          <a:bodyPr/>
          <a:lstStyle/>
          <a:p>
            <a:endParaRPr lang="es-MX"/>
          </a:p>
        </p:txBody>
      </p:sp>
      <p:sp>
        <p:nvSpPr>
          <p:cNvPr id="7" name="6 Marcador de número de diapositiva"/>
          <p:cNvSpPr>
            <a:spLocks noGrp="1"/>
          </p:cNvSpPr>
          <p:nvPr>
            <p:ph type="sldNum" sz="quarter" idx="12"/>
          </p:nvPr>
        </p:nvSpPr>
        <p:spPr>
          <a:xfrm>
            <a:off x="7589520" y="6480969"/>
            <a:ext cx="502920" cy="301752"/>
          </a:xfrm>
        </p:spPr>
        <p:txBody>
          <a:bodyPr/>
          <a:lstStyle/>
          <a:p>
            <a:fld id="{FF912F80-3589-48EF-A5A6-D8D6CBE0E5F1}"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a:xfrm>
            <a:off x="4791456" y="6480969"/>
            <a:ext cx="2130552" cy="301752"/>
          </a:xfrm>
        </p:spPr>
        <p:txBody>
          <a:bodyPr/>
          <a:lstStyle/>
          <a:p>
            <a:fld id="{1BF3B4AC-2119-45BB-B4AD-D68C09F15D2D}" type="datetimeFigureOut">
              <a:rPr lang="es-MX" smtClean="0"/>
              <a:pPr/>
              <a:t>13/04/2015</a:t>
            </a:fld>
            <a:endParaRPr lang="es-MX"/>
          </a:p>
        </p:txBody>
      </p:sp>
      <p:sp>
        <p:nvSpPr>
          <p:cNvPr id="8" name="7 Marcador de pie de página"/>
          <p:cNvSpPr>
            <a:spLocks noGrp="1"/>
          </p:cNvSpPr>
          <p:nvPr>
            <p:ph type="ftr" sz="quarter" idx="11"/>
          </p:nvPr>
        </p:nvSpPr>
        <p:spPr>
          <a:xfrm>
            <a:off x="457200" y="6480969"/>
            <a:ext cx="4261104" cy="301752"/>
          </a:xfrm>
        </p:spPr>
        <p:txBody>
          <a:bodyPr/>
          <a:lstStyle/>
          <a:p>
            <a:endParaRPr lang="es-MX"/>
          </a:p>
        </p:txBody>
      </p:sp>
      <p:sp>
        <p:nvSpPr>
          <p:cNvPr id="9" name="8 Marcador de número de diapositiva"/>
          <p:cNvSpPr>
            <a:spLocks noGrp="1"/>
          </p:cNvSpPr>
          <p:nvPr>
            <p:ph type="sldNum" sz="quarter" idx="12"/>
          </p:nvPr>
        </p:nvSpPr>
        <p:spPr>
          <a:xfrm>
            <a:off x="7589520" y="6483096"/>
            <a:ext cx="502920" cy="301752"/>
          </a:xfrm>
        </p:spPr>
        <p:txBody>
          <a:bodyPr/>
          <a:lstStyle>
            <a:lvl1pPr algn="ctr">
              <a:defRPr/>
            </a:lvl1pPr>
          </a:lstStyle>
          <a:p>
            <a:fld id="{FF912F80-3589-48EF-A5A6-D8D6CBE0E5F1}"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b="0"/>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1BF3B4AC-2119-45BB-B4AD-D68C09F15D2D}" type="datetimeFigureOut">
              <a:rPr lang="es-MX" smtClean="0"/>
              <a:pPr/>
              <a:t>13/04/2015</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FF912F80-3589-48EF-A5A6-D8D6CBE0E5F1}"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a:xfrm>
            <a:off x="4791456" y="6480969"/>
            <a:ext cx="2133600" cy="301752"/>
          </a:xfrm>
        </p:spPr>
        <p:txBody>
          <a:bodyPr/>
          <a:lstStyle/>
          <a:p>
            <a:fld id="{1BF3B4AC-2119-45BB-B4AD-D68C09F15D2D}" type="datetimeFigureOut">
              <a:rPr lang="es-MX" smtClean="0"/>
              <a:pPr/>
              <a:t>13/04/2015</a:t>
            </a:fld>
            <a:endParaRPr lang="es-MX"/>
          </a:p>
        </p:txBody>
      </p:sp>
      <p:sp>
        <p:nvSpPr>
          <p:cNvPr id="3" name="2 Marcador de pie de página"/>
          <p:cNvSpPr>
            <a:spLocks noGrp="1"/>
          </p:cNvSpPr>
          <p:nvPr>
            <p:ph type="ftr" sz="quarter" idx="11"/>
          </p:nvPr>
        </p:nvSpPr>
        <p:spPr>
          <a:xfrm>
            <a:off x="457200" y="6481890"/>
            <a:ext cx="4260056" cy="300831"/>
          </a:xfrm>
        </p:spPr>
        <p:txBody>
          <a:bodyPr/>
          <a:lstStyle/>
          <a:p>
            <a:endParaRPr lang="es-MX"/>
          </a:p>
        </p:txBody>
      </p:sp>
      <p:sp>
        <p:nvSpPr>
          <p:cNvPr id="4" name="3 Marcador de número de diapositiva"/>
          <p:cNvSpPr>
            <a:spLocks noGrp="1"/>
          </p:cNvSpPr>
          <p:nvPr>
            <p:ph type="sldNum" sz="quarter" idx="12"/>
          </p:nvPr>
        </p:nvSpPr>
        <p:spPr>
          <a:xfrm>
            <a:off x="7589520" y="6480969"/>
            <a:ext cx="502920" cy="301752"/>
          </a:xfrm>
        </p:spPr>
        <p:txBody>
          <a:bodyPr/>
          <a:lstStyle/>
          <a:p>
            <a:fld id="{FF912F80-3589-48EF-A5A6-D8D6CBE0E5F1}"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278976" y="6556248"/>
            <a:ext cx="2133600" cy="301752"/>
          </a:xfrm>
        </p:spPr>
        <p:txBody>
          <a:bodyPr/>
          <a:lstStyle>
            <a:lvl1pPr>
              <a:defRPr sz="900"/>
            </a:lvl1pPr>
          </a:lstStyle>
          <a:p>
            <a:fld id="{1BF3B4AC-2119-45BB-B4AD-D68C09F15D2D}" type="datetimeFigureOut">
              <a:rPr lang="es-MX" smtClean="0"/>
              <a:pPr/>
              <a:t>13/04/2015</a:t>
            </a:fld>
            <a:endParaRPr lang="es-MX"/>
          </a:p>
        </p:txBody>
      </p:sp>
      <p:sp>
        <p:nvSpPr>
          <p:cNvPr id="6" name="5 Marcador de pie de página"/>
          <p:cNvSpPr>
            <a:spLocks noGrp="1"/>
          </p:cNvSpPr>
          <p:nvPr>
            <p:ph type="ftr" sz="quarter" idx="11"/>
          </p:nvPr>
        </p:nvSpPr>
        <p:spPr>
          <a:xfrm>
            <a:off x="1135856" y="6556248"/>
            <a:ext cx="5143120" cy="301752"/>
          </a:xfrm>
        </p:spPr>
        <p:txBody>
          <a:bodyPr/>
          <a:lstStyle>
            <a:lvl1pPr>
              <a:defRPr sz="900"/>
            </a:lvl1pPr>
          </a:lstStyle>
          <a:p>
            <a:endParaRPr lang="es-MX"/>
          </a:p>
        </p:txBody>
      </p:sp>
      <p:sp>
        <p:nvSpPr>
          <p:cNvPr id="7" name="6 Marcador de número de diapositiva"/>
          <p:cNvSpPr>
            <a:spLocks noGrp="1"/>
          </p:cNvSpPr>
          <p:nvPr>
            <p:ph type="sldNum" sz="quarter" idx="12"/>
          </p:nvPr>
        </p:nvSpPr>
        <p:spPr>
          <a:xfrm>
            <a:off x="8410576" y="6556248"/>
            <a:ext cx="502920" cy="301752"/>
          </a:xfrm>
        </p:spPr>
        <p:txBody>
          <a:bodyPr/>
          <a:lstStyle>
            <a:lvl1pPr>
              <a:defRPr sz="900"/>
            </a:lvl1pPr>
          </a:lstStyle>
          <a:p>
            <a:fld id="{FF912F80-3589-48EF-A5A6-D8D6CBE0E5F1}"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a:xfrm>
            <a:off x="6108192" y="6556248"/>
            <a:ext cx="2103120" cy="301752"/>
          </a:xfrm>
        </p:spPr>
        <p:txBody>
          <a:bodyPr/>
          <a:lstStyle>
            <a:lvl1pPr>
              <a:defRPr sz="900"/>
            </a:lvl1pPr>
          </a:lstStyle>
          <a:p>
            <a:fld id="{1BF3B4AC-2119-45BB-B4AD-D68C09F15D2D}" type="datetimeFigureOut">
              <a:rPr lang="es-MX" smtClean="0"/>
              <a:pPr/>
              <a:t>13/04/2015</a:t>
            </a:fld>
            <a:endParaRPr lang="es-MX"/>
          </a:p>
        </p:txBody>
      </p:sp>
      <p:sp>
        <p:nvSpPr>
          <p:cNvPr id="6" name="5 Marcador de pie de página"/>
          <p:cNvSpPr>
            <a:spLocks noGrp="1"/>
          </p:cNvSpPr>
          <p:nvPr>
            <p:ph type="ftr" sz="quarter" idx="11"/>
          </p:nvPr>
        </p:nvSpPr>
        <p:spPr>
          <a:xfrm>
            <a:off x="1170432" y="6557169"/>
            <a:ext cx="4948072" cy="301752"/>
          </a:xfrm>
        </p:spPr>
        <p:txBody>
          <a:bodyPr/>
          <a:lstStyle>
            <a:lvl1pPr>
              <a:defRPr sz="900"/>
            </a:lvl1pPr>
          </a:lstStyle>
          <a:p>
            <a:endParaRPr lang="es-MX"/>
          </a:p>
        </p:txBody>
      </p:sp>
      <p:sp>
        <p:nvSpPr>
          <p:cNvPr id="7" name="6 Marcador de número de diapositiva"/>
          <p:cNvSpPr>
            <a:spLocks noGrp="1"/>
          </p:cNvSpPr>
          <p:nvPr>
            <p:ph type="sldNum" sz="quarter" idx="12"/>
          </p:nvPr>
        </p:nvSpPr>
        <p:spPr>
          <a:xfrm>
            <a:off x="8217192" y="6556248"/>
            <a:ext cx="365760" cy="301752"/>
          </a:xfrm>
        </p:spPr>
        <p:txBody>
          <a:bodyPr/>
          <a:lstStyle>
            <a:lvl1pPr algn="ctr">
              <a:defRPr sz="900"/>
            </a:lvl1pPr>
          </a:lstStyle>
          <a:p>
            <a:fld id="{FF912F80-3589-48EF-A5A6-D8D6CBE0E5F1}"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1BF3B4AC-2119-45BB-B4AD-D68C09F15D2D}" type="datetimeFigureOut">
              <a:rPr lang="es-MX" smtClean="0"/>
              <a:pPr/>
              <a:t>13/04/2015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FF912F80-3589-48EF-A5A6-D8D6CBE0E5F1}"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81800" y="381000"/>
            <a:ext cx="1905000" cy="5486400"/>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381000"/>
            <a:ext cx="6248400" cy="5486400"/>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1BF3B4AC-2119-45BB-B4AD-D68C09F15D2D}" type="datetimeFigureOut">
              <a:rPr lang="es-MX" smtClean="0"/>
              <a:pPr/>
              <a:t>13/04/2015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FF912F80-3589-48EF-A5A6-D8D6CBE0E5F1}"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10 Triángulo rectángulo"/>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7 Conector recto"/>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21 Marcador de título"/>
          <p:cNvSpPr>
            <a:spLocks noGrp="1"/>
          </p:cNvSpPr>
          <p:nvPr>
            <p:ph type="title"/>
          </p:nvPr>
        </p:nvSpPr>
        <p:spPr>
          <a:xfrm>
            <a:off x="457200" y="267494"/>
            <a:ext cx="8229600" cy="1399032"/>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1BF3B4AC-2119-45BB-B4AD-D68C09F15D2D}" type="datetimeFigureOut">
              <a:rPr lang="es-MX" smtClean="0"/>
              <a:pPr/>
              <a:t>13/04/2015</a:t>
            </a:fld>
            <a:endParaRPr lang="es-MX"/>
          </a:p>
        </p:txBody>
      </p:sp>
      <p:sp>
        <p:nvSpPr>
          <p:cNvPr id="3" name="2 Marcador de pie de página"/>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s-MX"/>
          </a:p>
        </p:txBody>
      </p:sp>
      <p:sp>
        <p:nvSpPr>
          <p:cNvPr id="23" name="22 Marcador de número de diapositiva"/>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FF912F80-3589-48EF-A5A6-D8D6CBE0E5F1}" type="slidenum">
              <a:rPr lang="es-MX" smtClean="0"/>
              <a:pPr/>
              <a:t>‹Nº›</a:t>
            </a:fld>
            <a:endParaRPr lang="es-MX"/>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wiseupkids.com/informacion/fisicxa/magnetismo.pdf" TargetMode="External"/><Relationship Id="rId2" Type="http://schemas.openxmlformats.org/officeDocument/2006/relationships/hyperlink" Target="http://cmagnetico.blogspot.mx/2009/06/ley-de-induccion-de-faraday.html" TargetMode="External"/><Relationship Id="rId1" Type="http://schemas.openxmlformats.org/officeDocument/2006/relationships/slideLayout" Target="../slideLayouts/slideLayout2.xml"/><Relationship Id="rId4" Type="http://schemas.openxmlformats.org/officeDocument/2006/relationships/hyperlink" Target="http://www.youtube.com/watch?v=Y5RNS-679Q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99392"/>
            <a:ext cx="8888016" cy="1470025"/>
          </a:xfrm>
        </p:spPr>
        <p:txBody>
          <a:bodyPr>
            <a:normAutofit fontScale="90000"/>
          </a:bodyPr>
          <a:lstStyle/>
          <a:p>
            <a:pPr algn="ctr"/>
            <a:r>
              <a:rPr lang="es-MX" b="1" dirty="0" smtClean="0"/>
              <a:t>Multiversidad Latinoamericana </a:t>
            </a:r>
            <a:br>
              <a:rPr lang="es-MX" b="1" dirty="0" smtClean="0"/>
            </a:br>
            <a:r>
              <a:rPr lang="es-MX" b="1" dirty="0" smtClean="0"/>
              <a:t>Campus Torreón</a:t>
            </a:r>
            <a:endParaRPr lang="es-MX" b="1" dirty="0"/>
          </a:p>
        </p:txBody>
      </p:sp>
      <p:sp>
        <p:nvSpPr>
          <p:cNvPr id="3" name="2 Subtítulo"/>
          <p:cNvSpPr>
            <a:spLocks noGrp="1"/>
          </p:cNvSpPr>
          <p:nvPr>
            <p:ph type="subTitle" idx="1"/>
          </p:nvPr>
        </p:nvSpPr>
        <p:spPr>
          <a:xfrm>
            <a:off x="4247456" y="4481736"/>
            <a:ext cx="4896544" cy="2376264"/>
          </a:xfrm>
        </p:spPr>
        <p:txBody>
          <a:bodyPr/>
          <a:lstStyle/>
          <a:p>
            <a:pPr algn="l"/>
            <a:r>
              <a:rPr lang="es-ES_tradnl" sz="2400" b="1" dirty="0" smtClean="0"/>
              <a:t>Integrantes:</a:t>
            </a:r>
          </a:p>
          <a:p>
            <a:pPr algn="l"/>
            <a:r>
              <a:rPr lang="es-ES_tradnl" sz="2400" b="1" dirty="0" smtClean="0"/>
              <a:t>Shandira Rodríguez  Esquivel.</a:t>
            </a:r>
          </a:p>
          <a:p>
            <a:pPr algn="l"/>
            <a:r>
              <a:rPr lang="es-ES_tradnl" sz="2400" b="1" dirty="0" smtClean="0"/>
              <a:t>Ruth Lorena Del Rio Perez.</a:t>
            </a:r>
          </a:p>
          <a:p>
            <a:pPr algn="l"/>
            <a:r>
              <a:rPr lang="es-ES_tradnl" sz="2400" b="1" dirty="0" smtClean="0"/>
              <a:t>Daniel Duardo andrade.</a:t>
            </a:r>
          </a:p>
          <a:p>
            <a:pPr algn="l"/>
            <a:r>
              <a:rPr lang="es-ES_tradnl" sz="2400" b="1" dirty="0" smtClean="0"/>
              <a:t>Nallely Anahí Cruz </a:t>
            </a:r>
            <a:r>
              <a:rPr lang="es-ES_tradnl" sz="2400" b="1" dirty="0" err="1" smtClean="0"/>
              <a:t>Jayme</a:t>
            </a:r>
            <a:r>
              <a:rPr lang="es-ES_tradnl" dirty="0"/>
              <a:t>.</a:t>
            </a:r>
            <a:endParaRPr lang="es-MX" dirty="0"/>
          </a:p>
        </p:txBody>
      </p:sp>
      <p:sp>
        <p:nvSpPr>
          <p:cNvPr id="4" name="3 CuadroTexto"/>
          <p:cNvSpPr txBox="1"/>
          <p:nvPr/>
        </p:nvSpPr>
        <p:spPr>
          <a:xfrm>
            <a:off x="3419872" y="1484784"/>
            <a:ext cx="2199641" cy="707886"/>
          </a:xfrm>
          <a:prstGeom prst="rect">
            <a:avLst/>
          </a:prstGeom>
          <a:noFill/>
        </p:spPr>
        <p:txBody>
          <a:bodyPr wrap="none" rtlCol="0">
            <a:spAutoFit/>
          </a:bodyPr>
          <a:lstStyle/>
          <a:p>
            <a:r>
              <a:rPr lang="es-ES" sz="4000" b="1" dirty="0" smtClean="0"/>
              <a:t>FÍSICA II</a:t>
            </a:r>
            <a:endParaRPr lang="es-ES" sz="4000" b="1" dirty="0"/>
          </a:p>
        </p:txBody>
      </p:sp>
      <p:sp>
        <p:nvSpPr>
          <p:cNvPr id="5" name="4 CuadroTexto"/>
          <p:cNvSpPr txBox="1"/>
          <p:nvPr/>
        </p:nvSpPr>
        <p:spPr>
          <a:xfrm>
            <a:off x="1043608" y="2524834"/>
            <a:ext cx="7670690" cy="400110"/>
          </a:xfrm>
          <a:prstGeom prst="rect">
            <a:avLst/>
          </a:prstGeom>
          <a:noFill/>
        </p:spPr>
        <p:txBody>
          <a:bodyPr wrap="none" rtlCol="0">
            <a:spAutoFit/>
          </a:bodyPr>
          <a:lstStyle/>
          <a:p>
            <a:r>
              <a:rPr lang="es-ES" sz="2000" b="1" dirty="0" smtClean="0"/>
              <a:t>BLOQUE IV. RELACIONA LA ELECTRICIDAD Y EL MAGNETISMO </a:t>
            </a:r>
            <a:endParaRPr lang="es-ES" sz="2000" b="1" dirty="0"/>
          </a:p>
        </p:txBody>
      </p:sp>
      <p:sp>
        <p:nvSpPr>
          <p:cNvPr id="6" name="5 CuadroTexto"/>
          <p:cNvSpPr txBox="1"/>
          <p:nvPr/>
        </p:nvSpPr>
        <p:spPr>
          <a:xfrm>
            <a:off x="1115616" y="3286725"/>
            <a:ext cx="7350089" cy="646331"/>
          </a:xfrm>
          <a:prstGeom prst="rect">
            <a:avLst/>
          </a:prstGeom>
          <a:noFill/>
        </p:spPr>
        <p:txBody>
          <a:bodyPr wrap="none" rtlCol="0">
            <a:spAutoFit/>
          </a:bodyPr>
          <a:lstStyle/>
          <a:p>
            <a:pPr algn="just"/>
            <a:r>
              <a:rPr lang="es-ES" b="1" dirty="0" smtClean="0"/>
              <a:t>SABER DECLARATIVO. Identifica los antecedentes históricos más </a:t>
            </a:r>
          </a:p>
          <a:p>
            <a:pPr algn="just"/>
            <a:r>
              <a:rPr lang="es-ES" b="1" dirty="0" smtClean="0"/>
              <a:t>i</a:t>
            </a:r>
            <a:r>
              <a:rPr lang="es-ES" b="1" dirty="0" smtClean="0"/>
              <a:t>mportantes en el  desarrollo del electromagnetismo. </a:t>
            </a:r>
            <a:endParaRPr lang="es-ES" b="1" dirty="0"/>
          </a:p>
        </p:txBody>
      </p:sp>
      <p:pic>
        <p:nvPicPr>
          <p:cNvPr id="1028" name="Picture 4" descr="http://3.bp.blogspot.com/-QG_4v7m1SuE/UqIVkMYRBvI/AAAAAAAAAEE/9BJciobiT6I/s1600/electromagnetismo.jpg"/>
          <p:cNvPicPr>
            <a:picLocks noChangeAspect="1" noChangeArrowheads="1"/>
          </p:cNvPicPr>
          <p:nvPr/>
        </p:nvPicPr>
        <p:blipFill>
          <a:blip r:embed="rId2" cstate="print"/>
          <a:srcRect/>
          <a:stretch>
            <a:fillRect/>
          </a:stretch>
        </p:blipFill>
        <p:spPr bwMode="auto">
          <a:xfrm>
            <a:off x="611560" y="4221088"/>
            <a:ext cx="3384376" cy="2347910"/>
          </a:xfrm>
          <a:prstGeom prst="rect">
            <a:avLst/>
          </a:prstGeom>
          <a:noFill/>
        </p:spPr>
      </p:pic>
    </p:spTree>
    <p:extLst>
      <p:ext uri="{BB962C8B-B14F-4D97-AF65-F5344CB8AC3E}">
        <p14:creationId xmlns:p14="http://schemas.microsoft.com/office/powerpoint/2010/main" xmlns="" val="33966390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44624"/>
            <a:ext cx="9144000" cy="1399032"/>
          </a:xfrm>
        </p:spPr>
        <p:txBody>
          <a:bodyPr>
            <a:normAutofit/>
          </a:bodyPr>
          <a:lstStyle/>
          <a:p>
            <a:r>
              <a:rPr lang="es-ES_tradnl" dirty="0" smtClean="0"/>
              <a:t>Introducción  electromagnética</a:t>
            </a:r>
            <a:endParaRPr lang="es-MX" dirty="0"/>
          </a:p>
        </p:txBody>
      </p:sp>
      <p:sp>
        <p:nvSpPr>
          <p:cNvPr id="3" name="2 Marcador de contenido"/>
          <p:cNvSpPr>
            <a:spLocks noGrp="1"/>
          </p:cNvSpPr>
          <p:nvPr>
            <p:ph idx="1"/>
          </p:nvPr>
        </p:nvSpPr>
        <p:spPr/>
        <p:txBody>
          <a:bodyPr>
            <a:normAutofit fontScale="92500"/>
          </a:bodyPr>
          <a:lstStyle/>
          <a:p>
            <a:pPr algn="just"/>
            <a:r>
              <a:rPr lang="es-ES_tradnl" dirty="0" smtClean="0"/>
              <a:t>1831, Michel Faraday descubrió las corrientes eléctricas inducidas al realizar experimentos con una bobina y un </a:t>
            </a:r>
            <a:r>
              <a:rPr lang="es-ES_tradnl" dirty="0" smtClean="0"/>
              <a:t>imán.</a:t>
            </a:r>
            <a:endParaRPr lang="es-ES_tradnl" dirty="0" smtClean="0"/>
          </a:p>
          <a:p>
            <a:pPr algn="just"/>
            <a:r>
              <a:rPr lang="es-ES_tradnl" dirty="0" smtClean="0"/>
              <a:t>La finalidad es producir una variación en el flujo magnético que actúa si el imán permanece fijo y se mueve la bobina.</a:t>
            </a:r>
          </a:p>
          <a:p>
            <a:pPr algn="just"/>
            <a:r>
              <a:rPr lang="es-ES_tradnl" dirty="0" smtClean="0"/>
              <a:t>Una forma práctica para obtener mayor intensidad de corriente se logra al girar la bobina alrededor del campo magnético.</a:t>
            </a:r>
          </a:p>
          <a:p>
            <a:pPr algn="just"/>
            <a:endParaRPr lang="es-MX" dirty="0"/>
          </a:p>
        </p:txBody>
      </p:sp>
    </p:spTree>
    <p:extLst>
      <p:ext uri="{BB962C8B-B14F-4D97-AF65-F5344CB8AC3E}">
        <p14:creationId xmlns:p14="http://schemas.microsoft.com/office/powerpoint/2010/main" xmlns="" val="4874569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smtClean="0"/>
              <a:t>1.- Las corrientes inducidas</a:t>
            </a:r>
            <a:endParaRPr lang="es-MX" dirty="0"/>
          </a:p>
        </p:txBody>
      </p:sp>
      <p:sp>
        <p:nvSpPr>
          <p:cNvPr id="3" name="2 Marcador de contenido"/>
          <p:cNvSpPr>
            <a:spLocks noGrp="1"/>
          </p:cNvSpPr>
          <p:nvPr>
            <p:ph idx="1"/>
          </p:nvPr>
        </p:nvSpPr>
        <p:spPr/>
        <p:txBody>
          <a:bodyPr/>
          <a:lstStyle/>
          <a:p>
            <a:pPr algn="just"/>
            <a:r>
              <a:rPr lang="es-ES_tradnl" dirty="0" smtClean="0"/>
              <a:t>Son aquellas producidas cuando se mueve un conductor  transversal, a las líneas de flujo de un campo magnético.</a:t>
            </a:r>
          </a:p>
          <a:p>
            <a:pPr algn="just"/>
            <a:r>
              <a:rPr lang="es-ES_tradnl" dirty="0" smtClean="0"/>
              <a:t>El sentido de movimiento relativo no cubre esta condición.</a:t>
            </a:r>
          </a:p>
          <a:p>
            <a:pPr algn="just"/>
            <a:r>
              <a:rPr lang="es-ES_tradnl" dirty="0" smtClean="0"/>
              <a:t>Los componentes que sean transversales o sean oblicuas.</a:t>
            </a:r>
            <a:endParaRPr lang="es-MX" dirty="0"/>
          </a:p>
        </p:txBody>
      </p:sp>
    </p:spTree>
    <p:extLst>
      <p:ext uri="{BB962C8B-B14F-4D97-AF65-F5344CB8AC3E}">
        <p14:creationId xmlns:p14="http://schemas.microsoft.com/office/powerpoint/2010/main" xmlns="" val="22203230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smtClean="0"/>
              <a:t>2.- Electromagnética</a:t>
            </a:r>
            <a:endParaRPr lang="es-MX" dirty="0"/>
          </a:p>
        </p:txBody>
      </p:sp>
      <p:sp>
        <p:nvSpPr>
          <p:cNvPr id="3" name="2 Marcador de contenido"/>
          <p:cNvSpPr>
            <a:spLocks noGrp="1"/>
          </p:cNvSpPr>
          <p:nvPr>
            <p:ph idx="1"/>
          </p:nvPr>
        </p:nvSpPr>
        <p:spPr/>
        <p:txBody>
          <a:bodyPr>
            <a:normAutofit fontScale="92500" lnSpcReduction="10000"/>
          </a:bodyPr>
          <a:lstStyle/>
          <a:p>
            <a:pPr algn="just"/>
            <a:r>
              <a:rPr lang="es-ES_tradnl" dirty="0" smtClean="0"/>
              <a:t>Es el fenómeno que da origen a la producción de una fuerza electromotriz (voltaje).</a:t>
            </a:r>
          </a:p>
          <a:p>
            <a:pPr algn="just"/>
            <a:r>
              <a:rPr lang="es-ES_tradnl" dirty="0" smtClean="0"/>
              <a:t>Tiene una aplicación práctica invaluable.</a:t>
            </a:r>
          </a:p>
          <a:p>
            <a:pPr algn="just"/>
            <a:r>
              <a:rPr lang="es-ES_tradnl" dirty="0" smtClean="0"/>
              <a:t>En ellos se fundan las dinamos y los alternadores  que transforman la energía mecánica en eléctrica, así como los transformadores, los circuitos radioeléctricos y otros dispositivas de transformación eléctrica de un circuito a otro.</a:t>
            </a:r>
            <a:endParaRPr lang="es-MX" dirty="0"/>
          </a:p>
        </p:txBody>
      </p:sp>
    </p:spTree>
    <p:extLst>
      <p:ext uri="{BB962C8B-B14F-4D97-AF65-F5344CB8AC3E}">
        <p14:creationId xmlns:p14="http://schemas.microsoft.com/office/powerpoint/2010/main" xmlns="" val="10006896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_tradnl" dirty="0" smtClean="0"/>
              <a:t>Ley electromagnetismo de </a:t>
            </a:r>
            <a:r>
              <a:rPr lang="es-ES_tradnl" dirty="0" err="1" smtClean="0"/>
              <a:t>Faraday</a:t>
            </a:r>
            <a:endParaRPr lang="es-MX" dirty="0"/>
          </a:p>
        </p:txBody>
      </p:sp>
      <p:sp>
        <p:nvSpPr>
          <p:cNvPr id="3" name="2 Marcador de contenido"/>
          <p:cNvSpPr>
            <a:spLocks noGrp="1"/>
          </p:cNvSpPr>
          <p:nvPr>
            <p:ph idx="1"/>
          </p:nvPr>
        </p:nvSpPr>
        <p:spPr>
          <a:xfrm>
            <a:off x="457200" y="2636912"/>
            <a:ext cx="8229600" cy="3817896"/>
          </a:xfrm>
        </p:spPr>
        <p:txBody>
          <a:bodyPr/>
          <a:lstStyle/>
          <a:p>
            <a:pPr algn="just"/>
            <a:r>
              <a:rPr lang="es-ES_tradnl" dirty="0" err="1" smtClean="0"/>
              <a:t>Faraday</a:t>
            </a:r>
            <a:r>
              <a:rPr lang="es-ES_tradnl" dirty="0" smtClean="0"/>
              <a:t> enunció la ley de electromagnetismo como:  la fuerza electromotriz inducida en un circuito formado por un conductor o una bobina.</a:t>
            </a:r>
            <a:endParaRPr lang="es-MX" dirty="0"/>
          </a:p>
        </p:txBody>
      </p:sp>
    </p:spTree>
    <p:extLst>
      <p:ext uri="{BB962C8B-B14F-4D97-AF65-F5344CB8AC3E}">
        <p14:creationId xmlns:p14="http://schemas.microsoft.com/office/powerpoint/2010/main" xmlns="" val="10883285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algn="just"/>
            <a:r>
              <a:rPr lang="es-ES_tradnl" dirty="0" smtClean="0"/>
              <a:t>La fuerza electromotriz inducida por un circuito es directamente proporcional a la rapidez con que cambia el flujo magnético que envuelve.</a:t>
            </a:r>
            <a:endParaRPr lang="es-MX" dirty="0"/>
          </a:p>
        </p:txBody>
      </p:sp>
    </p:spTree>
    <p:extLst>
      <p:ext uri="{BB962C8B-B14F-4D97-AF65-F5344CB8AC3E}">
        <p14:creationId xmlns:p14="http://schemas.microsoft.com/office/powerpoint/2010/main" xmlns="" val="8394243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836712"/>
            <a:ext cx="8435280" cy="5256584"/>
          </a:xfrm>
        </p:spPr>
        <p:txBody>
          <a:bodyPr>
            <a:normAutofit/>
          </a:bodyPr>
          <a:lstStyle/>
          <a:p>
            <a:pPr>
              <a:buNone/>
            </a:pPr>
            <a:r>
              <a:rPr lang="es-ES_tradnl" b="1" dirty="0">
                <a:solidFill>
                  <a:srgbClr val="8CDFFF"/>
                </a:solidFill>
                <a:latin typeface="Verdana"/>
              </a:rPr>
              <a:t>Ley de inducción de </a:t>
            </a:r>
            <a:r>
              <a:rPr lang="es-ES_tradnl" b="1" dirty="0" err="1" smtClean="0">
                <a:solidFill>
                  <a:srgbClr val="8CDFFF"/>
                </a:solidFill>
                <a:latin typeface="Verdana"/>
              </a:rPr>
              <a:t>Faraday</a:t>
            </a:r>
            <a:endParaRPr lang="es-ES_tradnl" b="1" dirty="0" smtClean="0">
              <a:solidFill>
                <a:srgbClr val="8CDFFF"/>
              </a:solidFill>
              <a:latin typeface="Verdana"/>
            </a:endParaRPr>
          </a:p>
          <a:p>
            <a:pPr>
              <a:buNone/>
            </a:pPr>
            <a:endParaRPr lang="es-ES_tradnl" b="1" dirty="0">
              <a:solidFill>
                <a:srgbClr val="8CDFFF"/>
              </a:solidFill>
              <a:latin typeface="Verdana"/>
            </a:endParaRPr>
          </a:p>
          <a:p>
            <a:pPr algn="just"/>
            <a:r>
              <a:rPr lang="es-ES_tradnl" dirty="0">
                <a:solidFill>
                  <a:srgbClr val="FFFFFF"/>
                </a:solidFill>
                <a:latin typeface="Verdana"/>
              </a:rPr>
              <a:t>La Ley de inducción electromagnética de Faraday (o simplemente Ley de Faraday) se basa en los experimentos que Michael Faraday realizó en </a:t>
            </a:r>
            <a:r>
              <a:rPr lang="es-ES_tradnl" dirty="0" smtClean="0">
                <a:solidFill>
                  <a:srgbClr val="FFFFFF"/>
                </a:solidFill>
                <a:latin typeface="Verdana"/>
              </a:rPr>
              <a:t>1831.</a:t>
            </a:r>
            <a:endParaRPr lang="es-MX" dirty="0"/>
          </a:p>
        </p:txBody>
      </p:sp>
    </p:spTree>
    <p:extLst>
      <p:ext uri="{BB962C8B-B14F-4D97-AF65-F5344CB8AC3E}">
        <p14:creationId xmlns:p14="http://schemas.microsoft.com/office/powerpoint/2010/main" xmlns="" val="3675396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39552" y="-171400"/>
            <a:ext cx="8075240" cy="5465762"/>
          </a:xfrm>
        </p:spPr>
        <p:txBody>
          <a:bodyPr>
            <a:normAutofit/>
          </a:bodyPr>
          <a:lstStyle/>
          <a:p>
            <a:pPr algn="just"/>
            <a:r>
              <a:rPr lang="es-ES_tradnl" sz="2700" dirty="0" smtClean="0">
                <a:solidFill>
                  <a:srgbClr val="FFFFFF"/>
                </a:solidFill>
                <a:latin typeface="Verdana"/>
              </a:rPr>
              <a:t>Establece </a:t>
            </a:r>
            <a:r>
              <a:rPr lang="es-ES_tradnl" sz="2700" dirty="0">
                <a:solidFill>
                  <a:srgbClr val="FFFFFF"/>
                </a:solidFill>
                <a:latin typeface="Verdana"/>
              </a:rPr>
              <a:t>que el voltaje inducido en un circuito cerrado es directamente proporcional a la rapidez con que cambia en el tiempo el flujo magnético que atraviesa una superficie cualquiera con el circuito como </a:t>
            </a:r>
            <a:r>
              <a:rPr lang="es-ES_tradnl" sz="2700" dirty="0" smtClean="0">
                <a:solidFill>
                  <a:srgbClr val="FFFFFF"/>
                </a:solidFill>
                <a:latin typeface="Verdana"/>
              </a:rPr>
              <a:t>borde:</a:t>
            </a:r>
            <a:r>
              <a:rPr lang="es-ES_tradnl" dirty="0">
                <a:solidFill>
                  <a:srgbClr val="FFFFFF"/>
                </a:solidFill>
                <a:latin typeface="Verdana"/>
              </a:rPr>
              <a:t/>
            </a:r>
            <a:br>
              <a:rPr lang="es-ES_tradnl" dirty="0">
                <a:solidFill>
                  <a:srgbClr val="FFFFFF"/>
                </a:solidFill>
                <a:latin typeface="Verdana"/>
              </a:rPr>
            </a:br>
            <a:r>
              <a:rPr lang="es-MX" dirty="0"/>
              <a:t/>
            </a:r>
            <a:br>
              <a:rPr lang="es-MX" dirty="0"/>
            </a:br>
            <a:endParaRPr lang="es-MX" dirty="0"/>
          </a:p>
        </p:txBody>
      </p:sp>
      <p:pic>
        <p:nvPicPr>
          <p:cNvPr id="4" name="3 Marcador de contenido"/>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683568" y="3573016"/>
            <a:ext cx="7992888" cy="2232248"/>
          </a:xfrm>
        </p:spPr>
      </p:pic>
    </p:spTree>
    <p:extLst>
      <p:ext uri="{BB962C8B-B14F-4D97-AF65-F5344CB8AC3E}">
        <p14:creationId xmlns:p14="http://schemas.microsoft.com/office/powerpoint/2010/main" xmlns="" val="16732410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690104"/>
          </a:xfrm>
        </p:spPr>
        <p:txBody>
          <a:bodyPr>
            <a:normAutofit/>
          </a:bodyPr>
          <a:lstStyle/>
          <a:p>
            <a:pPr algn="just"/>
            <a:r>
              <a:rPr lang="es-ES_tradnl" dirty="0" smtClean="0"/>
              <a:t>Es </a:t>
            </a:r>
            <a:r>
              <a:rPr lang="es-ES_tradnl" dirty="0"/>
              <a:t>el campo eléctrico, dl es el elemento infinitesimal del contorno C, B es la densidad de campo magnético y S es una superficie arbitraria, cuyo borde es C. Las direcciones del </a:t>
            </a:r>
            <a:r>
              <a:rPr lang="es-ES_tradnl" dirty="0" smtClean="0"/>
              <a:t>contorno, </a:t>
            </a:r>
            <a:r>
              <a:rPr lang="es-ES_tradnl" dirty="0"/>
              <a:t>están dadas por la regla de la mano izquierda.</a:t>
            </a:r>
            <a:br>
              <a:rPr lang="es-ES_tradnl" dirty="0"/>
            </a:br>
            <a:r>
              <a:rPr lang="es-ES_tradnl" dirty="0"/>
              <a:t>La permutación de la integral de superficie y la derivada temporal se puede hacer siempre y cuando la superficie de integración no cambie con el tiempo.</a:t>
            </a:r>
            <a:endParaRPr lang="es-MX" dirty="0"/>
          </a:p>
        </p:txBody>
      </p:sp>
    </p:spTree>
    <p:extLst>
      <p:ext uri="{BB962C8B-B14F-4D97-AF65-F5344CB8AC3E}">
        <p14:creationId xmlns:p14="http://schemas.microsoft.com/office/powerpoint/2010/main" xmlns="" val="13507531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11560" y="188640"/>
            <a:ext cx="8229600" cy="3024336"/>
          </a:xfrm>
        </p:spPr>
        <p:txBody>
          <a:bodyPr>
            <a:noAutofit/>
          </a:bodyPr>
          <a:lstStyle/>
          <a:p>
            <a:pPr algn="just"/>
            <a:r>
              <a:rPr lang="es-ES_tradnl" sz="2800" dirty="0">
                <a:effectLst/>
              </a:rPr>
              <a:t>E</a:t>
            </a:r>
            <a:r>
              <a:rPr lang="es-ES_tradnl" sz="2800" dirty="0" smtClean="0">
                <a:effectLst/>
              </a:rPr>
              <a:t>sta </a:t>
            </a:r>
            <a:r>
              <a:rPr lang="es-ES_tradnl" sz="2800" dirty="0">
                <a:effectLst/>
              </a:rPr>
              <a:t>es una de las ecuaciones de Maxwell, las cuales conforman las ecuaciones fundamentales del electromagnetismo. La ley de Faraday, junto con las otras leyes del electromagnetismo, fue incorporada en las ecuaciones de Maxwell, unificando así al electromagnetismo.</a:t>
            </a:r>
            <a:endParaRPr lang="es-MX" sz="2800" dirty="0"/>
          </a:p>
        </p:txBody>
      </p:sp>
      <p:pic>
        <p:nvPicPr>
          <p:cNvPr id="4" name="3 Marcador de contenido"/>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259632" y="3789040"/>
            <a:ext cx="6984776" cy="2373908"/>
          </a:xfrm>
        </p:spPr>
      </p:pic>
    </p:spTree>
    <p:extLst>
      <p:ext uri="{BB962C8B-B14F-4D97-AF65-F5344CB8AC3E}">
        <p14:creationId xmlns:p14="http://schemas.microsoft.com/office/powerpoint/2010/main" xmlns="" val="23699973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_tradnl" dirty="0" smtClean="0"/>
              <a:t>Campo producido por un solenoide o </a:t>
            </a:r>
            <a:r>
              <a:rPr lang="es-ES_tradnl" dirty="0" smtClean="0"/>
              <a:t>bobina</a:t>
            </a:r>
            <a:endParaRPr lang="es-MX" dirty="0"/>
          </a:p>
        </p:txBody>
      </p:sp>
      <p:sp>
        <p:nvSpPr>
          <p:cNvPr id="3" name="2 Marcador de contenido"/>
          <p:cNvSpPr>
            <a:spLocks noGrp="1"/>
          </p:cNvSpPr>
          <p:nvPr>
            <p:ph idx="1"/>
          </p:nvPr>
        </p:nvSpPr>
        <p:spPr/>
        <p:txBody>
          <a:bodyPr/>
          <a:lstStyle/>
          <a:p>
            <a:pPr algn="just"/>
            <a:r>
              <a:rPr lang="es-ES_tradnl" dirty="0" smtClean="0"/>
              <a:t>Se obtiene al enrollar un alambre en forma helicoidal (llamada devanar).</a:t>
            </a:r>
          </a:p>
          <a:p>
            <a:pPr algn="just"/>
            <a:r>
              <a:rPr lang="es-ES_tradnl" dirty="0" smtClean="0"/>
              <a:t>Cuando una corriente circula a través del solenoide las fuerzas del campo magnético generado se asemejan al campo producido por un imán en forma de barra.</a:t>
            </a:r>
            <a:endParaRPr lang="es-MX" dirty="0"/>
          </a:p>
        </p:txBody>
      </p:sp>
    </p:spTree>
    <p:extLst>
      <p:ext uri="{BB962C8B-B14F-4D97-AF65-F5344CB8AC3E}">
        <p14:creationId xmlns:p14="http://schemas.microsoft.com/office/powerpoint/2010/main" xmlns="" val="19802001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_tradnl" dirty="0" smtClean="0"/>
              <a:t>Se produce por la fuerza del campo magnético.</a:t>
            </a:r>
            <a:endParaRPr lang="es-MX" dirty="0"/>
          </a:p>
        </p:txBody>
      </p:sp>
      <p:pic>
        <p:nvPicPr>
          <p:cNvPr id="4" name="3 Marcador de contenido"/>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2790825" y="2544762"/>
            <a:ext cx="3562350" cy="3248025"/>
          </a:xfrm>
        </p:spPr>
      </p:pic>
    </p:spTree>
    <p:extLst>
      <p:ext uri="{BB962C8B-B14F-4D97-AF65-F5344CB8AC3E}">
        <p14:creationId xmlns:p14="http://schemas.microsoft.com/office/powerpoint/2010/main" xmlns="" val="547307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_tradnl" dirty="0" smtClean="0"/>
              <a:t>¿ Cómo determinar el polo norte de un solenoide?</a:t>
            </a:r>
            <a:endParaRPr lang="es-MX" dirty="0"/>
          </a:p>
        </p:txBody>
      </p:sp>
      <p:sp>
        <p:nvSpPr>
          <p:cNvPr id="3" name="2 Marcador de contenido"/>
          <p:cNvSpPr>
            <a:spLocks noGrp="1"/>
          </p:cNvSpPr>
          <p:nvPr>
            <p:ph idx="1"/>
          </p:nvPr>
        </p:nvSpPr>
        <p:spPr/>
        <p:txBody>
          <a:bodyPr/>
          <a:lstStyle/>
          <a:p>
            <a:pPr algn="just"/>
            <a:r>
              <a:rPr lang="es-ES_tradnl" dirty="0" smtClean="0"/>
              <a:t>Es cuando se aplica en la mano izquierda, se coloca en tal forma que los cuatro dedos señalen en el sentido en el que circula la corriente eléctrica (de negativo a positivo) y el dedo pulgar señala el polo norte del solenoide.</a:t>
            </a:r>
            <a:endParaRPr lang="es-MX" dirty="0"/>
          </a:p>
        </p:txBody>
      </p:sp>
    </p:spTree>
    <p:extLst>
      <p:ext uri="{BB962C8B-B14F-4D97-AF65-F5344CB8AC3E}">
        <p14:creationId xmlns:p14="http://schemas.microsoft.com/office/powerpoint/2010/main" xmlns="" val="38149917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dirty="0" smtClean="0"/>
              <a:t>Bibliografía:</a:t>
            </a:r>
            <a:endParaRPr lang="es-MX" dirty="0"/>
          </a:p>
        </p:txBody>
      </p:sp>
      <p:sp>
        <p:nvSpPr>
          <p:cNvPr id="3" name="2 Marcador de contenido"/>
          <p:cNvSpPr>
            <a:spLocks noGrp="1"/>
          </p:cNvSpPr>
          <p:nvPr>
            <p:ph idx="1"/>
          </p:nvPr>
        </p:nvSpPr>
        <p:spPr/>
        <p:txBody>
          <a:bodyPr/>
          <a:lstStyle/>
          <a:p>
            <a:r>
              <a:rPr lang="es-MX" dirty="0">
                <a:hlinkClick r:id="rId2"/>
              </a:rPr>
              <a:t>http://</a:t>
            </a:r>
            <a:r>
              <a:rPr lang="es-MX" dirty="0" smtClean="0">
                <a:hlinkClick r:id="rId2"/>
              </a:rPr>
              <a:t>cmagnetico.blogspot.mx/2009/06/ley-de-induccion-de-faraday.html</a:t>
            </a:r>
            <a:endParaRPr lang="es-MX" dirty="0" smtClean="0"/>
          </a:p>
          <a:p>
            <a:r>
              <a:rPr lang="es-ES_tradnl" dirty="0" smtClean="0">
                <a:hlinkClick r:id="rId3"/>
              </a:rPr>
              <a:t>www.wiseupkids.com/informacion/fisicxa/magnetismo.pdf</a:t>
            </a:r>
            <a:endParaRPr lang="es-ES_tradnl" dirty="0" smtClean="0"/>
          </a:p>
          <a:p>
            <a:r>
              <a:rPr lang="es-ES_tradnl" u="sng" dirty="0" smtClean="0">
                <a:solidFill>
                  <a:srgbClr val="FF6600"/>
                </a:solidFill>
              </a:rPr>
              <a:t>Wilson, </a:t>
            </a:r>
            <a:r>
              <a:rPr lang="es-ES_tradnl" u="sng" dirty="0" err="1" smtClean="0">
                <a:solidFill>
                  <a:srgbClr val="FF6600"/>
                </a:solidFill>
              </a:rPr>
              <a:t>jerry</a:t>
            </a:r>
            <a:r>
              <a:rPr lang="es-ES_tradnl" u="sng" dirty="0" smtClean="0">
                <a:solidFill>
                  <a:srgbClr val="FF6600"/>
                </a:solidFill>
              </a:rPr>
              <a:t> D, </a:t>
            </a:r>
            <a:r>
              <a:rPr lang="es-ES_tradnl" u="sng" dirty="0" err="1" smtClean="0">
                <a:solidFill>
                  <a:srgbClr val="FF6600"/>
                </a:solidFill>
              </a:rPr>
              <a:t>fisica</a:t>
            </a:r>
            <a:r>
              <a:rPr lang="es-ES_tradnl" u="sng" dirty="0" smtClean="0">
                <a:solidFill>
                  <a:srgbClr val="FF6600"/>
                </a:solidFill>
              </a:rPr>
              <a:t>, 2ª. Ed., </a:t>
            </a:r>
            <a:r>
              <a:rPr lang="es-ES_tradnl" u="sng" dirty="0" err="1" smtClean="0">
                <a:solidFill>
                  <a:srgbClr val="FF6600"/>
                </a:solidFill>
              </a:rPr>
              <a:t>pearson</a:t>
            </a:r>
            <a:r>
              <a:rPr lang="es-ES_tradnl" u="sng" dirty="0" smtClean="0">
                <a:solidFill>
                  <a:srgbClr val="FF6600"/>
                </a:solidFill>
              </a:rPr>
              <a:t> </a:t>
            </a:r>
            <a:r>
              <a:rPr lang="es-ES_tradnl" u="sng" dirty="0" err="1" smtClean="0">
                <a:solidFill>
                  <a:srgbClr val="FF6600"/>
                </a:solidFill>
              </a:rPr>
              <a:t>educacion</a:t>
            </a:r>
            <a:r>
              <a:rPr lang="es-ES_tradnl" u="sng" dirty="0" smtClean="0">
                <a:solidFill>
                  <a:srgbClr val="FF6600"/>
                </a:solidFill>
              </a:rPr>
              <a:t>, </a:t>
            </a:r>
            <a:r>
              <a:rPr lang="es-ES_tradnl" u="sng" dirty="0" err="1" smtClean="0">
                <a:solidFill>
                  <a:srgbClr val="FF6600"/>
                </a:solidFill>
              </a:rPr>
              <a:t>Mexico</a:t>
            </a:r>
            <a:r>
              <a:rPr lang="es-ES_tradnl" u="sng" dirty="0" smtClean="0">
                <a:solidFill>
                  <a:srgbClr val="FF6600"/>
                </a:solidFill>
              </a:rPr>
              <a:t>, 1996.</a:t>
            </a:r>
          </a:p>
          <a:p>
            <a:r>
              <a:rPr lang="es-MX" dirty="0">
                <a:hlinkClick r:id="rId4"/>
              </a:rPr>
              <a:t>http://</a:t>
            </a:r>
            <a:r>
              <a:rPr lang="es-MX" dirty="0" smtClean="0">
                <a:hlinkClick r:id="rId4"/>
              </a:rPr>
              <a:t>www.youtube.com/watch?v=Y5RNS-679QU#t=21</a:t>
            </a:r>
            <a:endParaRPr lang="es-MX" dirty="0" smtClean="0"/>
          </a:p>
          <a:p>
            <a:endParaRPr lang="es-MX" dirty="0"/>
          </a:p>
        </p:txBody>
      </p:sp>
    </p:spTree>
    <p:extLst>
      <p:ext uri="{BB962C8B-B14F-4D97-AF65-F5344CB8AC3E}">
        <p14:creationId xmlns:p14="http://schemas.microsoft.com/office/powerpoint/2010/main" xmlns="" val="412798803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ío">
  <a:themeElements>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176</TotalTime>
  <Words>565</Words>
  <Application>Microsoft Office PowerPoint</Application>
  <PresentationFormat>Presentación en pantalla (4:3)</PresentationFormat>
  <Paragraphs>42</Paragraphs>
  <Slides>14</Slides>
  <Notes>0</Notes>
  <HiddenSlides>0</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Brío</vt:lpstr>
      <vt:lpstr>Multiversidad Latinoamericana  Campus Torreón</vt:lpstr>
      <vt:lpstr>Introducción  electromagnética</vt:lpstr>
      <vt:lpstr>1.- Las corrientes inducidas</vt:lpstr>
      <vt:lpstr>2.- Electromagnética</vt:lpstr>
      <vt:lpstr>Ley electromagnetismo de Faraday</vt:lpstr>
      <vt:lpstr>Diapositiva 6</vt:lpstr>
      <vt:lpstr>Diapositiva 7</vt:lpstr>
      <vt:lpstr>Establece que el voltaje inducido en un circuito cerrado es directamente proporcional a la rapidez con que cambia en el tiempo el flujo magnético que atraviesa una superficie cualquiera con el circuito como borde:  </vt:lpstr>
      <vt:lpstr>Diapositiva 9</vt:lpstr>
      <vt:lpstr>Esta es una de las ecuaciones de Maxwell, las cuales conforman las ecuaciones fundamentales del electromagnetismo. La ley de Faraday, junto con las otras leyes del electromagnetismo, fue incorporada en las ecuaciones de Maxwell, unificando así al electromagnetismo.</vt:lpstr>
      <vt:lpstr>Campo producido por un solenoide o bobina</vt:lpstr>
      <vt:lpstr>Se produce por la fuerza del campo magnético.</vt:lpstr>
      <vt:lpstr>¿ Cómo determinar el polo norte de un solenoide?</vt:lpstr>
      <vt:lpstr>Bibliografía:</vt:lpstr>
    </vt:vector>
  </TitlesOfParts>
  <Company>Windows uE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WinuE</dc:creator>
  <cp:lastModifiedBy>usuario</cp:lastModifiedBy>
  <cp:revision>19</cp:revision>
  <dcterms:created xsi:type="dcterms:W3CDTF">2014-05-26T21:40:52Z</dcterms:created>
  <dcterms:modified xsi:type="dcterms:W3CDTF">2015-04-13T17:57:58Z</dcterms:modified>
</cp:coreProperties>
</file>