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0" r:id="rId5"/>
    <p:sldId id="261" r:id="rId6"/>
    <p:sldId id="264" r:id="rId7"/>
    <p:sldId id="266" r:id="rId8"/>
    <p:sldId id="267"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326" y="2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4543F56B-77ED-4F3E-B56B-B3532A255D5C}" type="datetimeFigureOut">
              <a:rPr lang="es-MX" smtClean="0"/>
              <a:t>30/11/2015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CB08A0B-30DC-4536-AD1F-34314B5038A6}" type="slidenum">
              <a:rPr lang="es-MX" smtClean="0"/>
              <a:t>‹Nº›</a:t>
            </a:fld>
            <a:endParaRPr lang="es-MX"/>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4543F56B-77ED-4F3E-B56B-B3532A255D5C}" type="datetimeFigureOut">
              <a:rPr lang="es-MX" smtClean="0"/>
              <a:t>30/11/2015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95" name="Title 94"/>
          <p:cNvSpPr>
            <a:spLocks noGrp="1"/>
          </p:cNvSpPr>
          <p:nvPr>
            <p:ph type="title"/>
          </p:nvPr>
        </p:nvSpPr>
        <p:spPr>
          <a:xfrm>
            <a:off x="457200" y="4463568"/>
            <a:ext cx="8305800" cy="1143000"/>
          </a:xfrm>
        </p:spPr>
        <p:txBody>
          <a:bodyPr/>
          <a:lstStyle/>
          <a:p>
            <a:r>
              <a:rPr lang="es-ES" smtClean="0"/>
              <a:t>Haga clic para modificar el estilo de título del patrón</a:t>
            </a:r>
            <a:endParaRPr lang="en-US"/>
          </a:p>
        </p:txBody>
      </p:sp>
      <p:sp>
        <p:nvSpPr>
          <p:cNvPr id="2" name="Date Placeholder 1"/>
          <p:cNvSpPr>
            <a:spLocks noGrp="1"/>
          </p:cNvSpPr>
          <p:nvPr>
            <p:ph type="dt" sz="half" idx="10"/>
          </p:nvPr>
        </p:nvSpPr>
        <p:spPr/>
        <p:txBody>
          <a:bodyPr/>
          <a:lstStyle/>
          <a:p>
            <a:fld id="{4543F56B-77ED-4F3E-B56B-B3532A255D5C}" type="datetimeFigureOut">
              <a:rPr lang="es-MX" smtClean="0"/>
              <a:t>30/11/2015</a:t>
            </a:fld>
            <a:endParaRPr lang="es-MX"/>
          </a:p>
        </p:txBody>
      </p:sp>
      <p:sp>
        <p:nvSpPr>
          <p:cNvPr id="91" name="Footer Placeholder 90"/>
          <p:cNvSpPr>
            <a:spLocks noGrp="1"/>
          </p:cNvSpPr>
          <p:nvPr>
            <p:ph type="ftr" sz="quarter" idx="11"/>
          </p:nvPr>
        </p:nvSpPr>
        <p:spPr/>
        <p:txBody>
          <a:bodyPr/>
          <a:lstStyle/>
          <a:p>
            <a:endParaRPr lang="es-MX"/>
          </a:p>
        </p:txBody>
      </p:sp>
      <p:sp>
        <p:nvSpPr>
          <p:cNvPr id="92" name="Slide Number Placeholder 91"/>
          <p:cNvSpPr>
            <a:spLocks noGrp="1"/>
          </p:cNvSpPr>
          <p:nvPr>
            <p:ph type="sldNum" sz="quarter" idx="12"/>
          </p:nvPr>
        </p:nvSpPr>
        <p:spPr/>
        <p:txBody>
          <a:bodyPr/>
          <a:lstStyle/>
          <a:p>
            <a:fld id="{DCB08A0B-30DC-4536-AD1F-34314B5038A6}" type="slidenum">
              <a:rPr lang="es-MX" smtClean="0"/>
              <a:t>‹Nº›</a:t>
            </a:fld>
            <a:endParaRPr lang="es-MX"/>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4543F56B-77ED-4F3E-B56B-B3532A255D5C}" type="datetimeFigureOut">
              <a:rPr lang="es-MX" smtClean="0"/>
              <a:t>30/11/2015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4543F56B-77ED-4F3E-B56B-B3532A255D5C}" type="datetimeFigureOut">
              <a:rPr lang="es-MX" smtClean="0"/>
              <a:t>30/11/2015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4543F56B-77ED-4F3E-B56B-B3532A255D5C}" type="datetimeFigureOut">
              <a:rPr lang="es-MX" smtClean="0"/>
              <a:t>30/11/2015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43F56B-77ED-4F3E-B56B-B3532A255D5C}" type="datetimeFigureOut">
              <a:rPr lang="es-MX" smtClean="0"/>
              <a:t>30/11/2015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543F56B-77ED-4F3E-B56B-B3532A255D5C}" type="datetimeFigureOut">
              <a:rPr lang="es-MX" smtClean="0"/>
              <a:t>30/11/2015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DCB08A0B-30DC-4536-AD1F-34314B5038A6}" type="slidenum">
              <a:rPr lang="es-MX" smtClean="0"/>
              <a:t>‹Nº›</a:t>
            </a:fld>
            <a:endParaRPr lang="es-MX"/>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5" name="Date Placeholder 4"/>
          <p:cNvSpPr>
            <a:spLocks noGrp="1"/>
          </p:cNvSpPr>
          <p:nvPr>
            <p:ph type="dt" sz="half" idx="10"/>
          </p:nvPr>
        </p:nvSpPr>
        <p:spPr/>
        <p:txBody>
          <a:bodyPr/>
          <a:lstStyle/>
          <a:p>
            <a:fld id="{4543F56B-77ED-4F3E-B56B-B3532A255D5C}" type="datetimeFigureOut">
              <a:rPr lang="es-MX" smtClean="0"/>
              <a:t>30/11/2015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DCB08A0B-30DC-4536-AD1F-34314B5038A6}" type="slidenum">
              <a:rPr lang="es-MX" smtClean="0"/>
              <a:t>‹Nº›</a:t>
            </a:fld>
            <a:endParaRPr lang="es-MX"/>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4543F56B-77ED-4F3E-B56B-B3532A255D5C}" type="datetimeFigureOut">
              <a:rPr lang="es-MX" smtClean="0"/>
              <a:t>30/11/2015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4543F56B-77ED-4F3E-B56B-B3532A255D5C}" type="datetimeFigureOut">
              <a:rPr lang="es-MX" smtClean="0"/>
              <a:t>30/11/2015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DCB08A0B-30DC-4536-AD1F-34314B5038A6}" type="slidenum">
              <a:rPr lang="es-MX" smtClean="0"/>
              <a:t>‹Nº›</a:t>
            </a:fld>
            <a:endParaRPr lang="es-MX"/>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4543F56B-77ED-4F3E-B56B-B3532A255D5C}" type="datetimeFigureOut">
              <a:rPr lang="es-MX" smtClean="0"/>
              <a:t>30/11/2015</a:t>
            </a:fld>
            <a:endParaRPr lang="es-MX"/>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s-MX"/>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DCB08A0B-30DC-4536-AD1F-34314B5038A6}" type="slidenum">
              <a:rPr lang="es-MX" smtClean="0"/>
              <a:t>‹Nº›</a:t>
            </a:fld>
            <a:endParaRPr lang="es-MX"/>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9512" y="1772816"/>
            <a:ext cx="4419600" cy="1600327"/>
          </a:xfrm>
        </p:spPr>
        <p:txBody>
          <a:bodyPr>
            <a:normAutofit fontScale="90000"/>
          </a:bodyPr>
          <a:lstStyle/>
          <a:p>
            <a:r>
              <a:rPr lang="es-MX" dirty="0" smtClean="0"/>
              <a:t>MATEMÁTICAS </a:t>
            </a:r>
            <a:r>
              <a:rPr lang="es-MX" dirty="0" smtClean="0"/>
              <a:t>IV BLOQUE 6</a:t>
            </a:r>
            <a:br>
              <a:rPr lang="es-MX" dirty="0" smtClean="0"/>
            </a:br>
            <a:endParaRPr lang="es-MX" dirty="0"/>
          </a:p>
        </p:txBody>
      </p:sp>
      <p:sp>
        <p:nvSpPr>
          <p:cNvPr id="3" name="2 Subtítulo"/>
          <p:cNvSpPr>
            <a:spLocks noGrp="1"/>
          </p:cNvSpPr>
          <p:nvPr>
            <p:ph type="subTitle" idx="1"/>
          </p:nvPr>
        </p:nvSpPr>
        <p:spPr>
          <a:xfrm>
            <a:off x="179512" y="2781131"/>
            <a:ext cx="4419600" cy="1584176"/>
          </a:xfrm>
        </p:spPr>
        <p:txBody>
          <a:bodyPr>
            <a:normAutofit fontScale="62500" lnSpcReduction="20000"/>
          </a:bodyPr>
          <a:lstStyle/>
          <a:p>
            <a:r>
              <a:rPr lang="es-MX" dirty="0" smtClean="0"/>
              <a:t>M.E. VERÓNIC A LEYVA GUTIÉRREZ</a:t>
            </a:r>
          </a:p>
          <a:p>
            <a:r>
              <a:rPr lang="es-MX" dirty="0" smtClean="0"/>
              <a:t>TEMA: FUNCIONES RACIONALES</a:t>
            </a:r>
          </a:p>
          <a:p>
            <a:r>
              <a:rPr lang="es-MX" dirty="0" smtClean="0"/>
              <a:t>OBJETOS DE APRENDIZAJE:</a:t>
            </a:r>
          </a:p>
          <a:p>
            <a:r>
              <a:rPr lang="es-MX" dirty="0" smtClean="0"/>
              <a:t>FUNCIÓN </a:t>
            </a:r>
            <a:r>
              <a:rPr lang="es-MX" dirty="0" smtClean="0"/>
              <a:t>RACIONAL </a:t>
            </a:r>
          </a:p>
          <a:p>
            <a:r>
              <a:rPr lang="es-MX" dirty="0" smtClean="0"/>
              <a:t>DOMINIO DE </a:t>
            </a:r>
            <a:r>
              <a:rPr lang="es-MX" dirty="0" smtClean="0"/>
              <a:t>DEFINICIÓN </a:t>
            </a:r>
            <a:r>
              <a:rPr lang="es-MX" dirty="0" smtClean="0"/>
              <a:t>DE UNA </a:t>
            </a:r>
            <a:r>
              <a:rPr lang="es-MX" dirty="0" smtClean="0"/>
              <a:t>FUNCIÓN </a:t>
            </a:r>
            <a:r>
              <a:rPr lang="es-MX" dirty="0" smtClean="0"/>
              <a:t>RACIONAL</a:t>
            </a:r>
          </a:p>
          <a:p>
            <a:r>
              <a:rPr lang="es-MX" dirty="0" smtClean="0"/>
              <a:t>ASÍNTOTAS </a:t>
            </a:r>
            <a:r>
              <a:rPr lang="es-MX" dirty="0" smtClean="0"/>
              <a:t>HORIZONTALES Y VERTICALES</a:t>
            </a:r>
          </a:p>
          <a:p>
            <a:endParaRPr lang="es-MX" dirty="0" smtClean="0"/>
          </a:p>
          <a:p>
            <a:endParaRPr lang="es-MX" dirty="0" smtClean="0"/>
          </a:p>
        </p:txBody>
      </p:sp>
      <p:sp>
        <p:nvSpPr>
          <p:cNvPr id="4" name="3 CuadroTexto"/>
          <p:cNvSpPr txBox="1"/>
          <p:nvPr/>
        </p:nvSpPr>
        <p:spPr>
          <a:xfrm>
            <a:off x="184177" y="4005064"/>
            <a:ext cx="4830352" cy="923330"/>
          </a:xfrm>
          <a:prstGeom prst="rect">
            <a:avLst/>
          </a:prstGeom>
          <a:noFill/>
        </p:spPr>
        <p:txBody>
          <a:bodyPr wrap="square" rtlCol="0">
            <a:spAutoFit/>
          </a:bodyPr>
          <a:lstStyle/>
          <a:p>
            <a:r>
              <a:rPr lang="es-MX" b="1" dirty="0" smtClean="0"/>
              <a:t>DESEMPEÑOS DEL ESTUDIANTE</a:t>
            </a:r>
          </a:p>
          <a:p>
            <a:r>
              <a:rPr lang="es-MX" dirty="0" smtClean="0"/>
              <a:t>Identifica el dominio de definición de las funciones racionales y determina la existencia de asíntotas.</a:t>
            </a:r>
            <a:endParaRPr lang="es-MX" dirty="0"/>
          </a:p>
        </p:txBody>
      </p:sp>
    </p:spTree>
    <p:extLst>
      <p:ext uri="{BB962C8B-B14F-4D97-AF65-F5344CB8AC3E}">
        <p14:creationId xmlns:p14="http://schemas.microsoft.com/office/powerpoint/2010/main" val="1923997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FUNCIÓN </a:t>
            </a:r>
            <a:r>
              <a:rPr lang="es-MX" dirty="0" smtClean="0"/>
              <a:t>RACIONAL </a:t>
            </a:r>
            <a:endParaRPr lang="es-MX" dirty="0"/>
          </a:p>
        </p:txBody>
      </p:sp>
      <p:sp>
        <p:nvSpPr>
          <p:cNvPr id="3" name="2 Marcador de contenido"/>
          <p:cNvSpPr>
            <a:spLocks noGrp="1"/>
          </p:cNvSpPr>
          <p:nvPr>
            <p:ph idx="1"/>
          </p:nvPr>
        </p:nvSpPr>
        <p:spPr>
          <a:xfrm>
            <a:off x="457200" y="1412777"/>
            <a:ext cx="8229600" cy="4392488"/>
          </a:xfrm>
        </p:spPr>
        <p:txBody>
          <a:bodyPr/>
          <a:lstStyle/>
          <a:p>
            <a:r>
              <a:rPr lang="es-MX" dirty="0" smtClean="0"/>
              <a:t>Las </a:t>
            </a:r>
            <a:r>
              <a:rPr lang="es-MX" dirty="0"/>
              <a:t>funciones racionales están definidas o tienen su dominio de definición en todos los valores de x que no anulen el </a:t>
            </a:r>
            <a:r>
              <a:rPr lang="es-MX" dirty="0" smtClean="0"/>
              <a:t>denominador. Obviamente </a:t>
            </a:r>
            <a:r>
              <a:rPr lang="es-MX" dirty="0"/>
              <a:t>esta definición puede extenderse a un número finito pero arbitrario de variables, usando </a:t>
            </a:r>
            <a:r>
              <a:rPr lang="es-MX" dirty="0" smtClean="0"/>
              <a:t>polinomios </a:t>
            </a:r>
            <a:r>
              <a:rPr lang="es-MX" dirty="0"/>
              <a:t>de varias variables</a:t>
            </a:r>
            <a:r>
              <a:rPr lang="es-MX" dirty="0" smtClean="0"/>
              <a:t>. </a:t>
            </a:r>
          </a:p>
          <a:p>
            <a:endParaRPr lang="es-MX" dirty="0" smtClean="0"/>
          </a:p>
          <a:p>
            <a:endParaRPr lang="es-MX" dirty="0"/>
          </a:p>
          <a:p>
            <a:pPr marL="0" indent="0">
              <a:buNone/>
            </a:pPr>
            <a:r>
              <a:rPr lang="es-MX" dirty="0" smtClean="0"/>
              <a:t>    </a:t>
            </a:r>
            <a:endParaRPr lang="es-MX" b="1" dirty="0">
              <a:solidFill>
                <a:schemeClr val="bg1"/>
              </a:solidFill>
            </a:endParaRPr>
          </a:p>
          <a:p>
            <a:pPr marL="0" indent="0">
              <a:buNone/>
            </a:pPr>
            <a:endParaRPr lang="es-MX" b="1" dirty="0">
              <a:solidFill>
                <a:schemeClr val="bg1"/>
              </a:solidFill>
            </a:endParaRP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284984"/>
            <a:ext cx="4760478" cy="30560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84262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DOMINIO DE </a:t>
            </a:r>
            <a:r>
              <a:rPr lang="es-MX" dirty="0" smtClean="0"/>
              <a:t>DEFINICIÓN </a:t>
            </a:r>
            <a:r>
              <a:rPr lang="es-MX" dirty="0" smtClean="0"/>
              <a:t>DE UNA </a:t>
            </a:r>
            <a:r>
              <a:rPr lang="es-MX" dirty="0" smtClean="0"/>
              <a:t>FUNCIÓN </a:t>
            </a:r>
            <a:r>
              <a:rPr lang="es-MX" dirty="0" smtClean="0"/>
              <a:t>RACIONAL</a:t>
            </a:r>
            <a:endParaRPr lang="es-MX" dirty="0"/>
          </a:p>
        </p:txBody>
      </p:sp>
      <p:sp>
        <p:nvSpPr>
          <p:cNvPr id="3" name="2 Marcador de contenido"/>
          <p:cNvSpPr>
            <a:spLocks noGrp="1"/>
          </p:cNvSpPr>
          <p:nvPr>
            <p:ph idx="1"/>
          </p:nvPr>
        </p:nvSpPr>
        <p:spPr/>
        <p:txBody>
          <a:bodyPr/>
          <a:lstStyle/>
          <a:p>
            <a:r>
              <a:rPr lang="es-MX" dirty="0"/>
              <a:t>Para el cálculo del dominio de las funciones con la x en el denominador o racionales, hay que tener en cuenta que el denominador de una fracción nunca puede ser nulo.</a:t>
            </a:r>
          </a:p>
          <a:p>
            <a:r>
              <a:rPr lang="es-MX" dirty="0"/>
              <a:t>Luego los valores de x que hagan cero el denominador de la función no pueden pertenecer al dominio de la </a:t>
            </a:r>
            <a:r>
              <a:rPr lang="es-MX" dirty="0" smtClean="0"/>
              <a:t>misma.</a:t>
            </a:r>
          </a:p>
          <a:p>
            <a:endParaRPr lang="es-MX"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3624776"/>
            <a:ext cx="3600400" cy="2972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4784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2544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ASÍNTOTAS </a:t>
            </a:r>
            <a:r>
              <a:rPr lang="es-MX" dirty="0" smtClean="0"/>
              <a:t>HORIZONTALES</a:t>
            </a:r>
            <a:endParaRPr lang="es-MX" dirty="0"/>
          </a:p>
        </p:txBody>
      </p:sp>
      <p:sp>
        <p:nvSpPr>
          <p:cNvPr id="3" name="2 Marcador de contenido"/>
          <p:cNvSpPr>
            <a:spLocks noGrp="1"/>
          </p:cNvSpPr>
          <p:nvPr>
            <p:ph idx="1"/>
          </p:nvPr>
        </p:nvSpPr>
        <p:spPr/>
        <p:txBody>
          <a:bodyPr>
            <a:normAutofit fontScale="92500" lnSpcReduction="20000"/>
          </a:bodyPr>
          <a:lstStyle/>
          <a:p>
            <a:r>
              <a:rPr lang="es-MX" dirty="0"/>
              <a:t>Las asíntotas horizontales se refieren a la tendencia de una función. Las tendencias se descubren calculando los límites de la función para valores muy grandes (infinitos) o para valores muy negativos (menos infinito).</a:t>
            </a:r>
          </a:p>
          <a:p>
            <a:endParaRPr lang="es-MX" dirty="0"/>
          </a:p>
          <a:p>
            <a:r>
              <a:rPr lang="es-MX" dirty="0"/>
              <a:t>Las asíntotas horizontales pueden ser bilaterales en un mismo valor, bilaterales con diferente valor, o unilaterales.</a:t>
            </a:r>
          </a:p>
          <a:p>
            <a:endParaRPr lang="es-MX" dirty="0"/>
          </a:p>
          <a:p>
            <a:r>
              <a:rPr lang="es-MX" dirty="0"/>
              <a:t>Hay funciones en las cuales las asíntotas horizontales no se tocan ni cruzan, hay otras en las cuales sí se puede cruzar la asíntota horizontal. En este espacio, veremos los dos casos. No hay que confundir, que las asíntotas verticales no se pueden tocar ni cruzar, ya que ellas dependen de las no definiciones de la función, y si la función no está definida en una asíntota vertical, no puede adoptar el valor de x de la asíntota vertical.</a:t>
            </a:r>
          </a:p>
        </p:txBody>
      </p:sp>
    </p:spTree>
    <p:extLst>
      <p:ext uri="{BB962C8B-B14F-4D97-AF65-F5344CB8AC3E}">
        <p14:creationId xmlns:p14="http://schemas.microsoft.com/office/powerpoint/2010/main" val="1310696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ASÍNTOTAS </a:t>
            </a:r>
            <a:r>
              <a:rPr lang="es-MX" dirty="0" smtClean="0"/>
              <a:t>VERTICALES</a:t>
            </a:r>
            <a:endParaRPr lang="es-MX" dirty="0"/>
          </a:p>
        </p:txBody>
      </p:sp>
      <p:sp>
        <p:nvSpPr>
          <p:cNvPr id="3" name="2 Marcador de contenido"/>
          <p:cNvSpPr>
            <a:spLocks noGrp="1"/>
          </p:cNvSpPr>
          <p:nvPr>
            <p:ph idx="1"/>
          </p:nvPr>
        </p:nvSpPr>
        <p:spPr/>
        <p:txBody>
          <a:bodyPr/>
          <a:lstStyle/>
          <a:p>
            <a:r>
              <a:rPr lang="es-MX" dirty="0"/>
              <a:t>Una asíntota vertical es una recta vertical, a la cual se acerca la función sin tocarla nunca.</a:t>
            </a:r>
          </a:p>
          <a:p>
            <a:endParaRPr lang="es-MX" dirty="0" smtClean="0"/>
          </a:p>
          <a:p>
            <a:r>
              <a:rPr lang="es-MX" dirty="0"/>
              <a:t>OJO: No debe confundirse la condición de que una asíntota vertical no se toca o cruza, con el hecho, de que las funciones sí pueden cruzar o tocar una asíntota horizontal</a:t>
            </a:r>
            <a:r>
              <a:rPr lang="es-MX" dirty="0" smtClean="0"/>
              <a:t>.</a:t>
            </a:r>
          </a:p>
          <a:p>
            <a:r>
              <a:rPr lang="es-MX" dirty="0"/>
              <a:t>NOTA: Una asíntota vertical puede provocar en la función un cambio de concavidad en la función de antes de la asíntota a después de la asíntota. Analícense algunas de las gráficas de las funciones a continuación. En las primeras dos gráficas hay un cambio de concavidad antes y después de la asíntota vertical.</a:t>
            </a:r>
          </a:p>
        </p:txBody>
      </p:sp>
    </p:spTree>
    <p:extLst>
      <p:ext uri="{BB962C8B-B14F-4D97-AF65-F5344CB8AC3E}">
        <p14:creationId xmlns:p14="http://schemas.microsoft.com/office/powerpoint/2010/main" val="712108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7776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CRITERIOS DE EXISTENCIA DE LAS </a:t>
            </a:r>
            <a:r>
              <a:rPr lang="es-MX" dirty="0" smtClean="0"/>
              <a:t>ASÍNTOTAS </a:t>
            </a:r>
            <a:r>
              <a:rPr lang="es-MX" dirty="0" smtClean="0"/>
              <a:t>HORIZONTALES Y OBLICUAS</a:t>
            </a:r>
            <a:endParaRPr lang="es-MX" dirty="0"/>
          </a:p>
        </p:txBody>
      </p:sp>
      <p:sp>
        <p:nvSpPr>
          <p:cNvPr id="3" name="2 Marcador de contenido"/>
          <p:cNvSpPr>
            <a:spLocks noGrp="1"/>
          </p:cNvSpPr>
          <p:nvPr>
            <p:ph idx="1"/>
          </p:nvPr>
        </p:nvSpPr>
        <p:spPr/>
        <p:txBody>
          <a:bodyPr/>
          <a:lstStyle/>
          <a:p>
            <a:r>
              <a:rPr lang="es-MX" dirty="0"/>
              <a:t>Las asíntotas horizontales y oblicuas son excluyentes, es decir la existencia de unas, implica la no existencia de las otras</a:t>
            </a:r>
            <a:r>
              <a:rPr lang="es-MX" dirty="0" smtClean="0"/>
              <a:t>.</a:t>
            </a:r>
          </a:p>
          <a:p>
            <a:r>
              <a:rPr lang="es-MX" dirty="0"/>
              <a:t>En el cálculo de los límites se entiende la posibilidad de calcular los límites laterales (derecho, izquierdo), pudiendo dar lugar a la existencia de asíntotas por la derecha y por la izquierda diferentes o solo una de las dos</a:t>
            </a:r>
            <a:r>
              <a:rPr lang="es-MX" dirty="0" smtClean="0"/>
              <a:t>. </a:t>
            </a:r>
            <a:endParaRPr lang="es-MX" dirty="0"/>
          </a:p>
        </p:txBody>
      </p:sp>
    </p:spTree>
    <p:extLst>
      <p:ext uri="{BB962C8B-B14F-4D97-AF65-F5344CB8AC3E}">
        <p14:creationId xmlns:p14="http://schemas.microsoft.com/office/powerpoint/2010/main" val="1390426032"/>
      </p:ext>
    </p:extLst>
  </p:cSld>
  <p:clrMapOvr>
    <a:masterClrMapping/>
  </p:clrMapOvr>
</p:sld>
</file>

<file path=ppt/theme/theme1.xml><?xml version="1.0" encoding="utf-8"?>
<a:theme xmlns:a="http://schemas.openxmlformats.org/drawingml/2006/main" name="Paja">
  <a:themeElements>
    <a:clrScheme name="Paja">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Intermedi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ja">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184</TotalTime>
  <Words>493</Words>
  <Application>Microsoft Office PowerPoint</Application>
  <PresentationFormat>Presentación en pantalla (4:3)</PresentationFormat>
  <Paragraphs>31</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Paja</vt:lpstr>
      <vt:lpstr>MATEMÁTICAS IV BLOQUE 6 </vt:lpstr>
      <vt:lpstr>FUNCIÓN RACIONAL </vt:lpstr>
      <vt:lpstr>DOMINIO DE DEFINICIÓN DE UNA FUNCIÓN RACIONAL</vt:lpstr>
      <vt:lpstr>Presentación de PowerPoint</vt:lpstr>
      <vt:lpstr>ASÍNTOTAS HORIZONTALES</vt:lpstr>
      <vt:lpstr>ASÍNTOTAS VERTICALES</vt:lpstr>
      <vt:lpstr>Presentación de PowerPoint</vt:lpstr>
      <vt:lpstr>CRITERIOS DE EXISTENCIA DE LAS ASÍNTOTAS HORIZONTALES Y OBLICUAS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MATEMATICAS BLOQUE 7</dc:title>
  <dc:creator>ROCIO</dc:creator>
  <cp:lastModifiedBy>Ordoñez</cp:lastModifiedBy>
  <cp:revision>8</cp:revision>
  <dcterms:created xsi:type="dcterms:W3CDTF">2015-05-11T00:04:33Z</dcterms:created>
  <dcterms:modified xsi:type="dcterms:W3CDTF">2015-11-30T17:37:28Z</dcterms:modified>
</cp:coreProperties>
</file>