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8" r:id="rId3"/>
    <p:sldId id="259" r:id="rId4"/>
    <p:sldId id="265" r:id="rId5"/>
    <p:sldId id="260" r:id="rId6"/>
    <p:sldId id="266" r:id="rId7"/>
    <p:sldId id="261" r:id="rId8"/>
    <p:sldId id="268" r:id="rId9"/>
  </p:sldIdLst>
  <p:sldSz cx="12192000" cy="6858000"/>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059" autoAdjust="0"/>
    <p:restoredTop sz="94660"/>
  </p:normalViewPr>
  <p:slideViewPr>
    <p:cSldViewPr snapToGrid="0">
      <p:cViewPr varScale="1">
        <p:scale>
          <a:sx n="50" d="100"/>
          <a:sy n="50" d="100"/>
        </p:scale>
        <p:origin x="72" y="34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EA4C491E-C6B9-4F10-ADF8-74372D9E4B5D}" type="datetimeFigureOut">
              <a:rPr lang="es-MX" smtClean="0"/>
              <a:t>11/03/2015</a:t>
            </a:fld>
            <a:endParaRPr lang="es-MX"/>
          </a:p>
        </p:txBody>
      </p:sp>
      <p:sp>
        <p:nvSpPr>
          <p:cNvPr id="5" name="Footer Placeholder 4"/>
          <p:cNvSpPr>
            <a:spLocks noGrp="1"/>
          </p:cNvSpPr>
          <p:nvPr>
            <p:ph type="ftr" sz="quarter" idx="11"/>
          </p:nvPr>
        </p:nvSpPr>
        <p:spPr/>
        <p:txBody>
          <a:bodyPr/>
          <a:lstStyle/>
          <a:p>
            <a:endParaRPr lang="es-MX"/>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8DF17C0-1030-4753-B14E-E4FA23A1A53C}" type="slidenum">
              <a:rPr lang="es-MX" smtClean="0"/>
              <a:t>‹Nº›</a:t>
            </a:fld>
            <a:endParaRPr lang="es-MX"/>
          </a:p>
        </p:txBody>
      </p:sp>
    </p:spTree>
    <p:extLst>
      <p:ext uri="{BB962C8B-B14F-4D97-AF65-F5344CB8AC3E}">
        <p14:creationId xmlns:p14="http://schemas.microsoft.com/office/powerpoint/2010/main" val="36002026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EA4C491E-C6B9-4F10-ADF8-74372D9E4B5D}" type="datetimeFigureOut">
              <a:rPr lang="es-MX" smtClean="0"/>
              <a:t>11/03/2015</a:t>
            </a:fld>
            <a:endParaRPr lang="es-MX"/>
          </a:p>
        </p:txBody>
      </p:sp>
      <p:sp>
        <p:nvSpPr>
          <p:cNvPr id="5" name="Footer Placeholder 4"/>
          <p:cNvSpPr>
            <a:spLocks noGrp="1"/>
          </p:cNvSpPr>
          <p:nvPr>
            <p:ph type="ftr" sz="quarter" idx="11"/>
          </p:nvPr>
        </p:nvSpPr>
        <p:spPr/>
        <p:txBody>
          <a:bodyPr/>
          <a:lstStyle/>
          <a:p>
            <a:endParaRPr lang="es-MX"/>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DF17C0-1030-4753-B14E-E4FA23A1A53C}" type="slidenum">
              <a:rPr lang="es-MX" smtClean="0"/>
              <a:t>‹Nº›</a:t>
            </a:fld>
            <a:endParaRPr lang="es-MX"/>
          </a:p>
        </p:txBody>
      </p:sp>
    </p:spTree>
    <p:extLst>
      <p:ext uri="{BB962C8B-B14F-4D97-AF65-F5344CB8AC3E}">
        <p14:creationId xmlns:p14="http://schemas.microsoft.com/office/powerpoint/2010/main" val="9838651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EA4C491E-C6B9-4F10-ADF8-74372D9E4B5D}" type="datetimeFigureOut">
              <a:rPr lang="es-MX" smtClean="0"/>
              <a:t>11/03/2015</a:t>
            </a:fld>
            <a:endParaRPr lang="es-MX"/>
          </a:p>
        </p:txBody>
      </p:sp>
      <p:sp>
        <p:nvSpPr>
          <p:cNvPr id="5" name="Footer Placeholder 4"/>
          <p:cNvSpPr>
            <a:spLocks noGrp="1"/>
          </p:cNvSpPr>
          <p:nvPr>
            <p:ph type="ftr" sz="quarter" idx="11"/>
          </p:nvPr>
        </p:nvSpPr>
        <p:spPr/>
        <p:txBody>
          <a:bodyPr/>
          <a:lstStyle/>
          <a:p>
            <a:endParaRPr lang="es-MX"/>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8DF17C0-1030-4753-B14E-E4FA23A1A53C}" type="slidenum">
              <a:rPr lang="es-MX" smtClean="0"/>
              <a:t>‹Nº›</a:t>
            </a:fld>
            <a:endParaRPr lang="es-MX"/>
          </a:p>
        </p:txBody>
      </p:sp>
    </p:spTree>
    <p:extLst>
      <p:ext uri="{BB962C8B-B14F-4D97-AF65-F5344CB8AC3E}">
        <p14:creationId xmlns:p14="http://schemas.microsoft.com/office/powerpoint/2010/main" val="2593404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EA4C491E-C6B9-4F10-ADF8-74372D9E4B5D}" type="datetimeFigureOut">
              <a:rPr lang="es-MX" smtClean="0"/>
              <a:t>11/03/2015</a:t>
            </a:fld>
            <a:endParaRPr lang="es-MX"/>
          </a:p>
        </p:txBody>
      </p:sp>
      <p:sp>
        <p:nvSpPr>
          <p:cNvPr id="6" name="Footer Placeholder 5"/>
          <p:cNvSpPr>
            <a:spLocks noGrp="1"/>
          </p:cNvSpPr>
          <p:nvPr>
            <p:ph type="ftr" sz="quarter" idx="11"/>
          </p:nvPr>
        </p:nvSpPr>
        <p:spPr/>
        <p:txBody>
          <a:bodyPr/>
          <a:lstStyle/>
          <a:p>
            <a:endParaRPr lang="es-MX"/>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8DF17C0-1030-4753-B14E-E4FA23A1A53C}" type="slidenum">
              <a:rPr lang="es-MX" smtClean="0"/>
              <a:t>‹Nº›</a:t>
            </a:fld>
            <a:endParaRPr lang="es-MX"/>
          </a:p>
        </p:txBody>
      </p:sp>
    </p:spTree>
    <p:extLst>
      <p:ext uri="{BB962C8B-B14F-4D97-AF65-F5344CB8AC3E}">
        <p14:creationId xmlns:p14="http://schemas.microsoft.com/office/powerpoint/2010/main" val="23349093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EA4C491E-C6B9-4F10-ADF8-74372D9E4B5D}" type="datetimeFigureOut">
              <a:rPr lang="es-MX" smtClean="0"/>
              <a:t>11/03/2015</a:t>
            </a:fld>
            <a:endParaRPr lang="es-MX"/>
          </a:p>
        </p:txBody>
      </p:sp>
      <p:sp>
        <p:nvSpPr>
          <p:cNvPr id="8" name="Footer Placeholder 7"/>
          <p:cNvSpPr>
            <a:spLocks noGrp="1"/>
          </p:cNvSpPr>
          <p:nvPr>
            <p:ph type="ftr" sz="quarter" idx="11"/>
          </p:nvPr>
        </p:nvSpPr>
        <p:spPr/>
        <p:txBody>
          <a:bodyPr/>
          <a:lstStyle/>
          <a:p>
            <a:endParaRPr lang="es-MX"/>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8DF17C0-1030-4753-B14E-E4FA23A1A53C}" type="slidenum">
              <a:rPr lang="es-MX" smtClean="0"/>
              <a:t>‹Nº›</a:t>
            </a:fld>
            <a:endParaRPr lang="es-MX"/>
          </a:p>
        </p:txBody>
      </p:sp>
    </p:spTree>
    <p:extLst>
      <p:ext uri="{BB962C8B-B14F-4D97-AF65-F5344CB8AC3E}">
        <p14:creationId xmlns:p14="http://schemas.microsoft.com/office/powerpoint/2010/main" val="12496978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EA4C491E-C6B9-4F10-ADF8-74372D9E4B5D}" type="datetimeFigureOut">
              <a:rPr lang="es-MX" smtClean="0"/>
              <a:t>11/03/2015</a:t>
            </a:fld>
            <a:endParaRPr lang="es-MX"/>
          </a:p>
        </p:txBody>
      </p:sp>
      <p:sp>
        <p:nvSpPr>
          <p:cNvPr id="4" name="Footer Placeholder 3"/>
          <p:cNvSpPr>
            <a:spLocks noGrp="1"/>
          </p:cNvSpPr>
          <p:nvPr>
            <p:ph type="ftr" sz="quarter" idx="11"/>
          </p:nvPr>
        </p:nvSpPr>
        <p:spPr/>
        <p:txBody>
          <a:bodyPr/>
          <a:lstStyle/>
          <a:p>
            <a:endParaRPr lang="es-MX"/>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8DF17C0-1030-4753-B14E-E4FA23A1A53C}" type="slidenum">
              <a:rPr lang="es-MX" smtClean="0"/>
              <a:t>‹Nº›</a:t>
            </a:fld>
            <a:endParaRPr lang="es-MX"/>
          </a:p>
        </p:txBody>
      </p:sp>
    </p:spTree>
    <p:extLst>
      <p:ext uri="{BB962C8B-B14F-4D97-AF65-F5344CB8AC3E}">
        <p14:creationId xmlns:p14="http://schemas.microsoft.com/office/powerpoint/2010/main" val="26067184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4C491E-C6B9-4F10-ADF8-74372D9E4B5D}" type="datetimeFigureOut">
              <a:rPr lang="es-MX" smtClean="0"/>
              <a:t>11/03/2015</a:t>
            </a:fld>
            <a:endParaRPr lang="es-MX"/>
          </a:p>
        </p:txBody>
      </p:sp>
      <p:sp>
        <p:nvSpPr>
          <p:cNvPr id="3" name="Footer Placeholder 2"/>
          <p:cNvSpPr>
            <a:spLocks noGrp="1"/>
          </p:cNvSpPr>
          <p:nvPr>
            <p:ph type="ftr" sz="quarter" idx="11"/>
          </p:nvPr>
        </p:nvSpPr>
        <p:spPr/>
        <p:txBody>
          <a:bodyPr/>
          <a:lstStyle/>
          <a:p>
            <a:endParaRPr lang="es-MX"/>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8DF17C0-1030-4753-B14E-E4FA23A1A53C}" type="slidenum">
              <a:rPr lang="es-MX" smtClean="0"/>
              <a:t>‹Nº›</a:t>
            </a:fld>
            <a:endParaRPr lang="es-MX"/>
          </a:p>
        </p:txBody>
      </p:sp>
    </p:spTree>
    <p:extLst>
      <p:ext uri="{BB962C8B-B14F-4D97-AF65-F5344CB8AC3E}">
        <p14:creationId xmlns:p14="http://schemas.microsoft.com/office/powerpoint/2010/main" val="40939414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EA4C491E-C6B9-4F10-ADF8-74372D9E4B5D}" type="datetimeFigureOut">
              <a:rPr lang="es-MX" smtClean="0"/>
              <a:t>11/03/2015</a:t>
            </a:fld>
            <a:endParaRPr lang="es-MX"/>
          </a:p>
        </p:txBody>
      </p:sp>
      <p:sp>
        <p:nvSpPr>
          <p:cNvPr id="6" name="Footer Placeholder 5"/>
          <p:cNvSpPr>
            <a:spLocks noGrp="1"/>
          </p:cNvSpPr>
          <p:nvPr>
            <p:ph type="ftr" sz="quarter" idx="11"/>
          </p:nvPr>
        </p:nvSpPr>
        <p:spPr/>
        <p:txBody>
          <a:bodyPr/>
          <a:lstStyle/>
          <a:p>
            <a:endParaRPr lang="es-MX"/>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8DF17C0-1030-4753-B14E-E4FA23A1A53C}" type="slidenum">
              <a:rPr lang="es-MX" smtClean="0"/>
              <a:t>‹Nº›</a:t>
            </a:fld>
            <a:endParaRPr lang="es-MX"/>
          </a:p>
        </p:txBody>
      </p:sp>
    </p:spTree>
    <p:extLst>
      <p:ext uri="{BB962C8B-B14F-4D97-AF65-F5344CB8AC3E}">
        <p14:creationId xmlns:p14="http://schemas.microsoft.com/office/powerpoint/2010/main" val="17310386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EA4C491E-C6B9-4F10-ADF8-74372D9E4B5D}" type="datetimeFigureOut">
              <a:rPr lang="es-MX" smtClean="0"/>
              <a:t>11/03/2015</a:t>
            </a:fld>
            <a:endParaRPr lang="es-MX"/>
          </a:p>
        </p:txBody>
      </p:sp>
      <p:sp>
        <p:nvSpPr>
          <p:cNvPr id="6" name="Footer Placeholder 5"/>
          <p:cNvSpPr>
            <a:spLocks noGrp="1"/>
          </p:cNvSpPr>
          <p:nvPr>
            <p:ph type="ftr" sz="quarter" idx="11"/>
          </p:nvPr>
        </p:nvSpPr>
        <p:spPr/>
        <p:txBody>
          <a:bodyPr/>
          <a:lstStyle/>
          <a:p>
            <a:endParaRPr lang="es-MX"/>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8DF17C0-1030-4753-B14E-E4FA23A1A53C}" type="slidenum">
              <a:rPr lang="es-MX" smtClean="0"/>
              <a:t>‹Nº›</a:t>
            </a:fld>
            <a:endParaRPr lang="es-MX"/>
          </a:p>
        </p:txBody>
      </p:sp>
    </p:spTree>
    <p:extLst>
      <p:ext uri="{BB962C8B-B14F-4D97-AF65-F5344CB8AC3E}">
        <p14:creationId xmlns:p14="http://schemas.microsoft.com/office/powerpoint/2010/main" val="39631099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EA4C491E-C6B9-4F10-ADF8-74372D9E4B5D}" type="datetimeFigureOut">
              <a:rPr lang="es-MX" smtClean="0"/>
              <a:t>11/03/2015</a:t>
            </a:fld>
            <a:endParaRPr lang="es-MX"/>
          </a:p>
        </p:txBody>
      </p:sp>
      <p:sp>
        <p:nvSpPr>
          <p:cNvPr id="5" name="Footer Placeholder 4"/>
          <p:cNvSpPr>
            <a:spLocks noGrp="1"/>
          </p:cNvSpPr>
          <p:nvPr>
            <p:ph type="ftr" sz="quarter" idx="11"/>
          </p:nvPr>
        </p:nvSpPr>
        <p:spPr/>
        <p:txBody>
          <a:bodyPr/>
          <a:lstStyle/>
          <a:p>
            <a:endParaRPr lang="es-MX"/>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8DF17C0-1030-4753-B14E-E4FA23A1A53C}" type="slidenum">
              <a:rPr lang="es-MX" smtClean="0"/>
              <a:t>‹Nº›</a:t>
            </a:fld>
            <a:endParaRPr lang="es-MX"/>
          </a:p>
        </p:txBody>
      </p:sp>
    </p:spTree>
    <p:extLst>
      <p:ext uri="{BB962C8B-B14F-4D97-AF65-F5344CB8AC3E}">
        <p14:creationId xmlns:p14="http://schemas.microsoft.com/office/powerpoint/2010/main" val="14594148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EA4C491E-C6B9-4F10-ADF8-74372D9E4B5D}" type="datetimeFigureOut">
              <a:rPr lang="es-MX" smtClean="0"/>
              <a:t>11/03/2015</a:t>
            </a:fld>
            <a:endParaRPr lang="es-MX"/>
          </a:p>
        </p:txBody>
      </p:sp>
      <p:sp>
        <p:nvSpPr>
          <p:cNvPr id="5" name="Footer Placeholder 4"/>
          <p:cNvSpPr>
            <a:spLocks noGrp="1"/>
          </p:cNvSpPr>
          <p:nvPr>
            <p:ph type="ftr" sz="quarter" idx="11"/>
          </p:nvPr>
        </p:nvSpPr>
        <p:spPr/>
        <p:txBody>
          <a:bodyPr/>
          <a:lstStyle/>
          <a:p>
            <a:endParaRPr lang="es-MX"/>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8DF17C0-1030-4753-B14E-E4FA23A1A53C}" type="slidenum">
              <a:rPr lang="es-MX" smtClean="0"/>
              <a:t>‹Nº›</a:t>
            </a:fld>
            <a:endParaRPr lang="es-MX"/>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5973723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Haga clic para modificar el estilo de texto del patrón</a:t>
            </a:r>
          </a:p>
        </p:txBody>
      </p:sp>
      <p:sp>
        <p:nvSpPr>
          <p:cNvPr id="5" name="Date Placeholder 4"/>
          <p:cNvSpPr>
            <a:spLocks noGrp="1"/>
          </p:cNvSpPr>
          <p:nvPr>
            <p:ph type="dt" sz="half" idx="10"/>
          </p:nvPr>
        </p:nvSpPr>
        <p:spPr/>
        <p:txBody>
          <a:bodyPr/>
          <a:lstStyle/>
          <a:p>
            <a:fld id="{EA4C491E-C6B9-4F10-ADF8-74372D9E4B5D}" type="datetimeFigureOut">
              <a:rPr lang="es-MX" smtClean="0"/>
              <a:t>11/03/2015</a:t>
            </a:fld>
            <a:endParaRPr lang="es-MX"/>
          </a:p>
        </p:txBody>
      </p:sp>
      <p:sp>
        <p:nvSpPr>
          <p:cNvPr id="6" name="Footer Placeholder 5"/>
          <p:cNvSpPr>
            <a:spLocks noGrp="1"/>
          </p:cNvSpPr>
          <p:nvPr>
            <p:ph type="ftr" sz="quarter" idx="11"/>
          </p:nvPr>
        </p:nvSpPr>
        <p:spPr/>
        <p:txBody>
          <a:bodyPr/>
          <a:lstStyle/>
          <a:p>
            <a:endParaRPr lang="es-MX"/>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8DF17C0-1030-4753-B14E-E4FA23A1A53C}" type="slidenum">
              <a:rPr lang="es-MX" smtClean="0"/>
              <a:t>‹Nº›</a:t>
            </a:fld>
            <a:endParaRPr lang="es-MX"/>
          </a:p>
        </p:txBody>
      </p:sp>
    </p:spTree>
    <p:extLst>
      <p:ext uri="{BB962C8B-B14F-4D97-AF65-F5344CB8AC3E}">
        <p14:creationId xmlns:p14="http://schemas.microsoft.com/office/powerpoint/2010/main" val="23349043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Haga clic para modificar el estilo de texto del patrón</a:t>
            </a:r>
          </a:p>
        </p:txBody>
      </p:sp>
      <p:sp>
        <p:nvSpPr>
          <p:cNvPr id="5" name="Date Placeholder 4"/>
          <p:cNvSpPr>
            <a:spLocks noGrp="1"/>
          </p:cNvSpPr>
          <p:nvPr>
            <p:ph type="dt" sz="half" idx="10"/>
          </p:nvPr>
        </p:nvSpPr>
        <p:spPr/>
        <p:txBody>
          <a:bodyPr/>
          <a:lstStyle/>
          <a:p>
            <a:fld id="{EA4C491E-C6B9-4F10-ADF8-74372D9E4B5D}" type="datetimeFigureOut">
              <a:rPr lang="es-MX" smtClean="0"/>
              <a:t>11/03/2015</a:t>
            </a:fld>
            <a:endParaRPr lang="es-MX"/>
          </a:p>
        </p:txBody>
      </p:sp>
      <p:sp>
        <p:nvSpPr>
          <p:cNvPr id="6" name="Footer Placeholder 5"/>
          <p:cNvSpPr>
            <a:spLocks noGrp="1"/>
          </p:cNvSpPr>
          <p:nvPr>
            <p:ph type="ftr" sz="quarter" idx="11"/>
          </p:nvPr>
        </p:nvSpPr>
        <p:spPr/>
        <p:txBody>
          <a:bodyPr/>
          <a:lstStyle/>
          <a:p>
            <a:endParaRPr lang="es-MX"/>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8DF17C0-1030-4753-B14E-E4FA23A1A53C}" type="slidenum">
              <a:rPr lang="es-MX" smtClean="0"/>
              <a:t>‹Nº›</a:t>
            </a:fld>
            <a:endParaRPr lang="es-MX"/>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5759682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s-ES" smtClean="0"/>
              <a:t>Haga clic para modificar el estilo de título del patrón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Haga clic para modificar el estilo de texto del patrón</a:t>
            </a:r>
          </a:p>
        </p:txBody>
      </p:sp>
      <p:sp>
        <p:nvSpPr>
          <p:cNvPr id="5" name="Date Placeholder 4"/>
          <p:cNvSpPr>
            <a:spLocks noGrp="1"/>
          </p:cNvSpPr>
          <p:nvPr>
            <p:ph type="dt" sz="half" idx="10"/>
          </p:nvPr>
        </p:nvSpPr>
        <p:spPr/>
        <p:txBody>
          <a:bodyPr/>
          <a:lstStyle/>
          <a:p>
            <a:fld id="{EA4C491E-C6B9-4F10-ADF8-74372D9E4B5D}" type="datetimeFigureOut">
              <a:rPr lang="es-MX" smtClean="0"/>
              <a:t>11/03/2015</a:t>
            </a:fld>
            <a:endParaRPr lang="es-MX"/>
          </a:p>
        </p:txBody>
      </p:sp>
      <p:sp>
        <p:nvSpPr>
          <p:cNvPr id="6" name="Footer Placeholder 5"/>
          <p:cNvSpPr>
            <a:spLocks noGrp="1"/>
          </p:cNvSpPr>
          <p:nvPr>
            <p:ph type="ftr" sz="quarter" idx="11"/>
          </p:nvPr>
        </p:nvSpPr>
        <p:spPr/>
        <p:txBody>
          <a:bodyPr/>
          <a:lstStyle/>
          <a:p>
            <a:endParaRPr lang="es-MX"/>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8DF17C0-1030-4753-B14E-E4FA23A1A53C}" type="slidenum">
              <a:rPr lang="es-MX" smtClean="0"/>
              <a:t>‹Nº›</a:t>
            </a:fld>
            <a:endParaRPr lang="es-MX"/>
          </a:p>
        </p:txBody>
      </p:sp>
    </p:spTree>
    <p:extLst>
      <p:ext uri="{BB962C8B-B14F-4D97-AF65-F5344CB8AC3E}">
        <p14:creationId xmlns:p14="http://schemas.microsoft.com/office/powerpoint/2010/main" val="25805449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EA4C491E-C6B9-4F10-ADF8-74372D9E4B5D}" type="datetimeFigureOut">
              <a:rPr lang="es-MX" smtClean="0"/>
              <a:t>11/03/2015</a:t>
            </a:fld>
            <a:endParaRPr lang="es-MX"/>
          </a:p>
        </p:txBody>
      </p:sp>
      <p:sp>
        <p:nvSpPr>
          <p:cNvPr id="5" name="Footer Placeholder 4"/>
          <p:cNvSpPr>
            <a:spLocks noGrp="1"/>
          </p:cNvSpPr>
          <p:nvPr>
            <p:ph type="ftr" sz="quarter" idx="11"/>
          </p:nvPr>
        </p:nvSpPr>
        <p:spPr/>
        <p:txBody>
          <a:bodyPr/>
          <a:lstStyle/>
          <a:p>
            <a:endParaRPr lang="es-MX"/>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DF17C0-1030-4753-B14E-E4FA23A1A53C}" type="slidenum">
              <a:rPr lang="es-MX" smtClean="0"/>
              <a:t>‹Nº›</a:t>
            </a:fld>
            <a:endParaRPr lang="es-MX"/>
          </a:p>
        </p:txBody>
      </p:sp>
    </p:spTree>
    <p:extLst>
      <p:ext uri="{BB962C8B-B14F-4D97-AF65-F5344CB8AC3E}">
        <p14:creationId xmlns:p14="http://schemas.microsoft.com/office/powerpoint/2010/main" val="21785323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EA4C491E-C6B9-4F10-ADF8-74372D9E4B5D}" type="datetimeFigureOut">
              <a:rPr lang="es-MX" smtClean="0"/>
              <a:t>11/03/2015</a:t>
            </a:fld>
            <a:endParaRPr lang="es-MX"/>
          </a:p>
        </p:txBody>
      </p:sp>
      <p:sp>
        <p:nvSpPr>
          <p:cNvPr id="5" name="Footer Placeholder 4"/>
          <p:cNvSpPr>
            <a:spLocks noGrp="1"/>
          </p:cNvSpPr>
          <p:nvPr>
            <p:ph type="ftr" sz="quarter" idx="11"/>
          </p:nvPr>
        </p:nvSpPr>
        <p:spPr/>
        <p:txBody>
          <a:bodyPr/>
          <a:lstStyle/>
          <a:p>
            <a:endParaRPr lang="es-MX"/>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DF17C0-1030-4753-B14E-E4FA23A1A53C}" type="slidenum">
              <a:rPr lang="es-MX" smtClean="0"/>
              <a:t>‹Nº›</a:t>
            </a:fld>
            <a:endParaRPr lang="es-MX"/>
          </a:p>
        </p:txBody>
      </p:sp>
    </p:spTree>
    <p:extLst>
      <p:ext uri="{BB962C8B-B14F-4D97-AF65-F5344CB8AC3E}">
        <p14:creationId xmlns:p14="http://schemas.microsoft.com/office/powerpoint/2010/main" val="23495167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EA4C491E-C6B9-4F10-ADF8-74372D9E4B5D}" type="datetimeFigureOut">
              <a:rPr lang="es-MX" smtClean="0"/>
              <a:t>11/03/2015</a:t>
            </a:fld>
            <a:endParaRPr lang="es-MX"/>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s-MX"/>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8DF17C0-1030-4753-B14E-E4FA23A1A53C}" type="slidenum">
              <a:rPr lang="es-MX" smtClean="0"/>
              <a:t>‹Nº›</a:t>
            </a:fld>
            <a:endParaRPr lang="es-MX"/>
          </a:p>
        </p:txBody>
      </p:sp>
    </p:spTree>
    <p:extLst>
      <p:ext uri="{BB962C8B-B14F-4D97-AF65-F5344CB8AC3E}">
        <p14:creationId xmlns:p14="http://schemas.microsoft.com/office/powerpoint/2010/main" val="14851940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728601" y="1717615"/>
            <a:ext cx="8915399" cy="2262781"/>
          </a:xfrm>
        </p:spPr>
        <p:txBody>
          <a:bodyPr>
            <a:noAutofit/>
          </a:bodyPr>
          <a:lstStyle/>
          <a:p>
            <a:pPr algn="ctr"/>
            <a:r>
              <a:rPr lang="es-MX" sz="4400" b="1" smtClean="0"/>
              <a:t>COMPORTAMIENTO </a:t>
            </a:r>
            <a:r>
              <a:rPr lang="es-MX" sz="4400" b="1" dirty="0" smtClean="0"/>
              <a:t>DE LOS FLUIDOS</a:t>
            </a:r>
            <a:endParaRPr lang="es-MX" sz="4400" b="1" dirty="0"/>
          </a:p>
        </p:txBody>
      </p:sp>
      <p:sp>
        <p:nvSpPr>
          <p:cNvPr id="3" name="Subtítulo 2"/>
          <p:cNvSpPr>
            <a:spLocks noGrp="1"/>
          </p:cNvSpPr>
          <p:nvPr>
            <p:ph type="subTitle" idx="1"/>
          </p:nvPr>
        </p:nvSpPr>
        <p:spPr>
          <a:xfrm>
            <a:off x="2589212" y="4186364"/>
            <a:ext cx="8915399" cy="2338004"/>
          </a:xfrm>
        </p:spPr>
        <p:txBody>
          <a:bodyPr anchor="ctr">
            <a:normAutofit/>
          </a:bodyPr>
          <a:lstStyle/>
          <a:p>
            <a:r>
              <a:rPr lang="es-MX" b="1" dirty="0" smtClean="0"/>
              <a:t>PROFESORA: XÓCHITL ARIANDA RUIZ ARMENTA</a:t>
            </a:r>
          </a:p>
          <a:p>
            <a:r>
              <a:rPr lang="es-MX" b="1" dirty="0" smtClean="0"/>
              <a:t>FÍSICA 2</a:t>
            </a:r>
          </a:p>
          <a:p>
            <a:r>
              <a:rPr lang="es-MX" b="1" dirty="0" smtClean="0"/>
              <a:t>4TO SEMESTRE</a:t>
            </a:r>
          </a:p>
          <a:p>
            <a:r>
              <a:rPr lang="es-MX" b="1" dirty="0" smtClean="0"/>
              <a:t>ENERO 2015 </a:t>
            </a:r>
            <a:endParaRPr lang="es-MX" b="1" dirty="0"/>
          </a:p>
        </p:txBody>
      </p:sp>
      <p:sp>
        <p:nvSpPr>
          <p:cNvPr id="4" name="Título 1"/>
          <p:cNvSpPr txBox="1">
            <a:spLocks/>
          </p:cNvSpPr>
          <p:nvPr/>
        </p:nvSpPr>
        <p:spPr>
          <a:xfrm>
            <a:off x="1881001" y="0"/>
            <a:ext cx="8915399" cy="1511647"/>
          </a:xfrm>
          <a:prstGeom prst="rect">
            <a:avLst/>
          </a:prstGeom>
        </p:spPr>
        <p:txBody>
          <a:bodyPr vert="horz" lIns="91440" tIns="45720" rIns="91440" bIns="45720" rtlCol="0" anchor="b">
            <a:normAutofit fontScale="67500" lnSpcReduction="20000"/>
          </a:bodyPr>
          <a:lstStyle>
            <a:lvl1pPr algn="l" defTabSz="457200" rtl="0" eaLnBrk="1" latinLnBrk="0" hangingPunct="1">
              <a:spcBef>
                <a:spcPct val="0"/>
              </a:spcBef>
              <a:buNone/>
              <a:defRPr sz="54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s-MX" b="1" dirty="0" smtClean="0">
                <a:solidFill>
                  <a:schemeClr val="tx1"/>
                </a:solidFill>
              </a:rPr>
              <a:t>MULTIVERSIDAD LATINOAMERICANA UNIDAD NORTE</a:t>
            </a:r>
            <a:endParaRPr lang="es-MX" b="1" dirty="0">
              <a:solidFill>
                <a:schemeClr val="tx1"/>
              </a:solidFill>
            </a:endParaRPr>
          </a:p>
        </p:txBody>
      </p:sp>
    </p:spTree>
    <p:extLst>
      <p:ext uri="{BB962C8B-B14F-4D97-AF65-F5344CB8AC3E}">
        <p14:creationId xmlns:p14="http://schemas.microsoft.com/office/powerpoint/2010/main" val="3308031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r"/>
            <a:r>
              <a:rPr lang="es-MX" b="1" dirty="0" smtClean="0"/>
              <a:t>¿QUÉ ES LA HIDRÁULICA?</a:t>
            </a:r>
            <a:endParaRPr lang="es-MX" b="1" dirty="0"/>
          </a:p>
        </p:txBody>
      </p:sp>
      <p:sp>
        <p:nvSpPr>
          <p:cNvPr id="3" name="Marcador de contenido 2"/>
          <p:cNvSpPr>
            <a:spLocks noGrp="1"/>
          </p:cNvSpPr>
          <p:nvPr>
            <p:ph idx="1"/>
          </p:nvPr>
        </p:nvSpPr>
        <p:spPr>
          <a:xfrm>
            <a:off x="3435177" y="1614616"/>
            <a:ext cx="8402595" cy="3777622"/>
          </a:xfrm>
        </p:spPr>
        <p:txBody>
          <a:bodyPr>
            <a:noAutofit/>
          </a:bodyPr>
          <a:lstStyle/>
          <a:p>
            <a:pPr algn="just"/>
            <a:r>
              <a:rPr lang="es-MX" sz="2000" dirty="0" smtClean="0"/>
              <a:t>La </a:t>
            </a:r>
            <a:r>
              <a:rPr lang="es-MX" sz="2000" dirty="0"/>
              <a:t>palabra "Hidráulica" proviene del griego "</a:t>
            </a:r>
            <a:r>
              <a:rPr lang="es-MX" sz="2000" dirty="0" err="1"/>
              <a:t>hydor</a:t>
            </a:r>
            <a:r>
              <a:rPr lang="es-MX" sz="2000" dirty="0"/>
              <a:t>" que significa "agua". Hoy el término hidráulica se emplea para referirse a la transmisión y control de fuerzas y movimientos por medio de líquidos, es decir, se utilizan los líquidos para la transmisión de energía, en la mayoría de los casos se trata de aceites minerales pero también pueden emplearse otros fluidos, como líquidos sintéticos, agua o una emulsión </a:t>
            </a:r>
            <a:r>
              <a:rPr lang="es-MX" sz="2000" dirty="0" smtClean="0"/>
              <a:t>agua-aceite.</a:t>
            </a:r>
          </a:p>
          <a:p>
            <a:pPr algn="just"/>
            <a:endParaRPr lang="es-MX" sz="2000" dirty="0" smtClean="0"/>
          </a:p>
          <a:p>
            <a:pPr algn="just"/>
            <a:r>
              <a:rPr lang="es-MX" sz="2000" dirty="0"/>
              <a:t>La hidráulica es la parte de la </a:t>
            </a:r>
            <a:r>
              <a:rPr lang="es-MX" sz="2000" dirty="0" smtClean="0"/>
              <a:t>física </a:t>
            </a:r>
            <a:r>
              <a:rPr lang="es-MX" sz="2000" dirty="0"/>
              <a:t>que estudia la </a:t>
            </a:r>
            <a:r>
              <a:rPr lang="es-MX" sz="2000" dirty="0" smtClean="0"/>
              <a:t>mecánica </a:t>
            </a:r>
            <a:r>
              <a:rPr lang="es-MX" sz="2000" dirty="0"/>
              <a:t>de los fluidos; analiza las leyes que rigen el movimiento de los </a:t>
            </a:r>
            <a:r>
              <a:rPr lang="es-MX" sz="2000" dirty="0" smtClean="0"/>
              <a:t>líquidos </a:t>
            </a:r>
            <a:r>
              <a:rPr lang="es-MX" sz="2000" dirty="0"/>
              <a:t>y las técnicas para mejorar el aprovechamiento de las aguas</a:t>
            </a:r>
          </a:p>
        </p:txBody>
      </p:sp>
      <p:pic>
        <p:nvPicPr>
          <p:cNvPr id="1026" name="Picture 2" descr="https://encrypted-tbn1.gstatic.com/images?q=tbn:ANd9GcTLm52kPyxyEECzkzgo2G_KqLgcgU5UZEOyPilC0n1_qaxOwSj5n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215975" cy="23477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88910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b="1" dirty="0" smtClean="0"/>
              <a:t>PARTES EN QUE SE DIVIDE LA HIDRÁULICA</a:t>
            </a:r>
            <a:endParaRPr lang="es-MX" b="1" dirty="0"/>
          </a:p>
        </p:txBody>
      </p:sp>
      <p:sp>
        <p:nvSpPr>
          <p:cNvPr id="3" name="Marcador de contenido 2"/>
          <p:cNvSpPr>
            <a:spLocks noGrp="1"/>
          </p:cNvSpPr>
          <p:nvPr>
            <p:ph idx="1"/>
          </p:nvPr>
        </p:nvSpPr>
        <p:spPr>
          <a:xfrm>
            <a:off x="2589212" y="2133600"/>
            <a:ext cx="9322702" cy="3777622"/>
          </a:xfrm>
        </p:spPr>
        <p:txBody>
          <a:bodyPr>
            <a:noAutofit/>
          </a:bodyPr>
          <a:lstStyle/>
          <a:p>
            <a:r>
              <a:rPr lang="es-MX" sz="3600" dirty="0" smtClean="0"/>
              <a:t>Hidrostática </a:t>
            </a:r>
          </a:p>
          <a:p>
            <a:pPr marL="0" indent="0">
              <a:buNone/>
            </a:pPr>
            <a:r>
              <a:rPr lang="es-MX" sz="3600" dirty="0"/>
              <a:t>	</a:t>
            </a:r>
            <a:r>
              <a:rPr lang="es-MX" sz="3600" dirty="0" smtClean="0"/>
              <a:t>(líquidos en reposo) </a:t>
            </a:r>
          </a:p>
          <a:p>
            <a:endParaRPr lang="es-MX" sz="3600" dirty="0"/>
          </a:p>
          <a:p>
            <a:pPr marL="0" indent="0">
              <a:buNone/>
            </a:pPr>
            <a:endParaRPr lang="es-MX" sz="3600" dirty="0" smtClean="0"/>
          </a:p>
          <a:p>
            <a:r>
              <a:rPr lang="es-MX" sz="3600" dirty="0" smtClean="0"/>
              <a:t>Hidrodinámica </a:t>
            </a:r>
          </a:p>
          <a:p>
            <a:pPr marL="0" indent="0">
              <a:buNone/>
            </a:pPr>
            <a:r>
              <a:rPr lang="es-MX" sz="3600" dirty="0"/>
              <a:t>	</a:t>
            </a:r>
            <a:r>
              <a:rPr lang="es-MX" sz="3600" dirty="0" smtClean="0"/>
              <a:t>(líquidos en movimiento)</a:t>
            </a:r>
            <a:endParaRPr lang="es-MX" sz="3600" dirty="0"/>
          </a:p>
        </p:txBody>
      </p:sp>
      <p:pic>
        <p:nvPicPr>
          <p:cNvPr id="2050" name="Picture 2" descr="https://encrypted-tbn1.gstatic.com/images?q=tbn:ANd9GcQGpy4UsaBqrO76-TtnQWG68qIB-JesFWJUpxs05JrWjWBykNgXs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11481" y="2084173"/>
            <a:ext cx="2803068" cy="149542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encrypted-tbn1.gstatic.com/images?q=tbn:ANd9GcSvOnYDd7wmVrzd2f3Mrh5eB91y-aRW6iOso9kWm1EUD5O6hpz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11481" y="3808199"/>
            <a:ext cx="2803068" cy="2430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23818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b="1" dirty="0" smtClean="0"/>
              <a:t>CARACTERÍSTICAS DE LOS LÍQUIDOS</a:t>
            </a:r>
            <a:endParaRPr lang="es-MX" b="1" dirty="0"/>
          </a:p>
        </p:txBody>
      </p:sp>
      <p:sp>
        <p:nvSpPr>
          <p:cNvPr id="3" name="Marcador de contenido 2"/>
          <p:cNvSpPr>
            <a:spLocks noGrp="1"/>
          </p:cNvSpPr>
          <p:nvPr>
            <p:ph idx="1"/>
          </p:nvPr>
        </p:nvSpPr>
        <p:spPr>
          <a:xfrm>
            <a:off x="2186148" y="1905000"/>
            <a:ext cx="9725239" cy="4953000"/>
          </a:xfrm>
        </p:spPr>
        <p:txBody>
          <a:bodyPr>
            <a:noAutofit/>
          </a:bodyPr>
          <a:lstStyle/>
          <a:p>
            <a:r>
              <a:rPr lang="es-MX" sz="2400" b="1" dirty="0"/>
              <a:t>Viscosidad</a:t>
            </a:r>
            <a:r>
              <a:rPr lang="es-MX" sz="2400" dirty="0"/>
              <a:t> (resistencia de un liquido a fluir)</a:t>
            </a:r>
          </a:p>
          <a:p>
            <a:r>
              <a:rPr lang="es-MX" sz="2400" b="1" dirty="0" smtClean="0"/>
              <a:t>Tensión </a:t>
            </a:r>
            <a:r>
              <a:rPr lang="es-MX" sz="2400" b="1" dirty="0"/>
              <a:t>superficial </a:t>
            </a:r>
            <a:r>
              <a:rPr lang="es-MX" sz="2400" dirty="0"/>
              <a:t>(fuerza de atracción entre moléculas de un liquido que permite se forme una </a:t>
            </a:r>
            <a:r>
              <a:rPr lang="es-MX" sz="2400" dirty="0" smtClean="0"/>
              <a:t>finísima </a:t>
            </a:r>
            <a:r>
              <a:rPr lang="es-MX" sz="2400" dirty="0"/>
              <a:t>membrana plástica en la superficie de un liquido)</a:t>
            </a:r>
          </a:p>
          <a:p>
            <a:r>
              <a:rPr lang="es-MX" sz="2400" b="1" dirty="0" smtClean="0"/>
              <a:t>Cohesión</a:t>
            </a:r>
            <a:r>
              <a:rPr lang="es-MX" sz="2400" b="1" dirty="0"/>
              <a:t> </a:t>
            </a:r>
            <a:r>
              <a:rPr lang="es-MX" sz="2400" dirty="0"/>
              <a:t>(fuerza que mantiene unidad entre </a:t>
            </a:r>
            <a:r>
              <a:rPr lang="es-MX" sz="2400" dirty="0" smtClean="0"/>
              <a:t>moléculas </a:t>
            </a:r>
            <a:r>
              <a:rPr lang="es-MX" sz="2400" dirty="0"/>
              <a:t>de </a:t>
            </a:r>
            <a:r>
              <a:rPr lang="es-MX" sz="2400" dirty="0" smtClean="0"/>
              <a:t>una misma sustancia)</a:t>
            </a:r>
          </a:p>
          <a:p>
            <a:r>
              <a:rPr lang="es-MX" sz="2400" b="1" dirty="0" smtClean="0"/>
              <a:t>Adherencia</a:t>
            </a:r>
            <a:r>
              <a:rPr lang="es-MX" sz="2400" dirty="0" smtClean="0"/>
              <a:t> (fuerza de atracción entre moléculas de sustancias diferentes)</a:t>
            </a:r>
          </a:p>
          <a:p>
            <a:r>
              <a:rPr lang="es-MX" sz="2400" b="1" dirty="0" smtClean="0"/>
              <a:t>Capilaridad</a:t>
            </a:r>
            <a:r>
              <a:rPr lang="es-MX" sz="2400" b="1" dirty="0"/>
              <a:t> </a:t>
            </a:r>
            <a:r>
              <a:rPr lang="es-MX" sz="2400" dirty="0" smtClean="0"/>
              <a:t>(fenómeno </a:t>
            </a:r>
            <a:r>
              <a:rPr lang="es-MX" sz="2400" dirty="0"/>
              <a:t>que se presenta cuando existe contacto entre un liquido y una pared solida, especialmente si se encuentra en </a:t>
            </a:r>
            <a:r>
              <a:rPr lang="es-MX" sz="2400" dirty="0" smtClean="0"/>
              <a:t>recipientes </a:t>
            </a:r>
            <a:r>
              <a:rPr lang="es-MX" sz="2400" dirty="0"/>
              <a:t>tan delgados como el </a:t>
            </a:r>
            <a:r>
              <a:rPr lang="es-MX" sz="2400" dirty="0" smtClean="0"/>
              <a:t>cabello).</a:t>
            </a:r>
            <a:endParaRPr lang="es-MX" sz="2400" dirty="0"/>
          </a:p>
          <a:p>
            <a:endParaRPr lang="es-MX" sz="2400" dirty="0"/>
          </a:p>
        </p:txBody>
      </p:sp>
    </p:spTree>
    <p:extLst>
      <p:ext uri="{BB962C8B-B14F-4D97-AF65-F5344CB8AC3E}">
        <p14:creationId xmlns:p14="http://schemas.microsoft.com/office/powerpoint/2010/main" val="12402761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616927" y="412237"/>
            <a:ext cx="10121861" cy="1280890"/>
          </a:xfrm>
        </p:spPr>
        <p:txBody>
          <a:bodyPr>
            <a:normAutofit fontScale="90000"/>
          </a:bodyPr>
          <a:lstStyle/>
          <a:p>
            <a:r>
              <a:rPr lang="es-MX" b="1" dirty="0" smtClean="0"/>
              <a:t>DIFERENCIAS ENTRE LOS FLUIDOS Y LOS SÓLIDOS A PARTIR DE SUS PROPIEDADES FÍSICAS</a:t>
            </a:r>
            <a:endParaRPr lang="es-MX" b="1" dirty="0"/>
          </a:p>
        </p:txBody>
      </p:sp>
      <p:sp>
        <p:nvSpPr>
          <p:cNvPr id="3" name="Marcador de contenido 2"/>
          <p:cNvSpPr>
            <a:spLocks noGrp="1"/>
          </p:cNvSpPr>
          <p:nvPr>
            <p:ph idx="1"/>
          </p:nvPr>
        </p:nvSpPr>
        <p:spPr>
          <a:xfrm>
            <a:off x="1616927" y="1950720"/>
            <a:ext cx="9887685" cy="1219200"/>
          </a:xfrm>
        </p:spPr>
        <p:txBody>
          <a:bodyPr>
            <a:noAutofit/>
          </a:bodyPr>
          <a:lstStyle/>
          <a:p>
            <a:pPr algn="just"/>
            <a:r>
              <a:rPr lang="es-MX" sz="2000" dirty="0"/>
              <a:t>Se le llama fluido a toda aquella sustancia continua que puede fluir. Los </a:t>
            </a:r>
            <a:r>
              <a:rPr lang="es-MX" sz="2000" dirty="0" smtClean="0"/>
              <a:t>fluidos pueden </a:t>
            </a:r>
            <a:r>
              <a:rPr lang="es-MX" sz="2000" dirty="0"/>
              <a:t>ser gaseosos y líquidos Esta es la diferencia fundamental entre un sólido</a:t>
            </a:r>
            <a:r>
              <a:rPr lang="es-MX" sz="2000" dirty="0" smtClean="0"/>
              <a:t>, cuya </a:t>
            </a:r>
            <a:r>
              <a:rPr lang="es-MX" sz="2000" dirty="0"/>
              <a:t>forma es definida, y un fluido que tiende a tomar la forma del recipiente </a:t>
            </a:r>
            <a:r>
              <a:rPr lang="es-MX" sz="2000" dirty="0" smtClean="0"/>
              <a:t>que lo </a:t>
            </a:r>
            <a:r>
              <a:rPr lang="es-MX" sz="2000" dirty="0"/>
              <a:t>contiene. </a:t>
            </a:r>
          </a:p>
        </p:txBody>
      </p:sp>
      <p:sp>
        <p:nvSpPr>
          <p:cNvPr id="5" name="CuadroTexto 4"/>
          <p:cNvSpPr txBox="1"/>
          <p:nvPr/>
        </p:nvSpPr>
        <p:spPr>
          <a:xfrm>
            <a:off x="2034489" y="3427513"/>
            <a:ext cx="9052560" cy="1631216"/>
          </a:xfrm>
          <a:prstGeom prst="rect">
            <a:avLst/>
          </a:prstGeom>
          <a:noFill/>
        </p:spPr>
        <p:txBody>
          <a:bodyPr wrap="square" rtlCol="0">
            <a:spAutoFit/>
          </a:bodyPr>
          <a:lstStyle/>
          <a:p>
            <a:pPr algn="ctr"/>
            <a:r>
              <a:rPr lang="es-MX" sz="2000" b="1" dirty="0" smtClean="0"/>
              <a:t>DIFERENCIAS:</a:t>
            </a:r>
          </a:p>
          <a:p>
            <a:pPr marL="342900" indent="-342900" algn="ctr">
              <a:buAutoNum type="arabicPeriod"/>
            </a:pPr>
            <a:r>
              <a:rPr lang="es-MX" sz="2000" dirty="0" smtClean="0"/>
              <a:t>Estructura molecular</a:t>
            </a:r>
          </a:p>
          <a:p>
            <a:pPr marL="342900" indent="-342900" algn="ctr">
              <a:buAutoNum type="arabicPeriod"/>
            </a:pPr>
            <a:r>
              <a:rPr lang="es-MX" sz="2000" dirty="0" smtClean="0"/>
              <a:t>Compresión</a:t>
            </a:r>
          </a:p>
          <a:p>
            <a:pPr marL="342900" indent="-342900" algn="ctr">
              <a:buAutoNum type="arabicPeriod"/>
            </a:pPr>
            <a:r>
              <a:rPr lang="es-MX" sz="2000" dirty="0" smtClean="0"/>
              <a:t>Tracción</a:t>
            </a:r>
          </a:p>
          <a:p>
            <a:pPr marL="342900" indent="-342900" algn="ctr">
              <a:buAutoNum type="arabicPeriod"/>
            </a:pPr>
            <a:endParaRPr lang="es-MX" sz="2000" dirty="0"/>
          </a:p>
        </p:txBody>
      </p:sp>
      <p:graphicFrame>
        <p:nvGraphicFramePr>
          <p:cNvPr id="6" name="Tabla 5"/>
          <p:cNvGraphicFramePr>
            <a:graphicFrameLocks noGrp="1"/>
          </p:cNvGraphicFramePr>
          <p:nvPr>
            <p:extLst>
              <p:ext uri="{D42A27DB-BD31-4B8C-83A1-F6EECF244321}">
                <p14:modId xmlns:p14="http://schemas.microsoft.com/office/powerpoint/2010/main" val="1640182012"/>
              </p:ext>
            </p:extLst>
          </p:nvPr>
        </p:nvGraphicFramePr>
        <p:xfrm>
          <a:off x="2599471" y="4914900"/>
          <a:ext cx="7922595" cy="1753325"/>
        </p:xfrm>
        <a:graphic>
          <a:graphicData uri="http://schemas.openxmlformats.org/drawingml/2006/table">
            <a:tbl>
              <a:tblPr firstRow="1" bandRow="1">
                <a:tableStyleId>{5C22544A-7EE6-4342-B048-85BDC9FD1C3A}</a:tableStyleId>
              </a:tblPr>
              <a:tblGrid>
                <a:gridCol w="2651142"/>
                <a:gridCol w="1808480"/>
                <a:gridCol w="1808480"/>
                <a:gridCol w="1654493"/>
              </a:tblGrid>
              <a:tr h="640805">
                <a:tc>
                  <a:txBody>
                    <a:bodyPr/>
                    <a:lstStyle/>
                    <a:p>
                      <a:pPr algn="ctr"/>
                      <a:r>
                        <a:rPr lang="es-MX" dirty="0" smtClean="0"/>
                        <a:t>CARACTERÍSTICA</a:t>
                      </a:r>
                      <a:endParaRPr lang="es-MX" dirty="0"/>
                    </a:p>
                  </a:txBody>
                  <a:tcPr/>
                </a:tc>
                <a:tc>
                  <a:txBody>
                    <a:bodyPr/>
                    <a:lstStyle/>
                    <a:p>
                      <a:pPr algn="ctr"/>
                      <a:r>
                        <a:rPr lang="es-MX" dirty="0" smtClean="0"/>
                        <a:t>SÓLIDO</a:t>
                      </a:r>
                      <a:endParaRPr lang="es-MX" dirty="0"/>
                    </a:p>
                  </a:txBody>
                  <a:tcPr/>
                </a:tc>
                <a:tc>
                  <a:txBody>
                    <a:bodyPr/>
                    <a:lstStyle/>
                    <a:p>
                      <a:pPr algn="ctr"/>
                      <a:r>
                        <a:rPr lang="es-MX" dirty="0" smtClean="0"/>
                        <a:t>LÍQUIDO</a:t>
                      </a:r>
                      <a:endParaRPr lang="es-MX" dirty="0"/>
                    </a:p>
                  </a:txBody>
                  <a:tcPr/>
                </a:tc>
                <a:tc>
                  <a:txBody>
                    <a:bodyPr/>
                    <a:lstStyle/>
                    <a:p>
                      <a:pPr algn="ctr"/>
                      <a:r>
                        <a:rPr lang="es-MX" dirty="0" smtClean="0"/>
                        <a:t>GASES</a:t>
                      </a:r>
                      <a:endParaRPr lang="es-MX" dirty="0"/>
                    </a:p>
                  </a:txBody>
                  <a:tcPr/>
                </a:tc>
              </a:tr>
              <a:tr h="370840">
                <a:tc>
                  <a:txBody>
                    <a:bodyPr/>
                    <a:lstStyle/>
                    <a:p>
                      <a:r>
                        <a:rPr lang="es-MX" dirty="0" smtClean="0"/>
                        <a:t>FORMA</a:t>
                      </a:r>
                      <a:endParaRPr lang="es-MX" dirty="0"/>
                    </a:p>
                  </a:txBody>
                  <a:tcPr/>
                </a:tc>
                <a:tc>
                  <a:txBody>
                    <a:bodyPr/>
                    <a:lstStyle/>
                    <a:p>
                      <a:pPr algn="ctr"/>
                      <a:r>
                        <a:rPr lang="es-MX" dirty="0" smtClean="0"/>
                        <a:t>Definida</a:t>
                      </a:r>
                      <a:endParaRPr lang="es-MX" dirty="0"/>
                    </a:p>
                  </a:txBody>
                  <a:tcPr/>
                </a:tc>
                <a:tc>
                  <a:txBody>
                    <a:bodyPr/>
                    <a:lstStyle/>
                    <a:p>
                      <a:pPr algn="ctr"/>
                      <a:r>
                        <a:rPr lang="es-MX" dirty="0" smtClean="0"/>
                        <a:t>No definida</a:t>
                      </a:r>
                      <a:endParaRPr lang="es-MX" dirty="0"/>
                    </a:p>
                  </a:txBody>
                  <a:tcPr/>
                </a:tc>
                <a:tc>
                  <a:txBody>
                    <a:bodyPr/>
                    <a:lstStyle/>
                    <a:p>
                      <a:pPr algn="ctr"/>
                      <a:r>
                        <a:rPr lang="es-MX" dirty="0" smtClean="0"/>
                        <a:t>No definida</a:t>
                      </a:r>
                      <a:endParaRPr lang="es-MX" dirty="0"/>
                    </a:p>
                  </a:txBody>
                  <a:tcPr/>
                </a:tc>
              </a:tr>
              <a:tr h="370840">
                <a:tc>
                  <a:txBody>
                    <a:bodyPr/>
                    <a:lstStyle/>
                    <a:p>
                      <a:r>
                        <a:rPr lang="es-MX" dirty="0" smtClean="0"/>
                        <a:t>COMPRESIÓN</a:t>
                      </a:r>
                      <a:endParaRPr lang="es-MX" dirty="0"/>
                    </a:p>
                  </a:txBody>
                  <a:tcPr/>
                </a:tc>
                <a:tc>
                  <a:txBody>
                    <a:bodyPr/>
                    <a:lstStyle/>
                    <a:p>
                      <a:pPr algn="ctr"/>
                      <a:r>
                        <a:rPr lang="es-MX" dirty="0" smtClean="0"/>
                        <a:t>Incompresible</a:t>
                      </a:r>
                      <a:endParaRPr lang="es-MX" dirty="0"/>
                    </a:p>
                  </a:txBody>
                  <a:tcPr/>
                </a:tc>
                <a:tc>
                  <a:txBody>
                    <a:bodyPr/>
                    <a:lstStyle/>
                    <a:p>
                      <a:pPr algn="ctr"/>
                      <a:r>
                        <a:rPr lang="es-MX" dirty="0" smtClean="0"/>
                        <a:t>Incompresible</a:t>
                      </a:r>
                      <a:endParaRPr lang="es-MX" dirty="0"/>
                    </a:p>
                  </a:txBody>
                  <a:tcPr/>
                </a:tc>
                <a:tc>
                  <a:txBody>
                    <a:bodyPr/>
                    <a:lstStyle/>
                    <a:p>
                      <a:pPr algn="ctr"/>
                      <a:r>
                        <a:rPr lang="es-MX" dirty="0" smtClean="0"/>
                        <a:t>Compresible</a:t>
                      </a:r>
                      <a:endParaRPr lang="es-MX" dirty="0"/>
                    </a:p>
                  </a:txBody>
                  <a:tcPr/>
                </a:tc>
              </a:tr>
              <a:tr h="370840">
                <a:tc>
                  <a:txBody>
                    <a:bodyPr/>
                    <a:lstStyle/>
                    <a:p>
                      <a:r>
                        <a:rPr lang="es-MX" dirty="0" smtClean="0"/>
                        <a:t>FLUIDEZ</a:t>
                      </a:r>
                      <a:endParaRPr lang="es-MX" dirty="0"/>
                    </a:p>
                  </a:txBody>
                  <a:tcPr/>
                </a:tc>
                <a:tc>
                  <a:txBody>
                    <a:bodyPr/>
                    <a:lstStyle/>
                    <a:p>
                      <a:pPr algn="ctr"/>
                      <a:r>
                        <a:rPr lang="es-MX" dirty="0" smtClean="0"/>
                        <a:t>No fluye</a:t>
                      </a:r>
                      <a:endParaRPr lang="es-MX" dirty="0"/>
                    </a:p>
                  </a:txBody>
                  <a:tcPr/>
                </a:tc>
                <a:tc>
                  <a:txBody>
                    <a:bodyPr/>
                    <a:lstStyle/>
                    <a:p>
                      <a:pPr algn="ctr"/>
                      <a:r>
                        <a:rPr lang="es-MX" dirty="0" smtClean="0"/>
                        <a:t>Fluye</a:t>
                      </a:r>
                      <a:endParaRPr lang="es-MX" dirty="0"/>
                    </a:p>
                  </a:txBody>
                  <a:tcPr/>
                </a:tc>
                <a:tc>
                  <a:txBody>
                    <a:bodyPr/>
                    <a:lstStyle/>
                    <a:p>
                      <a:pPr algn="ctr"/>
                      <a:r>
                        <a:rPr lang="es-MX" dirty="0" smtClean="0"/>
                        <a:t>Fluye</a:t>
                      </a:r>
                      <a:endParaRPr lang="es-MX" dirty="0"/>
                    </a:p>
                  </a:txBody>
                  <a:tcPr/>
                </a:tc>
              </a:tr>
            </a:tbl>
          </a:graphicData>
        </a:graphic>
      </p:graphicFrame>
    </p:spTree>
    <p:extLst>
      <p:ext uri="{BB962C8B-B14F-4D97-AF65-F5344CB8AC3E}">
        <p14:creationId xmlns:p14="http://schemas.microsoft.com/office/powerpoint/2010/main" val="33006282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MX" sz="4800" b="1" dirty="0" smtClean="0"/>
              <a:t>TAREA 2 </a:t>
            </a:r>
            <a:endParaRPr lang="es-MX" sz="4800" b="1" dirty="0"/>
          </a:p>
        </p:txBody>
      </p:sp>
      <p:sp>
        <p:nvSpPr>
          <p:cNvPr id="3" name="Marcador de contenido 2"/>
          <p:cNvSpPr>
            <a:spLocks noGrp="1"/>
          </p:cNvSpPr>
          <p:nvPr>
            <p:ph idx="1"/>
          </p:nvPr>
        </p:nvSpPr>
        <p:spPr>
          <a:xfrm>
            <a:off x="1770062" y="2038350"/>
            <a:ext cx="9355138" cy="3777622"/>
          </a:xfrm>
        </p:spPr>
        <p:txBody>
          <a:bodyPr>
            <a:normAutofit/>
          </a:bodyPr>
          <a:lstStyle/>
          <a:p>
            <a:r>
              <a:rPr lang="es-MX" sz="3600" dirty="0" smtClean="0"/>
              <a:t>Diferencias entre los fluidos y los sólidos a partir de sus propiedades físicas y explicar cada una de ellas. Agregar una ilustración que represente cada una de las diferencias.</a:t>
            </a:r>
          </a:p>
        </p:txBody>
      </p:sp>
    </p:spTree>
    <p:extLst>
      <p:ext uri="{BB962C8B-B14F-4D97-AF65-F5344CB8AC3E}">
        <p14:creationId xmlns:p14="http://schemas.microsoft.com/office/powerpoint/2010/main" val="4016111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b="1" dirty="0" smtClean="0"/>
              <a:t>ESTADOS DE LA MATERIA A PARTIR DE SU ESTRUCTURA MOLECULAR</a:t>
            </a:r>
            <a:endParaRPr lang="es-MX" b="1" dirty="0"/>
          </a:p>
        </p:txBody>
      </p:sp>
      <p:pic>
        <p:nvPicPr>
          <p:cNvPr id="5" name="Imagen 4"/>
          <p:cNvPicPr>
            <a:picLocks noChangeAspect="1"/>
          </p:cNvPicPr>
          <p:nvPr/>
        </p:nvPicPr>
        <p:blipFill>
          <a:blip r:embed="rId2"/>
          <a:stretch>
            <a:fillRect/>
          </a:stretch>
        </p:blipFill>
        <p:spPr>
          <a:xfrm>
            <a:off x="422572" y="2133600"/>
            <a:ext cx="5120978" cy="4064268"/>
          </a:xfrm>
          <a:prstGeom prst="rect">
            <a:avLst/>
          </a:prstGeom>
        </p:spPr>
      </p:pic>
      <p:pic>
        <p:nvPicPr>
          <p:cNvPr id="7" name="Imagen 6"/>
          <p:cNvPicPr>
            <a:picLocks noChangeAspect="1"/>
          </p:cNvPicPr>
          <p:nvPr/>
        </p:nvPicPr>
        <p:blipFill>
          <a:blip r:embed="rId3"/>
          <a:stretch>
            <a:fillRect/>
          </a:stretch>
        </p:blipFill>
        <p:spPr>
          <a:xfrm>
            <a:off x="6018212" y="2133600"/>
            <a:ext cx="5924550" cy="4029565"/>
          </a:xfrm>
          <a:prstGeom prst="rect">
            <a:avLst/>
          </a:prstGeom>
        </p:spPr>
      </p:pic>
    </p:spTree>
    <p:extLst>
      <p:ext uri="{BB962C8B-B14F-4D97-AF65-F5344CB8AC3E}">
        <p14:creationId xmlns:p14="http://schemas.microsoft.com/office/powerpoint/2010/main" val="22651083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65098" y="1421177"/>
            <a:ext cx="8988110" cy="4858438"/>
          </a:xfrm>
          <a:prstGeom prst="rect">
            <a:avLst/>
          </a:prstGeom>
        </p:spPr>
      </p:pic>
    </p:spTree>
    <p:extLst>
      <p:ext uri="{BB962C8B-B14F-4D97-AF65-F5344CB8AC3E}">
        <p14:creationId xmlns:p14="http://schemas.microsoft.com/office/powerpoint/2010/main" val="3273650030"/>
      </p:ext>
    </p:extLst>
  </p:cSld>
  <p:clrMapOvr>
    <a:masterClrMapping/>
  </p:clrMapOvr>
  <p:timing>
    <p:tnLst>
      <p:par>
        <p:cTn id="1" dur="indefinite" restart="never" nodeType="tmRoot"/>
      </p:par>
    </p:tnLst>
  </p:timing>
</p:sld>
</file>

<file path=ppt/theme/theme1.xml><?xml version="1.0" encoding="utf-8"?>
<a:theme xmlns:a="http://schemas.openxmlformats.org/drawingml/2006/main" name="Espiral">
  <a:themeElements>
    <a:clrScheme name="Espiral">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Espiral">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Espiral">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251</TotalTime>
  <Words>284</Words>
  <Application>Microsoft Office PowerPoint</Application>
  <PresentationFormat>Panorámica</PresentationFormat>
  <Paragraphs>48</Paragraphs>
  <Slides>8</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8</vt:i4>
      </vt:variant>
    </vt:vector>
  </HeadingPairs>
  <TitlesOfParts>
    <vt:vector size="12" baseType="lpstr">
      <vt:lpstr>Arial</vt:lpstr>
      <vt:lpstr>Century Gothic</vt:lpstr>
      <vt:lpstr>Wingdings 3</vt:lpstr>
      <vt:lpstr>Espiral</vt:lpstr>
      <vt:lpstr>COMPORTAMIENTO DE LOS FLUIDOS</vt:lpstr>
      <vt:lpstr>¿QUÉ ES LA HIDRÁULICA?</vt:lpstr>
      <vt:lpstr>PARTES EN QUE SE DIVIDE LA HIDRÁULICA</vt:lpstr>
      <vt:lpstr>CARACTERÍSTICAS DE LOS LÍQUIDOS</vt:lpstr>
      <vt:lpstr>DIFERENCIAS ENTRE LOS FLUIDOS Y LOS SÓLIDOS A PARTIR DE SUS PROPIEDADES FÍSICAS</vt:lpstr>
      <vt:lpstr>TAREA 2 </vt:lpstr>
      <vt:lpstr>ESTADOS DE LA MATERIA A PARTIR DE SU ESTRUCTURA MOLECULAR</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BLOQUE 1. EXPLICAS EL COMPORTAMIENTO DE LOS FLUIDOS</dc:title>
  <dc:creator>Ariadna RuiZ</dc:creator>
  <cp:lastModifiedBy>Ariadna RuiZ</cp:lastModifiedBy>
  <cp:revision>36</cp:revision>
  <dcterms:created xsi:type="dcterms:W3CDTF">2015-01-20T03:59:17Z</dcterms:created>
  <dcterms:modified xsi:type="dcterms:W3CDTF">2015-03-11T17:37:50Z</dcterms:modified>
</cp:coreProperties>
</file>