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DC881-EE89-4EDD-A241-7D88873466C4}" type="datetimeFigureOut">
              <a:rPr lang="es-MX" smtClean="0"/>
              <a:pPr/>
              <a:t>27/02/2015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55CE6-C804-4267-9D2F-E8C47CED6974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DC881-EE89-4EDD-A241-7D88873466C4}" type="datetimeFigureOut">
              <a:rPr lang="es-MX" smtClean="0"/>
              <a:pPr/>
              <a:t>27/02/2015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55CE6-C804-4267-9D2F-E8C47CED6974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DC881-EE89-4EDD-A241-7D88873466C4}" type="datetimeFigureOut">
              <a:rPr lang="es-MX" smtClean="0"/>
              <a:pPr/>
              <a:t>27/02/2015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55CE6-C804-4267-9D2F-E8C47CED697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DC881-EE89-4EDD-A241-7D88873466C4}" type="datetimeFigureOut">
              <a:rPr lang="es-MX" smtClean="0"/>
              <a:pPr/>
              <a:t>27/02/2015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55CE6-C804-4267-9D2F-E8C47CED697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DC881-EE89-4EDD-A241-7D88873466C4}" type="datetimeFigureOut">
              <a:rPr lang="es-MX" smtClean="0"/>
              <a:pPr/>
              <a:t>27/02/2015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55CE6-C804-4267-9D2F-E8C47CED697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DC881-EE89-4EDD-A241-7D88873466C4}" type="datetimeFigureOut">
              <a:rPr lang="es-MX" smtClean="0"/>
              <a:pPr/>
              <a:t>27/02/2015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55CE6-C804-4267-9D2F-E8C47CED697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DC881-EE89-4EDD-A241-7D88873466C4}" type="datetimeFigureOut">
              <a:rPr lang="es-MX" smtClean="0"/>
              <a:pPr/>
              <a:t>27/02/2015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55CE6-C804-4267-9D2F-E8C47CED697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DC881-EE89-4EDD-A241-7D88873466C4}" type="datetimeFigureOut">
              <a:rPr lang="es-MX" smtClean="0"/>
              <a:pPr/>
              <a:t>27/02/2015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55CE6-C804-4267-9D2F-E8C47CED697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DC881-EE89-4EDD-A241-7D88873466C4}" type="datetimeFigureOut">
              <a:rPr lang="es-MX" smtClean="0"/>
              <a:pPr/>
              <a:t>27/02/2015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55CE6-C804-4267-9D2F-E8C47CED697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DC881-EE89-4EDD-A241-7D88873466C4}" type="datetimeFigureOut">
              <a:rPr lang="es-MX" smtClean="0"/>
              <a:pPr/>
              <a:t>27/02/2015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55CE6-C804-4267-9D2F-E8C47CED697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DC881-EE89-4EDD-A241-7D88873466C4}" type="datetimeFigureOut">
              <a:rPr lang="es-MX" smtClean="0"/>
              <a:pPr/>
              <a:t>27/02/2015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55CE6-C804-4267-9D2F-E8C47CED697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0D3DC881-EE89-4EDD-A241-7D88873466C4}" type="datetimeFigureOut">
              <a:rPr lang="es-MX" smtClean="0"/>
              <a:pPr/>
              <a:t>27/02/2015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19655CE6-C804-4267-9D2F-E8C47CED697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483768" y="5589240"/>
            <a:ext cx="6400800" cy="724640"/>
          </a:xfrm>
        </p:spPr>
        <p:txBody>
          <a:bodyPr>
            <a:noAutofit/>
          </a:bodyPr>
          <a:lstStyle/>
          <a:p>
            <a:r>
              <a:rPr lang="es-MX" sz="2400" dirty="0" smtClean="0"/>
              <a:t>Docente : Julieta </a:t>
            </a:r>
            <a:r>
              <a:rPr lang="es-MX" sz="2400" dirty="0" smtClean="0"/>
              <a:t>de las Nieves Pérez Muñoz</a:t>
            </a:r>
          </a:p>
          <a:p>
            <a:endParaRPr lang="es-MX" sz="2800" dirty="0" smtClean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71600" y="703764"/>
            <a:ext cx="7772400" cy="1141060"/>
          </a:xfrm>
        </p:spPr>
        <p:txBody>
          <a:bodyPr/>
          <a:lstStyle/>
          <a:p>
            <a:r>
              <a:rPr lang="es-MX" sz="4800" b="1" dirty="0" smtClean="0"/>
              <a:t>Campus Tonalá</a:t>
            </a:r>
            <a:br>
              <a:rPr lang="es-MX" sz="4800" b="1" dirty="0" smtClean="0"/>
            </a:br>
            <a:endParaRPr lang="es-MX" sz="4800" b="1" dirty="0"/>
          </a:p>
        </p:txBody>
      </p:sp>
      <p:pic>
        <p:nvPicPr>
          <p:cNvPr id="4" name="Imagen 1" descr="http://www.multiversidad.com.mx/eLearning/theme/afterburner/images/multii_plataform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-27384"/>
            <a:ext cx="2007058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1115616" y="3966155"/>
            <a:ext cx="71287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400" b="1" dirty="0" smtClean="0"/>
              <a:t>BLOQUE V . </a:t>
            </a:r>
            <a:r>
              <a:rPr lang="es-MX" sz="2400" b="1" dirty="0" smtClean="0"/>
              <a:t>IDENTIFICA LA IMPORTANCIA DE </a:t>
            </a:r>
            <a:r>
              <a:rPr lang="es-MX" sz="2400" b="1" dirty="0" smtClean="0"/>
              <a:t>LAS </a:t>
            </a:r>
            <a:r>
              <a:rPr lang="es-MX" sz="2400" b="1" dirty="0" smtClean="0"/>
              <a:t>MACROMOLÉCULAS NATURALES Y </a:t>
            </a:r>
            <a:r>
              <a:rPr lang="es-MX" sz="2400" b="1" dirty="0" smtClean="0"/>
              <a:t>SINTÉTICAS.</a:t>
            </a:r>
            <a:endParaRPr lang="es-ES" sz="2400" b="1" dirty="0"/>
          </a:p>
        </p:txBody>
      </p:sp>
      <p:sp>
        <p:nvSpPr>
          <p:cNvPr id="7" name="6 Rectángulo"/>
          <p:cNvSpPr/>
          <p:nvPr/>
        </p:nvSpPr>
        <p:spPr>
          <a:xfrm>
            <a:off x="3203848" y="1772816"/>
            <a:ext cx="293541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5400" dirty="0" smtClean="0">
                <a:solidFill>
                  <a:srgbClr val="FFC000"/>
                </a:solidFill>
              </a:rPr>
              <a:t>Química II </a:t>
            </a:r>
            <a:endParaRPr lang="es-ES" sz="54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88890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3"/>
          </p:nvPr>
        </p:nvSpPr>
        <p:spPr>
          <a:xfrm>
            <a:off x="357158" y="970384"/>
            <a:ext cx="8501122" cy="6563072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s-MX" sz="3200" dirty="0"/>
              <a:t>Las proteínas son biopolímeros (macromoléculas orgánicas), de elevado peso molecular, constituidas básicamente por carbono (C), hidrógeno (H), oxígeno (O) y nitrógeno (N); aunque pueden contener también azufre (S) y fósforo (P) y, en menor proporción, hierro (Fe), cobre (Cu), magnesio (Mg), yodo (Y), entre otros elementos</a:t>
            </a:r>
            <a:r>
              <a:rPr lang="es-MX" sz="3200" dirty="0" smtClean="0"/>
              <a:t>.</a:t>
            </a:r>
          </a:p>
          <a:p>
            <a:pPr algn="just">
              <a:buNone/>
            </a:pPr>
            <a:r>
              <a:rPr lang="es-MX" sz="3200" dirty="0" smtClean="0"/>
              <a:t>Estos </a:t>
            </a:r>
            <a:r>
              <a:rPr lang="es-MX" sz="3200" dirty="0"/>
              <a:t>elementos químicos se agrupan para formar unidades estructurales (monómeros) llamados aminoácidos (</a:t>
            </a:r>
            <a:r>
              <a:rPr lang="es-MX" sz="3200" dirty="0" err="1"/>
              <a:t>aa</a:t>
            </a:r>
            <a:r>
              <a:rPr lang="es-MX" sz="3200" dirty="0"/>
              <a:t>), a los cuales se consideran como los "ladrillos de los edificios moleculares </a:t>
            </a:r>
            <a:r>
              <a:rPr lang="es-MX" sz="3200" dirty="0" smtClean="0"/>
              <a:t>proteicos</a:t>
            </a:r>
            <a:r>
              <a:rPr lang="es-MX" sz="3200" dirty="0"/>
              <a:t>".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864492" y="0"/>
            <a:ext cx="248337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4800" b="1" dirty="0" smtClean="0">
                <a:solidFill>
                  <a:srgbClr val="FFC000"/>
                </a:solidFill>
              </a:rPr>
              <a:t>Proteínas</a:t>
            </a:r>
            <a:endParaRPr lang="es-ES" sz="48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25770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3"/>
          </p:nvPr>
        </p:nvSpPr>
        <p:spPr>
          <a:xfrm>
            <a:off x="395536" y="357166"/>
            <a:ext cx="8105804" cy="6240186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s-MX" sz="3200" dirty="0"/>
              <a:t> Estos edificios macromoleculares se construyen y desmoronan con gran facilidad dentro de las células, y a ello debe precisamente la materia viva su capacidad de crecimiento, reparación y regulación</a:t>
            </a:r>
            <a:r>
              <a:rPr lang="es-MX" sz="3200" dirty="0" smtClean="0"/>
              <a:t>.</a:t>
            </a:r>
          </a:p>
          <a:p>
            <a:pPr algn="just">
              <a:buNone/>
            </a:pPr>
            <a:r>
              <a:rPr lang="es-MX" sz="3200" dirty="0"/>
              <a:t>La unión de un bajo número de aminoácidos da lugar a un péptido; si el número de </a:t>
            </a:r>
            <a:r>
              <a:rPr lang="es-MX" sz="3200" dirty="0" err="1"/>
              <a:t>aa</a:t>
            </a:r>
            <a:r>
              <a:rPr lang="es-MX" sz="3200" dirty="0"/>
              <a:t> que forma la molécula no es mayor de 10, se denomina </a:t>
            </a:r>
            <a:r>
              <a:rPr lang="es-MX" sz="3200" dirty="0" err="1"/>
              <a:t>oligopéptido</a:t>
            </a:r>
            <a:r>
              <a:rPr lang="es-MX" sz="3200" dirty="0"/>
              <a:t>; si es superior a 10, se llama </a:t>
            </a:r>
            <a:r>
              <a:rPr lang="es-MX" sz="3200" dirty="0" err="1"/>
              <a:t>polipéptido</a:t>
            </a:r>
            <a:r>
              <a:rPr lang="es-MX" sz="3200" dirty="0"/>
              <a:t> y si el número es superior a 50 </a:t>
            </a:r>
            <a:r>
              <a:rPr lang="es-MX" sz="3200" dirty="0" err="1"/>
              <a:t>aa</a:t>
            </a:r>
            <a:r>
              <a:rPr lang="es-MX" sz="3200" dirty="0"/>
              <a:t>, se habla ya de proteína.</a:t>
            </a:r>
          </a:p>
        </p:txBody>
      </p:sp>
    </p:spTree>
    <p:extLst>
      <p:ext uri="{BB962C8B-B14F-4D97-AF65-F5344CB8AC3E}">
        <p14:creationId xmlns="" xmlns:p14="http://schemas.microsoft.com/office/powerpoint/2010/main" val="3646638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3"/>
          </p:nvPr>
        </p:nvSpPr>
        <p:spPr>
          <a:xfrm>
            <a:off x="571472" y="428604"/>
            <a:ext cx="7924800" cy="411480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s-MX" sz="3200" dirty="0"/>
              <a:t>La unión de un bajo número de aminoácidos da lugar a un péptido; si el número de </a:t>
            </a:r>
            <a:r>
              <a:rPr lang="es-MX" sz="3200" dirty="0" err="1"/>
              <a:t>aa</a:t>
            </a:r>
            <a:r>
              <a:rPr lang="es-MX" sz="3200" dirty="0"/>
              <a:t> que forma la molécula no es mayor de 10, se denomina </a:t>
            </a:r>
            <a:r>
              <a:rPr lang="es-MX" sz="3200" dirty="0" err="1"/>
              <a:t>oligopéptido</a:t>
            </a:r>
            <a:r>
              <a:rPr lang="es-MX" sz="3200" dirty="0"/>
              <a:t>; si es superior a 10, se llama </a:t>
            </a:r>
            <a:r>
              <a:rPr lang="es-MX" sz="3200" dirty="0" err="1"/>
              <a:t>polipéptido</a:t>
            </a:r>
            <a:r>
              <a:rPr lang="es-MX" sz="3200" dirty="0"/>
              <a:t> y si el número es superior a 50 </a:t>
            </a:r>
            <a:r>
              <a:rPr lang="es-MX" sz="3200" dirty="0" err="1"/>
              <a:t>aa</a:t>
            </a:r>
            <a:r>
              <a:rPr lang="es-MX" sz="3200" dirty="0"/>
              <a:t>, se habla ya de proteína</a:t>
            </a:r>
            <a:r>
              <a:rPr lang="es-MX" sz="3200" dirty="0" smtClean="0"/>
              <a:t>.</a:t>
            </a:r>
          </a:p>
          <a:p>
            <a:pPr algn="just">
              <a:buNone/>
            </a:pPr>
            <a:r>
              <a:rPr lang="es-MX" sz="3200" dirty="0"/>
              <a:t>Se clasifican, de forma general, en </a:t>
            </a:r>
            <a:r>
              <a:rPr lang="es-MX" sz="3200" dirty="0" err="1"/>
              <a:t>Holoproteínas</a:t>
            </a:r>
            <a:r>
              <a:rPr lang="es-MX" sz="3200" dirty="0"/>
              <a:t> y </a:t>
            </a:r>
            <a:r>
              <a:rPr lang="es-MX" sz="3200" dirty="0" err="1"/>
              <a:t>Heteroproteínas</a:t>
            </a:r>
            <a:r>
              <a:rPr lang="es-MX" sz="3200" dirty="0"/>
              <a:t> según estén formadas, respectivamente, sólo por aminoácidos o bien por aminoácidos más otras moléculas o elementos adicionales no </a:t>
            </a:r>
            <a:r>
              <a:rPr lang="es-MX" sz="3200" dirty="0" err="1"/>
              <a:t>aminoacídicos</a:t>
            </a:r>
            <a:r>
              <a:rPr lang="es-MX" sz="3200" dirty="0"/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2085257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3"/>
          </p:nvPr>
        </p:nvSpPr>
        <p:spPr>
          <a:xfrm>
            <a:off x="5076056" y="764704"/>
            <a:ext cx="4067944" cy="482453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s-MX" sz="2400" dirty="0"/>
              <a:t>La organización de una proteína viene definida por cuatro niveles estructurales denominados: estructura primaria, estructura secundaria, estructura terciaria y estructura cuaternaria. Cada una de estas estructuras informa de la disposición de la anterior en el espacio.</a:t>
            </a:r>
          </a:p>
        </p:txBody>
      </p:sp>
      <p:pic>
        <p:nvPicPr>
          <p:cNvPr id="4098" name="Picture 2" descr="http://1.bp.blogspot.com/-RgKxndDNGSs/UkJsfNhp1MI/AAAAAAAAAFc/rgMliKQYfCc/s1600/Estructura_prote%C3%ADna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4740144" cy="524941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325412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3"/>
          </p:nvPr>
        </p:nvSpPr>
        <p:spPr>
          <a:xfrm>
            <a:off x="642910" y="285728"/>
            <a:ext cx="7924800" cy="6239616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s-MX" sz="3600" dirty="0"/>
              <a:t>Estructura </a:t>
            </a:r>
            <a:r>
              <a:rPr lang="es-MX" sz="3600" dirty="0" smtClean="0"/>
              <a:t>secundaria.</a:t>
            </a:r>
            <a:endParaRPr lang="es-MX" sz="3600" dirty="0"/>
          </a:p>
          <a:p>
            <a:pPr algn="just">
              <a:buNone/>
            </a:pPr>
            <a:endParaRPr lang="es-MX" sz="3600" dirty="0"/>
          </a:p>
          <a:p>
            <a:pPr algn="just">
              <a:buNone/>
            </a:pPr>
            <a:r>
              <a:rPr lang="es-MX" sz="3600" dirty="0"/>
              <a:t>La estructura secundaria es la disposición de la secuencia de aminoácidos en el espacio. Los aminoácidos, a medida que van siendo enlazados durante la síntesis de proteínas y gracias a la capacidad de giro de sus enlaces, adquieren una disposición espacial estable, la estructura secundaria.</a:t>
            </a:r>
          </a:p>
        </p:txBody>
      </p:sp>
    </p:spTree>
    <p:extLst>
      <p:ext uri="{BB962C8B-B14F-4D97-AF65-F5344CB8AC3E}">
        <p14:creationId xmlns="" xmlns:p14="http://schemas.microsoft.com/office/powerpoint/2010/main" val="448888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8856984" cy="6480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374425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orizonte">
  <a:themeElements>
    <a:clrScheme name="Horizonte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te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te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77</TotalTime>
  <Words>406</Words>
  <Application>Microsoft Office PowerPoint</Application>
  <PresentationFormat>Presentación en pantalla (4:3)</PresentationFormat>
  <Paragraphs>15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Horizonte</vt:lpstr>
      <vt:lpstr>Campus Tonalá 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Proteínas</dc:title>
  <dc:creator>Cristian Tapia</dc:creator>
  <cp:lastModifiedBy>usuario</cp:lastModifiedBy>
  <cp:revision>13</cp:revision>
  <dcterms:created xsi:type="dcterms:W3CDTF">2014-06-06T03:49:55Z</dcterms:created>
  <dcterms:modified xsi:type="dcterms:W3CDTF">2015-02-27T22:29:56Z</dcterms:modified>
</cp:coreProperties>
</file>