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883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MX" sz="2800" dirty="0" smtClean="0"/>
              <a:t>Características principales de los clientes </a:t>
            </a:r>
            <a:endParaRPr lang="es-MX" sz="28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s-MX" sz="1800" b="1" dirty="0" smtClean="0"/>
              <a:t>Interactuar con individuos en su entorno social, para identificar su capacidad potencial como cliente.</a:t>
            </a:r>
            <a:endParaRPr lang="es-MX" sz="1800" dirty="0" smtClean="0"/>
          </a:p>
          <a:p>
            <a:r>
              <a:rPr lang="es-MX" sz="1800" b="1" dirty="0" smtClean="0"/>
              <a:t> </a:t>
            </a:r>
            <a:endParaRPr lang="es-MX" sz="1800" dirty="0" smtClean="0"/>
          </a:p>
          <a:p>
            <a:r>
              <a:rPr lang="es-MX" sz="1800" dirty="0" smtClean="0"/>
              <a:t>quinto  semestre</a:t>
            </a:r>
            <a:endParaRPr lang="es-MX" sz="1800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dirty="0" smtClean="0"/>
              <a:t>Multiversidad Latinoamericana</a:t>
            </a:r>
            <a:endParaRPr lang="es-MX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1538211" y="1952553"/>
            <a:ext cx="6400800" cy="3429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sz="1400" dirty="0" smtClean="0"/>
              <a:t>Campus Veracruz</a:t>
            </a:r>
            <a:endParaRPr lang="es-MX" sz="1400" dirty="0"/>
          </a:p>
        </p:txBody>
      </p:sp>
    </p:spTree>
    <p:extLst>
      <p:ext uri="{BB962C8B-B14F-4D97-AF65-F5344CB8AC3E}">
        <p14:creationId xmlns:p14="http://schemas.microsoft.com/office/powerpoint/2010/main" val="378264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42976" y="2348880"/>
            <a:ext cx="6589464" cy="3048001"/>
          </a:xfrm>
        </p:spPr>
        <p:txBody>
          <a:bodyPr>
            <a:normAutofit fontScale="85000" lnSpcReduction="20000"/>
          </a:bodyPr>
          <a:lstStyle/>
          <a:p>
            <a:pPr indent="0" algn="just">
              <a:buNone/>
            </a:pPr>
            <a:r>
              <a:rPr lang="es-MX" sz="3100" dirty="0" smtClean="0"/>
              <a:t>Objetivo de aprendizaje: Que el alumno comprenda la diferencia que hay entre un cliente actual y potencial y lo que es un cliente interno y externo.</a:t>
            </a:r>
          </a:p>
          <a:p>
            <a:pPr indent="0">
              <a:buNone/>
            </a:pPr>
            <a:endParaRPr lang="es-MX" dirty="0" smtClean="0"/>
          </a:p>
          <a:p>
            <a:pPr indent="0">
              <a:buNone/>
            </a:pPr>
            <a:endParaRPr lang="es-MX" dirty="0" smtClean="0"/>
          </a:p>
          <a:p>
            <a:pPr indent="0">
              <a:buNone/>
            </a:pPr>
            <a:r>
              <a:rPr lang="es-MX" dirty="0" smtClean="0"/>
              <a:t>Elaborado por: Martha Elena Morales Espejo</a:t>
            </a:r>
          </a:p>
          <a:p>
            <a:pPr indent="0">
              <a:buNone/>
            </a:pPr>
            <a:endParaRPr lang="es-MX" dirty="0" smtClean="0"/>
          </a:p>
          <a:p>
            <a:pPr indent="0" algn="r">
              <a:buNone/>
            </a:pPr>
            <a:r>
              <a:rPr lang="es-MX" dirty="0" smtClean="0"/>
              <a:t>07/09/2015</a:t>
            </a:r>
            <a:endParaRPr lang="es-MX" dirty="0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dirty="0" smtClean="0"/>
              <a:t>Multiversidad Latinoamericana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0090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1524848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/>
          </a:p>
          <a:p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357158" y="1285860"/>
            <a:ext cx="7858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00034" y="714356"/>
            <a:ext cx="71438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Clientes Actuales</a:t>
            </a:r>
            <a:endParaRPr lang="es-MX" sz="1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Son aquellos (personas, empresas u organizaciones) que le hacen compras a la empresa de forma peri</a:t>
            </a:r>
            <a:r>
              <a:rPr lang="es-ES" dirty="0" smtClean="0"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dica o que lo hicieron en una fecha reciente. Este tipo de clientes</a:t>
            </a:r>
            <a:r>
              <a:rPr lang="es-ES" dirty="0" smtClean="0"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es el que genera el volumen de ventas actual, por tanto, es la fuente de los ingresos que percibe la empresa en la actualidad y es la que le permite tener una determinada participaci</a:t>
            </a:r>
            <a:r>
              <a:rPr lang="es-ES" dirty="0" smtClean="0"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 en el mercado.</a:t>
            </a:r>
            <a:endParaRPr lang="es-MX" sz="1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Clientes Potenciales</a:t>
            </a:r>
            <a:endParaRPr lang="es-MX" sz="1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Son aquellos (personas, empresas u organizaciones) que no le realizan compras a la empresa en la actualidad pero que son visualizados como posibles clientes en el futuro porque tienen la disposici</a:t>
            </a:r>
            <a:r>
              <a:rPr lang="es-ES" dirty="0" smtClean="0"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 necesaria, el poder de compra y la autoridad para comprar. Este</a:t>
            </a:r>
            <a:r>
              <a:rPr lang="es-ES" dirty="0" smtClean="0"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tipo de clientes</a:t>
            </a:r>
            <a:r>
              <a:rPr lang="es-ES" dirty="0" smtClean="0"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es el que podr</a:t>
            </a:r>
            <a:r>
              <a:rPr lang="es-ES" dirty="0" smtClean="0"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lang="es-E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 dar lugar a un determinado volumen de ventas en el futuro (a corto, mediano o largo plazo) y por tanto, se los puede considerar como la fuente de ingresos futuros.</a:t>
            </a:r>
            <a:r>
              <a:rPr lang="es-E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30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67544" y="404664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MX" sz="2400" dirty="0" smtClean="0"/>
          </a:p>
          <a:p>
            <a:pPr algn="just"/>
            <a:r>
              <a:rPr lang="es-MX" sz="2400" dirty="0" smtClean="0"/>
              <a:t/>
            </a:r>
            <a:br>
              <a:rPr lang="es-MX" sz="2400" dirty="0" smtClean="0"/>
            </a:br>
            <a:r>
              <a:rPr lang="es-MX" sz="2400" dirty="0" smtClean="0"/>
              <a:t> </a:t>
            </a:r>
          </a:p>
          <a:p>
            <a:pPr algn="just"/>
            <a:endParaRPr lang="es-MX" sz="2400" dirty="0" smtClean="0"/>
          </a:p>
          <a:p>
            <a:pPr algn="just"/>
            <a:endParaRPr lang="es-MX" dirty="0" smtClean="0"/>
          </a:p>
          <a:p>
            <a:pPr algn="just"/>
            <a:endParaRPr lang="es-MX" dirty="0" smtClean="0"/>
          </a:p>
          <a:p>
            <a:pPr algn="just"/>
            <a:endParaRPr lang="es-MX" dirty="0" smtClean="0"/>
          </a:p>
          <a:p>
            <a:pPr algn="just"/>
            <a:endParaRPr lang="es-MX" dirty="0" smtClean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42910" y="571480"/>
            <a:ext cx="7786742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Cliente de Mercadeo Industrial</a:t>
            </a:r>
            <a:r>
              <a:rPr kumimoji="0" lang="es-MX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es-MX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Caracter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sticas: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 cliente industrial es un comprador profesional, t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cnicamente competente, cuya decisi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de compra implica un grado de normalizaci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que no se encuentra en la compra del consumidor individual; 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¿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busca?, los industriales buscan una adecuada asesor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a, servicios t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cnicos muy especializados, informaci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t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cnica profesional, inventarios de productos constantes, sistemas de cr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dito y despachos inmediatos.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 cliente industrial se identifica con el 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“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centro de compra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”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el cual est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compuesto por personas que ejercen funciones diferentes en la organizaci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n, y que tienen, en consecuencia, motivaciones.</a:t>
            </a:r>
            <a:endParaRPr kumimoji="0" lang="es-MX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Clientes del mercadeo institucional</a:t>
            </a:r>
            <a:endParaRPr kumimoji="0" lang="es-MX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Caracter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sticas: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son clientes intermedios entre el consumo masivo y el consumo industrial generalmente asociados con empresas de transformaci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para el consumo inmediato (cafeter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as, restaurantes, casinos, bares, discotecas, etc.) empresas de servicios y algunas </a:t>
            </a:r>
            <a:r>
              <a:rPr kumimoji="0" lang="es-ES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mipymes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(micro peque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ñ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 y medianas empresas que compran presentaciones intermedias entre el gran volumen de 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consumo 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 la representaci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familiar y 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más 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grande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ofertada al mercado de consumo natural o masivo.</a:t>
            </a:r>
            <a:endParaRPr kumimoji="0" lang="es-ES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29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500042"/>
            <a:ext cx="799288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b="1" dirty="0" smtClean="0"/>
          </a:p>
          <a:p>
            <a:endParaRPr lang="es-MX" dirty="0" smtClean="0"/>
          </a:p>
          <a:p>
            <a:pPr algn="just"/>
            <a:endParaRPr lang="es-MX" dirty="0" smtClean="0"/>
          </a:p>
          <a:p>
            <a:pPr algn="just"/>
            <a:endParaRPr lang="es-MX" sz="2400" b="1" dirty="0" smtClean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071538" y="1142984"/>
            <a:ext cx="6643702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kumimoji="0" lang="es-MX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es-MX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es-ES" sz="1600" b="1" dirty="0" smtClean="0"/>
              <a:t> Clientes corporativos</a:t>
            </a:r>
            <a:endParaRPr lang="es-MX" sz="1600" dirty="0" smtClean="0"/>
          </a:p>
          <a:p>
            <a:pPr algn="just"/>
            <a:r>
              <a:rPr lang="es-ES" sz="1600" dirty="0" smtClean="0"/>
              <a:t>Características: Un cliente corporativo es aquel que compra un bien o servicio a un proveedor y que ambos, el cliente como el proveedor pertenecen al mismo grupo corporativo; por ejemplo las grandes Compañías (llamadas también corporaciones) están formadas por un grupo de empresas ubicadas en varios países o estados. Así pues si la empresa A pertenece al grupo de empresas de la corporación, y esta le vende a la empresa B que también pertenece al grupo de empresas de la corporación, entonces la empresa B es cliente corporativo de la empresa A</a:t>
            </a:r>
            <a:endParaRPr lang="es-MX" sz="1600" dirty="0" smtClean="0"/>
          </a:p>
          <a:p>
            <a:pPr algn="just"/>
            <a:endParaRPr lang="es-ES" sz="1600" b="1" dirty="0" smtClean="0"/>
          </a:p>
          <a:p>
            <a:pPr algn="just"/>
            <a:r>
              <a:rPr lang="es-ES" sz="1600" b="1" dirty="0" smtClean="0"/>
              <a:t>Clientes naturales o de consumo masivo</a:t>
            </a:r>
            <a:endParaRPr lang="es-MX" sz="1600" dirty="0" smtClean="0"/>
          </a:p>
          <a:p>
            <a:pPr algn="just"/>
            <a:r>
              <a:rPr lang="es-ES" sz="1600" dirty="0" smtClean="0"/>
              <a:t>Individualmente son personas que representan el consumo permanente de productos de alta demanda principalmente aquellos relacionados con la canasta familiar, incluidos algunos </a:t>
            </a:r>
            <a:r>
              <a:rPr lang="es-ES" sz="1600" dirty="0" smtClean="0"/>
              <a:t>servicios, </a:t>
            </a:r>
            <a:r>
              <a:rPr lang="es-ES" sz="1600" dirty="0" smtClean="0"/>
              <a:t>lo </a:t>
            </a:r>
            <a:r>
              <a:rPr lang="es-ES" sz="1600" dirty="0" smtClean="0"/>
              <a:t>más </a:t>
            </a:r>
            <a:r>
              <a:rPr lang="es-ES" sz="1600" dirty="0" smtClean="0"/>
              <a:t>comunes </a:t>
            </a:r>
            <a:r>
              <a:rPr lang="es-ES" sz="1600" dirty="0" smtClean="0"/>
              <a:t>son los </a:t>
            </a:r>
            <a:r>
              <a:rPr lang="es-ES" sz="1600" dirty="0" smtClean="0"/>
              <a:t>servicios públicos. Como grupos de referencia </a:t>
            </a:r>
            <a:r>
              <a:rPr lang="es-ES" sz="1600" dirty="0" smtClean="0"/>
              <a:t> </a:t>
            </a:r>
            <a:r>
              <a:rPr lang="es-ES" sz="1600" dirty="0" smtClean="0"/>
              <a:t>están las familias y quienes determinan la compra de bienes y servicios por padre o madre cabeza de hogar  o los ingresos familiares incluido el número de </a:t>
            </a:r>
            <a:r>
              <a:rPr lang="es-ES" sz="1600" dirty="0" smtClean="0"/>
              <a:t>personas </a:t>
            </a:r>
            <a:r>
              <a:rPr lang="es-ES" sz="1600" dirty="0" smtClean="0"/>
              <a:t>por familia o el número de familias por unidad de vivienda.</a:t>
            </a:r>
            <a:endParaRPr lang="es-MX" sz="1600" dirty="0" smtClean="0"/>
          </a:p>
          <a:p>
            <a:pPr algn="just"/>
            <a:r>
              <a:rPr lang="es-MX" sz="1600" b="1" dirty="0" smtClean="0"/>
              <a:t> </a:t>
            </a:r>
            <a:endParaRPr lang="es-MX" sz="1600" dirty="0" smtClean="0"/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es-MX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87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214290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MX" dirty="0" smtClean="0"/>
          </a:p>
          <a:p>
            <a:pPr algn="just"/>
            <a:endParaRPr lang="es-MX" dirty="0" smtClean="0"/>
          </a:p>
          <a:p>
            <a:pPr algn="just"/>
            <a:endParaRPr lang="es-MX" dirty="0"/>
          </a:p>
        </p:txBody>
      </p:sp>
      <p:sp>
        <p:nvSpPr>
          <p:cNvPr id="5" name="4 Rectángulo"/>
          <p:cNvSpPr/>
          <p:nvPr/>
        </p:nvSpPr>
        <p:spPr>
          <a:xfrm>
            <a:off x="500034" y="671691"/>
            <a:ext cx="82153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b="1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r>
              <a:rPr lang="es-MX" dirty="0" smtClean="0"/>
              <a:t/>
            </a:r>
            <a:br>
              <a:rPr lang="es-MX" dirty="0" smtClean="0"/>
            </a:br>
            <a:endParaRPr lang="es-MX" i="1" dirty="0" smtClean="0"/>
          </a:p>
          <a:p>
            <a:endParaRPr lang="es-MX" i="1" dirty="0" smtClean="0"/>
          </a:p>
          <a:p>
            <a:endParaRPr lang="es-MX" i="1" dirty="0" smtClean="0"/>
          </a:p>
          <a:p>
            <a:endParaRPr lang="es-MX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71472" y="1071546"/>
            <a:ext cx="7429552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Cliente comercial o intermedio</a:t>
            </a:r>
            <a:endParaRPr kumimoji="0" lang="es-MX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 Derecho Mercantil nos informa que se considera cliente a "toda persona, natural o jur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dica, que de un modo habitual mantiene con una empresa relaciones de demanda". Es evidente que dentro de este concepto queda incluida la figura del consumidor.</a:t>
            </a:r>
            <a:endParaRPr kumimoji="0" lang="es-MX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 efectos pr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cticos, sin embargo, precisamos que cuanto a continuaci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se analiza hace referencia al cliente intermediario, haciendo abstracci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de sus caracter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sticas como consumidor final a pesar de que en la realidad nadie escapa a la condici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de consumidor.</a:t>
            </a:r>
            <a:endParaRPr kumimoji="0" lang="es-MX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 otra parte, en marketing se ampl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 el contenido puramente mercantil del t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rmino cliente, al distinguir entre el cliente efectivo y cliente potencial, constituyendo este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ú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ltimo el universo de posibles compradores, que no est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ligados en un momento determinado por ning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ú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v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nculo actual de demanda de los productos de una empresa.</a:t>
            </a:r>
            <a:endParaRPr kumimoji="0" lang="es-MX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 cliente intermediario ofrece un amplio espectro de motivaciones, generales y espec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ficas.</a:t>
            </a:r>
            <a:endParaRPr kumimoji="0" lang="es-MX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4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642918"/>
            <a:ext cx="792961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sz="1600" dirty="0" smtClean="0">
              <a:latin typeface="Arial" pitchFamily="34" charset="0"/>
              <a:cs typeface="Arial" pitchFamily="34" charset="0"/>
            </a:endParaRPr>
          </a:p>
          <a:p>
            <a:endParaRPr lang="es-MX" dirty="0" smtClean="0"/>
          </a:p>
          <a:p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428596" y="2500306"/>
            <a:ext cx="78581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endParaRPr lang="es-MX" dirty="0" smtClean="0"/>
          </a:p>
          <a:p>
            <a:pPr algn="just"/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857232"/>
            <a:ext cx="8286808" cy="427809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Cliente interno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 cliente interno es el elemento dentro de una empresa, que toma el resultado o producto de un proceso como recurso para realizar su propio proceso. Después, entregará su resultado a otro trabajador de la empresa para continuar con el proceso hasta acabarlo y ponerlo a venta, y lo adquiera el cliente externo. Por lo que, cada trabajador es cliente y a su vez proveedor dentro de la empresa.</a:t>
            </a:r>
            <a:endParaRPr kumimoji="0" lang="es-MX" sz="1600" b="1" i="0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600" b="1" i="0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Existen tres tipos de clientes internos: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Ejecutivos. Tienen una relaci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ó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 m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 cercana con los clientes externos. Ellos dicen cu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 es el producto o servicio a ofrecer y a qu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mercado va dirigido.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Comercial. Tienen una relaci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ó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 directa con diferentes grupos de trabajadores, lo que hace que tengan una visi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ó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 clara de la calidad.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Operativo. Se encargan de la elaboraci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ó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 de los productos.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 cliente interno debe tener información para entender el trabajo que debe llevar a cabo desde su punto de vista, de la empresa y del cliente. Además, el cliente interno debe ver la formación como una oportunidad personal y también propia de la empresa ya que se supone es algo positivo para él.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642918"/>
            <a:ext cx="792961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sz="1600" dirty="0" smtClean="0">
              <a:latin typeface="Arial" pitchFamily="34" charset="0"/>
              <a:cs typeface="Arial" pitchFamily="34" charset="0"/>
            </a:endParaRPr>
          </a:p>
          <a:p>
            <a:endParaRPr lang="es-MX" dirty="0" smtClean="0"/>
          </a:p>
          <a:p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428596" y="2500306"/>
            <a:ext cx="78581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endParaRPr lang="es-MX" dirty="0" smtClean="0"/>
          </a:p>
          <a:p>
            <a:pPr algn="just"/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857232"/>
            <a:ext cx="8286808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600" b="1" i="0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785786" y="1000108"/>
            <a:ext cx="6858016" cy="403187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Cliente externo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600" b="1" i="0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 cliente externo es la persona que no pertenece a la empresa y solicita satisfacer una necesidad (bien o servicio).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Estos se pueden clasificar en tipos de Clientes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Clientes leales: son la base de la empresa ya que generan hasta un 50% de los ingresos.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Clientes especializados en descuentos: son compradores regulares de acuerdo al grado de descuento que la empresa ofrece.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Clientes impulsivos: se gu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an por sus impulsos, no se van de la tienda sin dejar de comprar algo.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Clientes basados en las necesidades: tienen una necesidad y buscan un producto porque lo necesitan.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Clientes errantes: no tienen alguna necesidad cuando entran al negocio, lo hacen de manera espor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es-MX" sz="1600" b="0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dica.</a:t>
            </a: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642918"/>
            <a:ext cx="792961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sz="1600" dirty="0" smtClean="0">
              <a:latin typeface="Arial" pitchFamily="34" charset="0"/>
              <a:cs typeface="Arial" pitchFamily="34" charset="0"/>
            </a:endParaRPr>
          </a:p>
          <a:p>
            <a:endParaRPr lang="es-MX" dirty="0" smtClean="0"/>
          </a:p>
          <a:p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428596" y="2500306"/>
            <a:ext cx="78581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endParaRPr lang="es-MX" dirty="0" smtClean="0"/>
          </a:p>
          <a:p>
            <a:pPr algn="just"/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857232"/>
            <a:ext cx="8286808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600" b="1" i="0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785786" y="1000108"/>
            <a:ext cx="6858016" cy="427809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s-MX" sz="1600" b="1" dirty="0" smtClean="0">
                <a:latin typeface="Arial" pitchFamily="34" charset="0"/>
                <a:cs typeface="Arial" pitchFamily="34" charset="0"/>
              </a:rPr>
              <a:t>Diferencias entre cliente interno y externo</a:t>
            </a:r>
          </a:p>
          <a:p>
            <a:pPr algn="just"/>
            <a:endParaRPr lang="es-MX" sz="16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Existen diferencias entre los clientes internos y clientes externos en los siguientes aspectos:</a:t>
            </a:r>
          </a:p>
          <a:p>
            <a:pPr lvl="0"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Las necesidades que satisfacen:</a:t>
            </a: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El cliente externo acude a la empresa a satisfacer una necesidad como alimentación, recreación, etc.; a diferencia del cliente interno que busca satisfacer necesidades de afiliación, seguridad, autoestima, autorrealización, etc.</a:t>
            </a: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Ambos clientes al recibir un producto satisfacen un conjunto de necesidades. Por su parte el cliente externo, la magnitud del conjunto es más amplia y conocida (estatus, satisfacción, autorrealización, etc.).</a:t>
            </a: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En cambio el cliente interno, para la mayoría de las personas su único fin es la obtención del dinero y no toman en cuenta otras necesidades.</a:t>
            </a:r>
          </a:p>
          <a:p>
            <a:pPr lvl="0"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Las formas en que retribuyen la satisfacción de sus necesidades.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600" b="0" i="0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290</TotalTime>
  <Words>735</Words>
  <Application>Microsoft Office PowerPoint</Application>
  <PresentationFormat>Presentación en pantalla (4:3)</PresentationFormat>
  <Paragraphs>90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Flujo</vt:lpstr>
      <vt:lpstr>Características principales de los clientes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Lobillo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Virus informáticos</dc:title>
  <dc:creator>Lobillo</dc:creator>
  <cp:lastModifiedBy>Ordoñez</cp:lastModifiedBy>
  <cp:revision>50</cp:revision>
  <dcterms:created xsi:type="dcterms:W3CDTF">2015-02-26T04:31:23Z</dcterms:created>
  <dcterms:modified xsi:type="dcterms:W3CDTF">2016-07-26T21:07:40Z</dcterms:modified>
</cp:coreProperties>
</file>