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8" r:id="rId2"/>
    <p:sldId id="269" r:id="rId3"/>
    <p:sldId id="257" r:id="rId4"/>
    <p:sldId id="262" r:id="rId5"/>
    <p:sldId id="258" r:id="rId6"/>
    <p:sldId id="259" r:id="rId7"/>
    <p:sldId id="260" r:id="rId8"/>
    <p:sldId id="264" r:id="rId9"/>
    <p:sldId id="265" r:id="rId10"/>
    <p:sldId id="263"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14488"/>
            <a:ext cx="7772400" cy="1470025"/>
          </a:xfrm>
        </p:spPr>
        <p:txBody>
          <a:bodyPr anchor="ctr"/>
          <a:lstStyle/>
          <a:p>
            <a:r>
              <a:rPr kumimoji="0" lang="es-ES" smtClean="0"/>
              <a:t>Haga clic para modificar el estilo de título del patrón</a:t>
            </a:r>
            <a:endParaRPr kumimoji="0" lang="en-US"/>
          </a:p>
        </p:txBody>
      </p:sp>
      <p:sp>
        <p:nvSpPr>
          <p:cNvPr id="3" name="Subtitle 2"/>
          <p:cNvSpPr>
            <a:spLocks noGrp="1"/>
          </p:cNvSpPr>
          <p:nvPr>
            <p:ph type="subTitle" idx="1"/>
          </p:nvPr>
        </p:nvSpPr>
        <p:spPr>
          <a:xfrm>
            <a:off x="1623397" y="3214686"/>
            <a:ext cx="5897206" cy="1500198"/>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s-ES" smtClean="0"/>
              <a:t>Haga clic para modificar el estilo de subtítulo del patrón</a:t>
            </a:r>
            <a:endParaRPr kumimoji="0" lang="en-US"/>
          </a:p>
        </p:txBody>
      </p:sp>
      <p:sp>
        <p:nvSpPr>
          <p:cNvPr id="4" name="Date Placeholder 3"/>
          <p:cNvSpPr>
            <a:spLocks noGrp="1"/>
          </p:cNvSpPr>
          <p:nvPr>
            <p:ph type="dt" sz="half" idx="10"/>
          </p:nvPr>
        </p:nvSpPr>
        <p:spPr/>
        <p:txBody>
          <a:bodyPr/>
          <a:lstStyle/>
          <a:p>
            <a:fld id="{C8A9B054-E77F-4FFD-9780-E89F9E00E9C6}" type="datetimeFigureOut">
              <a:rPr lang="es-MX" smtClean="0"/>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p:txBody>
          <a:bodyPr/>
          <a:lstStyle>
            <a:lvl1pPr>
              <a:buSzPct val="50000"/>
              <a:buFont typeface="Wingdings"/>
              <a:buChar char=""/>
              <a:defRPr/>
            </a:lvl1pPr>
            <a:lvl2pPr>
              <a:buSzPct val="50000"/>
              <a:buFont typeface="Wingdings 2"/>
              <a:buChar char=""/>
              <a:defRPr/>
            </a:lvl2pPr>
            <a:lvl3pPr>
              <a:buSzPct val="50000"/>
              <a:buFont typeface="Wingdings"/>
              <a:buChar char="Y"/>
              <a:defRPr/>
            </a:lvl3pPr>
            <a:lvl4pPr>
              <a:buSzPct val="50000"/>
              <a:buFont typeface="Wingdings 2"/>
              <a:buChar char="³"/>
              <a:defRPr/>
            </a:lvl4pPr>
            <a:lvl5pPr>
              <a:buSzPct val="50000"/>
              <a:buFont typeface="Wingdings 2"/>
              <a:buChar char=""/>
              <a:defRPr/>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A9B054-E77F-4FFD-9780-E89F9E00E9C6}" type="datetimeFigureOut">
              <a:rPr lang="es-MX" smtClean="0"/>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5800" y="2643183"/>
            <a:ext cx="6457968" cy="1362075"/>
          </a:xfrm>
        </p:spPr>
        <p:txBody>
          <a:bodyPr anchor="ctr"/>
          <a:lstStyle>
            <a:lvl1pPr algn="l">
              <a:defRPr sz="4000" b="0" cap="all"/>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685800" y="4009383"/>
            <a:ext cx="4529142" cy="150018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A9B054-E77F-4FFD-9780-E89F9E00E9C6}" type="datetimeFigureOut">
              <a:rPr lang="es-MX" smtClean="0"/>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C8A9B054-E77F-4FFD-9780-E89F9E00E9C6}" type="datetimeFigureOut">
              <a:rPr lang="es-MX" smtClean="0"/>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0"/>
            </a:lvl2pPr>
            <a:lvl3pPr marL="914400" indent="0">
              <a:buNone/>
              <a:defRPr sz="1800" b="0"/>
            </a:lvl3pPr>
            <a:lvl4pPr marL="1371600" indent="0">
              <a:buNone/>
              <a:defRPr sz="1600" b="0"/>
            </a:lvl4pPr>
            <a:lvl5pPr marL="1828800" indent="0">
              <a:buNone/>
              <a:defRPr sz="1600" b="0"/>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effectLst/>
              </a:defRPr>
            </a:lvl1pPr>
            <a:lvl2pPr marL="457200" indent="0">
              <a:buNone/>
              <a:defRPr sz="2000" b="0">
                <a:effectLst/>
              </a:defRPr>
            </a:lvl2pPr>
            <a:lvl3pPr marL="914400" indent="0">
              <a:buNone/>
              <a:defRPr sz="1800" b="0">
                <a:effectLst/>
              </a:defRPr>
            </a:lvl3pPr>
            <a:lvl4pPr marL="1371600" indent="0">
              <a:buNone/>
              <a:defRPr sz="1600" b="0">
                <a:effectLst/>
              </a:defRPr>
            </a:lvl4pPr>
            <a:lvl5pPr marL="1828800" indent="0">
              <a:buNone/>
              <a:defRPr sz="1600" b="0">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Date Placeholder 6"/>
          <p:cNvSpPr>
            <a:spLocks noGrp="1"/>
          </p:cNvSpPr>
          <p:nvPr>
            <p:ph type="dt" sz="half" idx="10"/>
          </p:nvPr>
        </p:nvSpPr>
        <p:spPr/>
        <p:txBody>
          <a:bodyPr/>
          <a:lstStyle/>
          <a:p>
            <a:fld id="{C8A9B054-E77F-4FFD-9780-E89F9E00E9C6}" type="datetimeFigureOut">
              <a:rPr lang="es-MX" smtClean="0"/>
              <a:t>25/07/2016</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Date Placeholder 2"/>
          <p:cNvSpPr>
            <a:spLocks noGrp="1"/>
          </p:cNvSpPr>
          <p:nvPr>
            <p:ph type="dt" sz="half" idx="10"/>
          </p:nvPr>
        </p:nvSpPr>
        <p:spPr/>
        <p:txBody>
          <a:bodyPr/>
          <a:lstStyle/>
          <a:p>
            <a:fld id="{C8A9B054-E77F-4FFD-9780-E89F9E00E9C6}" type="datetimeFigureOut">
              <a:rPr lang="es-MX" smtClean="0"/>
              <a:t>25/07/2016</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A9B054-E77F-4FFD-9780-E89F9E00E9C6}" type="datetimeFigureOut">
              <a:rPr lang="es-MX" smtClean="0"/>
              <a:t>25/07/2016</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2" y="571480"/>
            <a:ext cx="3008313" cy="1071570"/>
          </a:xfrm>
        </p:spPr>
        <p:txBody>
          <a:bodyPr anchor="t"/>
          <a:lstStyle>
            <a:lvl1pPr algn="l">
              <a:defRPr sz="2000" b="0">
                <a:effectLst/>
              </a:defRPr>
            </a:lvl1p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a:xfrm>
            <a:off x="3575050" y="571481"/>
            <a:ext cx="5111750" cy="555468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Text Placeholder 3"/>
          <p:cNvSpPr>
            <a:spLocks noGrp="1"/>
          </p:cNvSpPr>
          <p:nvPr>
            <p:ph type="body" sz="half" idx="2"/>
          </p:nvPr>
        </p:nvSpPr>
        <p:spPr>
          <a:xfrm>
            <a:off x="457201" y="1643051"/>
            <a:ext cx="3008313" cy="44831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C8A9B054-E77F-4FFD-9780-E89F9E00E9C6}" type="datetimeFigureOut">
              <a:rPr lang="es-MX" smtClean="0"/>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42910" y="687306"/>
            <a:ext cx="850886" cy="4670520"/>
          </a:xfrm>
        </p:spPr>
        <p:txBody>
          <a:bodyPr vert="eaVert" anchor="ctr"/>
          <a:lstStyle>
            <a:lvl1pPr algn="ctr">
              <a:defRPr sz="2000" b="0">
                <a:gradFill flip="none" rotWithShape="1">
                  <a:gsLst>
                    <a:gs pos="0">
                      <a:srgbClr val="000082"/>
                    </a:gs>
                    <a:gs pos="30000">
                      <a:srgbClr val="66008F"/>
                    </a:gs>
                    <a:gs pos="64999">
                      <a:srgbClr val="BA0066"/>
                    </a:gs>
                    <a:gs pos="89999">
                      <a:srgbClr val="FF0000"/>
                    </a:gs>
                    <a:gs pos="100000">
                      <a:srgbClr val="FF8200"/>
                    </a:gs>
                  </a:gsLst>
                  <a:lin ang="16200000" scaled="1"/>
                  <a:tileRect/>
                </a:gradFill>
                <a:effectLst/>
              </a:defRPr>
            </a:lvl1pPr>
          </a:lstStyle>
          <a:p>
            <a:r>
              <a:rPr kumimoji="0" lang="es-ES" smtClean="0"/>
              <a:t>Haga clic para modificar el estilo de título del patrón</a:t>
            </a:r>
            <a:endParaRPr kumimoji="0" lang="en-US"/>
          </a:p>
        </p:txBody>
      </p:sp>
      <p:sp>
        <p:nvSpPr>
          <p:cNvPr id="3" name="Picture Placeholder 2"/>
          <p:cNvSpPr>
            <a:spLocks noGrp="1"/>
          </p:cNvSpPr>
          <p:nvPr>
            <p:ph type="pic" idx="1"/>
          </p:nvPr>
        </p:nvSpPr>
        <p:spPr>
          <a:xfrm>
            <a:off x="1500166" y="684213"/>
            <a:ext cx="6929486" cy="4673613"/>
          </a:xfrm>
          <a:prstGeom prst="roundRect">
            <a:avLst>
              <a:gd name="adj" fmla="val 5966"/>
            </a:avLst>
          </a:prstGeom>
          <a:solidFill>
            <a:schemeClr val="bg2">
              <a:tint val="60000"/>
              <a:alpha val="50000"/>
            </a:schemeClr>
          </a:solidFill>
          <a:effectLst>
            <a:outerShdw blurRad="127000" dist="101600" dir="2700000" algn="tl" rotWithShape="0">
              <a:srgbClr val="000000">
                <a:alpha val="43137"/>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s-ES" smtClean="0"/>
              <a:t>Haga clic en el icono para agregar una imagen</a:t>
            </a:r>
            <a:endParaRPr kumimoji="0" lang="en-US"/>
          </a:p>
        </p:txBody>
      </p:sp>
      <p:sp>
        <p:nvSpPr>
          <p:cNvPr id="4" name="Text Placeholder 3"/>
          <p:cNvSpPr>
            <a:spLocks noGrp="1"/>
          </p:cNvSpPr>
          <p:nvPr>
            <p:ph type="body" sz="half" idx="2"/>
          </p:nvPr>
        </p:nvSpPr>
        <p:spPr>
          <a:xfrm>
            <a:off x="1500166" y="5481658"/>
            <a:ext cx="6924037"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C8A9B054-E77F-4FFD-9780-E89F9E00E9C6}" type="datetimeFigureOut">
              <a:rPr lang="es-MX" smtClean="0"/>
              <a:t>25/07/2016</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A9B054-E77F-4FFD-9780-E89F9E00E9C6}" type="datetimeFigureOut">
              <a:rPr lang="es-MX" smtClean="0"/>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68" y="642918"/>
            <a:ext cx="1543032" cy="5483246"/>
          </a:xfrm>
        </p:spPr>
        <p:txBody>
          <a:bodyPr vert="eaVert"/>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a:xfrm>
            <a:off x="457200" y="642918"/>
            <a:ext cx="6615130" cy="548324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C8A9B054-E77F-4FFD-9780-E89F9E00E9C6}" type="datetimeFigureOut">
              <a:rPr lang="es-MX" smtClean="0"/>
              <a:t>25/07/2016</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91C3701C-0A6F-4252-AC11-7555B690F2F0}"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Date Placeholder 3"/>
          <p:cNvSpPr>
            <a:spLocks noGrp="1"/>
          </p:cNvSpPr>
          <p:nvPr>
            <p:ph type="dt" sz="half" idx="2"/>
          </p:nvPr>
        </p:nvSpPr>
        <p:spPr>
          <a:xfrm>
            <a:off x="70104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C8A9B054-E77F-4FFD-9780-E89F9E00E9C6}" type="datetimeFigureOut">
              <a:rPr lang="es-MX" smtClean="0"/>
              <a:t>25/07/2016</a:t>
            </a:fld>
            <a:endParaRPr lang="es-MX"/>
          </a:p>
        </p:txBody>
      </p:sp>
      <p:sp>
        <p:nvSpPr>
          <p:cNvPr id="5" name="Footer Placeholder 4"/>
          <p:cNvSpPr>
            <a:spLocks noGrp="1"/>
          </p:cNvSpPr>
          <p:nvPr>
            <p:ph type="ftr" sz="quarter" idx="3"/>
          </p:nvPr>
        </p:nvSpPr>
        <p:spPr>
          <a:xfrm>
            <a:off x="0" y="6356350"/>
            <a:ext cx="2895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endParaRPr lang="es-MX"/>
          </a:p>
        </p:txBody>
      </p:sp>
      <p:sp>
        <p:nvSpPr>
          <p:cNvPr id="6" name="Slide Number Placeholder 5"/>
          <p:cNvSpPr>
            <a:spLocks noGrp="1"/>
          </p:cNvSpPr>
          <p:nvPr>
            <p:ph type="sldNum" sz="quarter" idx="4"/>
          </p:nvPr>
        </p:nvSpPr>
        <p:spPr>
          <a:xfrm>
            <a:off x="8501090" y="0"/>
            <a:ext cx="642910" cy="571480"/>
          </a:xfrm>
          <a:prstGeom prst="roundRect">
            <a:avLst>
              <a:gd name="adj" fmla="val 16667"/>
            </a:avLst>
          </a:prstGeom>
        </p:spPr>
        <p:txBody>
          <a:bodyPr vert="horz" rtlCol="0" anchor="ctr"/>
          <a:lstStyle>
            <a:lvl1pPr algn="ctr" eaLnBrk="1" latinLnBrk="0" hangingPunct="1">
              <a:defRPr kumimoji="0" sz="1200">
                <a:solidFill>
                  <a:schemeClr val="tx1">
                    <a:tint val="75000"/>
                  </a:schemeClr>
                </a:solidFill>
              </a:defRPr>
            </a:lvl1pPr>
          </a:lstStyle>
          <a:p>
            <a:fld id="{91C3701C-0A6F-4252-AC11-7555B690F2F0}" type="slidenum">
              <a:rPr lang="es-MX" smtClean="0"/>
              <a:t>‹Nº›</a:t>
            </a:fld>
            <a:endParaRPr lang="es-MX"/>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400" kern="1200">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a:outerShdw blurRad="50800" dist="50800" dir="2700000" algn="tl" rotWithShape="0">
              <a:srgbClr val="000000">
                <a:alpha val="43137"/>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a:buChar char="z"/>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ø"/>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a:buChar char="Y"/>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³"/>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¹"/>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profesorenlinea.com.mx/geografiagral/Coordenadasgeog.ht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nist.time.gov/" TargetMode="External"/><Relationship Id="rId2" Type="http://schemas.openxmlformats.org/officeDocument/2006/relationships/hyperlink" Target="http://www.horamundial.com/husos.ph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345945"/>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2564904"/>
            <a:ext cx="8568952" cy="4031873"/>
          </a:xfrm>
          <a:prstGeom prst="rect">
            <a:avLst/>
          </a:prstGeom>
        </p:spPr>
        <p:txBody>
          <a:bodyPr wrap="square">
            <a:spAutoFit/>
          </a:bodyPr>
          <a:lstStyle/>
          <a:p>
            <a:pPr algn="ctr">
              <a:spcBef>
                <a:spcPts val="800"/>
              </a:spcBef>
            </a:pPr>
            <a:r>
              <a:rPr lang="es-ES" sz="2400" b="1" cap="all" spc="400" dirty="0">
                <a:solidFill>
                  <a:srgbClr val="000000"/>
                </a:solidFill>
                <a:cs typeface="Tunga" pitchFamily="2"/>
              </a:rPr>
              <a:t>Unidad  Gómez </a:t>
            </a:r>
            <a:r>
              <a:rPr lang="es-ES" sz="2400" b="1" cap="all" spc="400" dirty="0" smtClean="0">
                <a:solidFill>
                  <a:srgbClr val="000000"/>
                </a:solidFill>
                <a:cs typeface="Tunga" pitchFamily="2"/>
              </a:rPr>
              <a:t>palacio.</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MAESTRA: </a:t>
            </a:r>
            <a:r>
              <a:rPr lang="es-ES" sz="2400" b="1" cap="all" spc="400" dirty="0">
                <a:solidFill>
                  <a:srgbClr val="000000"/>
                </a:solidFill>
                <a:cs typeface="Tunga" pitchFamily="2"/>
              </a:rPr>
              <a:t>ALMA JANET CASTRO GUILLEN.</a:t>
            </a:r>
            <a:br>
              <a:rPr lang="es-ES" sz="2400" b="1" cap="all" spc="400" dirty="0">
                <a:solidFill>
                  <a:srgbClr val="000000"/>
                </a:solidFill>
                <a:cs typeface="Tunga" pitchFamily="2"/>
              </a:rPr>
            </a:br>
            <a:endParaRPr lang="es-ES" sz="2400" b="1" cap="all" spc="400" dirty="0">
              <a:solidFill>
                <a:srgbClr val="000000"/>
              </a:solidFill>
              <a:cs typeface="Tunga" pitchFamily="2"/>
            </a:endParaRPr>
          </a:p>
          <a:p>
            <a:pPr algn="ctr">
              <a:spcBef>
                <a:spcPts val="800"/>
              </a:spcBef>
            </a:pPr>
            <a:r>
              <a:rPr lang="es-ES" sz="2400" b="1" cap="all" spc="400" dirty="0">
                <a:solidFill>
                  <a:srgbClr val="000000"/>
                </a:solidFill>
                <a:cs typeface="Tunga" pitchFamily="2"/>
              </a:rPr>
              <a:t/>
            </a:r>
            <a:br>
              <a:rPr lang="es-ES" sz="2400" b="1" cap="all" spc="400" dirty="0">
                <a:solidFill>
                  <a:srgbClr val="000000"/>
                </a:solidFill>
                <a:cs typeface="Tunga" pitchFamily="2"/>
              </a:rPr>
            </a:br>
            <a:r>
              <a:rPr lang="es-ES" sz="2400" b="1" cap="all" spc="400" dirty="0">
                <a:solidFill>
                  <a:srgbClr val="002060"/>
                </a:solidFill>
                <a:cs typeface="Tunga" pitchFamily="2"/>
              </a:rPr>
              <a:t>ASIGNATURA: </a:t>
            </a:r>
            <a:r>
              <a:rPr lang="es-ES" sz="2400" b="1" cap="all" spc="400" dirty="0" smtClean="0">
                <a:solidFill>
                  <a:srgbClr val="000000"/>
                </a:solidFill>
                <a:cs typeface="Tunga" pitchFamily="2"/>
              </a:rPr>
              <a:t>GEOGRAFÍA.</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Tema: </a:t>
            </a:r>
            <a:r>
              <a:rPr lang="es-ES" sz="2400" b="1" cap="all" spc="400" dirty="0" smtClean="0">
                <a:solidFill>
                  <a:schemeClr val="bg1"/>
                </a:solidFill>
                <a:cs typeface="Tunga" pitchFamily="2"/>
              </a:rPr>
              <a:t>HUSOS HORARIOS</a:t>
            </a:r>
            <a:r>
              <a:rPr lang="es-ES" sz="2400" b="1" cap="all" spc="400" dirty="0" smtClean="0">
                <a:solidFill>
                  <a:srgbClr val="000000"/>
                </a:solidFill>
                <a:cs typeface="Tunga" pitchFamily="2"/>
              </a:rPr>
              <a:t>. </a:t>
            </a:r>
          </a:p>
          <a:p>
            <a:pPr algn="r">
              <a:spcBef>
                <a:spcPts val="800"/>
              </a:spcBef>
            </a:pPr>
            <a:r>
              <a:rPr lang="es-ES" sz="2400" b="1" cap="all" spc="400" dirty="0" smtClean="0">
                <a:solidFill>
                  <a:srgbClr val="000000"/>
                </a:solidFill>
                <a:cs typeface="Tunga" pitchFamily="2"/>
              </a:rPr>
              <a:t>SEPTIEMBRE 2015</a:t>
            </a:r>
            <a:endParaRPr lang="es-ES" sz="2400" b="1" cap="all" spc="400" dirty="0">
              <a:solidFill>
                <a:srgbClr val="000000"/>
              </a:solidFill>
              <a:cs typeface="Tunga" pitchFamily="2"/>
            </a:endParaRPr>
          </a:p>
        </p:txBody>
      </p:sp>
    </p:spTree>
    <p:extLst>
      <p:ext uri="{BB962C8B-B14F-4D97-AF65-F5344CB8AC3E}">
        <p14:creationId xmlns:p14="http://schemas.microsoft.com/office/powerpoint/2010/main" val="3951762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HORARIO OFICIAL.</a:t>
            </a:r>
            <a:endParaRPr lang="es-MX" dirty="0"/>
          </a:p>
        </p:txBody>
      </p:sp>
      <p:sp>
        <p:nvSpPr>
          <p:cNvPr id="3" name="2 Marcador de contenido"/>
          <p:cNvSpPr>
            <a:spLocks noGrp="1"/>
          </p:cNvSpPr>
          <p:nvPr>
            <p:ph idx="1"/>
          </p:nvPr>
        </p:nvSpPr>
        <p:spPr/>
        <p:txBody>
          <a:bodyPr>
            <a:noAutofit/>
          </a:bodyPr>
          <a:lstStyle/>
          <a:p>
            <a:pPr algn="just">
              <a:buNone/>
            </a:pPr>
            <a:endParaRPr lang="es-MX" sz="2000" b="1" dirty="0" smtClean="0"/>
          </a:p>
          <a:p>
            <a:pPr algn="just"/>
            <a:r>
              <a:rPr lang="es-MX" sz="2000" dirty="0" smtClean="0"/>
              <a:t>El horario oficial, basado en el tiempo solar, fue introducido en 1883 por acuerdo internacional para evitar complicaciones en los horarios de trenes cuando cada comunidad empleaba su propia hora solar.</a:t>
            </a:r>
          </a:p>
          <a:p>
            <a:pPr algn="just"/>
            <a:r>
              <a:rPr lang="es-MX" sz="2000" dirty="0" smtClean="0"/>
              <a:t>La Tierra se dividió en 24 husos horarios, partiendo del </a:t>
            </a:r>
            <a:r>
              <a:rPr lang="es-MX" sz="2000" b="1" dirty="0" smtClean="0">
                <a:hlinkClick r:id="rId2"/>
              </a:rPr>
              <a:t>meridiano de longitud cero</a:t>
            </a:r>
            <a:r>
              <a:rPr lang="es-MX" sz="2000" dirty="0" smtClean="0"/>
              <a:t>, que pasa por el Real Observatorio de Greenwich, en el sur de Inglaterra; los husos se numeran según su distancia al Este o al Oeste de Greenwich.</a:t>
            </a:r>
          </a:p>
          <a:p>
            <a:pPr algn="just"/>
            <a:r>
              <a:rPr lang="es-MX" sz="2000" dirty="0" smtClean="0"/>
              <a:t>Dentro de cada </a:t>
            </a:r>
            <a:r>
              <a:rPr lang="es-MX" sz="2000" b="1" dirty="0" smtClean="0"/>
              <a:t>huso horario</a:t>
            </a:r>
            <a:r>
              <a:rPr lang="es-MX" sz="2000" dirty="0" smtClean="0"/>
              <a:t> todos los relojes deben marcar la misma hora, y entre un huso y el siguiente hay una diferencia de una hora. En el modelo científico en el que se basan los husos horarios, cada huso abarca 15° de longitud; sin embargo, los límites de los husos se han adaptado a las fronteras internacionales (o a los límites regionales en países extensos) para facilitar las actividades comerciales.</a:t>
            </a:r>
          </a:p>
          <a:p>
            <a:pPr algn="just"/>
            <a:endParaRPr lang="es-MX"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404664"/>
            <a:ext cx="7772400" cy="1008112"/>
          </a:xfrm>
        </p:spPr>
        <p:txBody>
          <a:bodyPr/>
          <a:lstStyle/>
          <a:p>
            <a:r>
              <a:rPr lang="es-MX" dirty="0" smtClean="0"/>
              <a:t>HUSOS HORARIOS  </a:t>
            </a:r>
            <a:endParaRPr lang="es-MX" dirty="0"/>
          </a:p>
        </p:txBody>
      </p:sp>
      <p:sp>
        <p:nvSpPr>
          <p:cNvPr id="3" name="2 Subtítulo"/>
          <p:cNvSpPr>
            <a:spLocks noGrp="1"/>
          </p:cNvSpPr>
          <p:nvPr>
            <p:ph type="subTitle" idx="1"/>
          </p:nvPr>
        </p:nvSpPr>
        <p:spPr>
          <a:xfrm>
            <a:off x="1403648" y="1412776"/>
            <a:ext cx="6837035" cy="2654036"/>
          </a:xfrm>
        </p:spPr>
        <p:txBody>
          <a:bodyPr>
            <a:normAutofit fontScale="70000" lnSpcReduction="20000"/>
          </a:bodyPr>
          <a:lstStyle/>
          <a:p>
            <a:pPr algn="just"/>
            <a:r>
              <a:rPr lang="es-MX" dirty="0" smtClean="0"/>
              <a:t>Los husos horarios o zonas horarias son cada una de las veinticuatro áreas en las que se divide la Tierra. Esta gira alrededor de su eje una vez cada 24 horas, por lo que se establecen 24 husos horarios.</a:t>
            </a:r>
          </a:p>
          <a:p>
            <a:pPr algn="just"/>
            <a:r>
              <a:rPr lang="es-MX" dirty="0" smtClean="0"/>
              <a:t/>
            </a:r>
            <a:br>
              <a:rPr lang="es-MX" dirty="0" smtClean="0"/>
            </a:br>
            <a:r>
              <a:rPr lang="es-MX" dirty="0" smtClean="0"/>
              <a:t>Todos los husos horarios se definen en relación al Tiempo Universal Coordinado (UTC), por lo que se centran en el meridiano de Greenwich (0º). Al pasar de un huso horario a otro en dirección Este hay que sumar una hora y por el contrario, al pasar de Este a Oeste hay que restar una hora.</a:t>
            </a:r>
          </a:p>
          <a:p>
            <a:pPr algn="just"/>
            <a:endParaRPr lang="es-MX" dirty="0"/>
          </a:p>
        </p:txBody>
      </p:sp>
      <p:pic>
        <p:nvPicPr>
          <p:cNvPr id="13314" name="Picture 2" descr="http://www.een.edu/blog/wp-content/uploads/2015/04/tiempo1-1.jpg"/>
          <p:cNvPicPr>
            <a:picLocks noChangeAspect="1" noChangeArrowheads="1"/>
          </p:cNvPicPr>
          <p:nvPr/>
        </p:nvPicPr>
        <p:blipFill>
          <a:blip r:embed="rId2" cstate="print"/>
          <a:srcRect/>
          <a:stretch>
            <a:fillRect/>
          </a:stretch>
        </p:blipFill>
        <p:spPr bwMode="auto">
          <a:xfrm>
            <a:off x="539552" y="4061181"/>
            <a:ext cx="3528392" cy="235226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2.bp.blogspot.com/-1jC8yMe3dgo/VDuYiKgP9UI/AAAAAAAAJfU/miKI6YRUhxg/s1600/Huso%2Bhorario%2Bmundial.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132856"/>
            <a:ext cx="8229600" cy="4525963"/>
          </a:xfrm>
        </p:spPr>
        <p:txBody>
          <a:bodyPr>
            <a:normAutofit fontScale="77500" lnSpcReduction="20000"/>
          </a:bodyPr>
          <a:lstStyle/>
          <a:p>
            <a:pPr algn="just"/>
            <a:r>
              <a:rPr lang="es-MX" dirty="0" smtClean="0"/>
              <a:t>La línea internacional de cambio de fecha, marca el cambio de día. Esta es una línea imaginaria se traza sobre el Océano Pacífico, coincidiendo con el meridiano de 180º. Atravesar este meridiano supone el cambio de fecha, exactamente un día.</a:t>
            </a:r>
          </a:p>
          <a:p>
            <a:pPr algn="just">
              <a:buNone/>
            </a:pPr>
            <a:r>
              <a:rPr lang="es-MX" dirty="0" smtClean="0"/>
              <a:t/>
            </a:r>
            <a:br>
              <a:rPr lang="es-MX" dirty="0" smtClean="0"/>
            </a:br>
            <a:r>
              <a:rPr lang="es-MX" dirty="0" smtClean="0"/>
              <a:t>Generalmente, los husos horarios están centrados en meridianos de una longitud que últiplo de 15°; sin embargo, como consecuencia de las fronteras políticas, las delimitaciones pueden seguir líneas que adoptan formas muy irregulares.</a:t>
            </a:r>
          </a:p>
          <a:p>
            <a:pPr algn="just">
              <a:buNone/>
            </a:pPr>
            <a:r>
              <a:rPr lang="es-MX" dirty="0" smtClean="0"/>
              <a:t/>
            </a:r>
            <a:br>
              <a:rPr lang="es-MX" dirty="0" smtClean="0"/>
            </a:br>
            <a:endParaRPr lang="es-MX" dirty="0"/>
          </a:p>
        </p:txBody>
      </p:sp>
      <p:pic>
        <p:nvPicPr>
          <p:cNvPr id="39938" name="Picture 2" descr="http://www.diarionocturno.com/blog/wp-content/uploads/calendario-450x351.jpg"/>
          <p:cNvPicPr>
            <a:picLocks noChangeAspect="1" noChangeArrowheads="1"/>
          </p:cNvPicPr>
          <p:nvPr/>
        </p:nvPicPr>
        <p:blipFill>
          <a:blip r:embed="rId2" cstate="print"/>
          <a:srcRect/>
          <a:stretch>
            <a:fillRect/>
          </a:stretch>
        </p:blipFill>
        <p:spPr bwMode="auto">
          <a:xfrm>
            <a:off x="2267744" y="188640"/>
            <a:ext cx="4286250" cy="194421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85000" lnSpcReduction="10000"/>
          </a:bodyPr>
          <a:lstStyle/>
          <a:p>
            <a:pPr algn="just"/>
            <a:r>
              <a:rPr lang="es-MX" dirty="0" smtClean="0"/>
              <a:t>Algunos países agregan una hora en verano (horario de verano), para así aprovechar la luz solar. Los países del hemisferio norte agregan esa hora en marzo o abril y los países pertenecientes al hemisferio sur, lo hacen en octubre o noviembre.</a:t>
            </a:r>
          </a:p>
          <a:p>
            <a:pPr algn="just">
              <a:buNone/>
            </a:pPr>
            <a:r>
              <a:rPr lang="es-MX" dirty="0" smtClean="0"/>
              <a:t/>
            </a:r>
            <a:br>
              <a:rPr lang="es-MX" dirty="0" smtClean="0"/>
            </a:br>
            <a:r>
              <a:rPr lang="es-MX" dirty="0" smtClean="0"/>
              <a:t>Existen países que poseen su propio huso horario, por lo que no siguen el patrón que marca el Tiempo Universal Coordinado; si son las 12:00 UTC, estos países tendrán el siguiente horario local:</a:t>
            </a:r>
          </a:p>
          <a:p>
            <a:pPr algn="just"/>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usos horarios"/>
          <p:cNvPicPr>
            <a:picLocks noChangeAspect="1" noChangeArrowheads="1"/>
          </p:cNvPicPr>
          <p:nvPr/>
        </p:nvPicPr>
        <p:blipFill>
          <a:blip r:embed="rId2" cstate="print"/>
          <a:srcRect/>
          <a:stretch>
            <a:fillRect/>
          </a:stretch>
        </p:blipFill>
        <p:spPr bwMode="auto">
          <a:xfrm>
            <a:off x="467544" y="260648"/>
            <a:ext cx="8676456" cy="626469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5"/>
            <a:ext cx="8229600" cy="4392488"/>
          </a:xfrm>
        </p:spPr>
        <p:txBody>
          <a:bodyPr>
            <a:normAutofit lnSpcReduction="10000"/>
          </a:bodyPr>
          <a:lstStyle/>
          <a:p>
            <a:pPr algn="just"/>
            <a:r>
              <a:rPr lang="es-MX" dirty="0" smtClean="0"/>
              <a:t>Cada huso horario </a:t>
            </a:r>
            <a:r>
              <a:rPr lang="es-MX" b="1" dirty="0" smtClean="0"/>
              <a:t>mide 15 grados</a:t>
            </a:r>
            <a:r>
              <a:rPr lang="es-MX" dirty="0" smtClean="0"/>
              <a:t> (360º / 24 horas = 15º). 15º = 1 hora.</a:t>
            </a:r>
          </a:p>
          <a:p>
            <a:pPr algn="just"/>
            <a:r>
              <a:rPr lang="es-MX" dirty="0" smtClean="0"/>
              <a:t>Para conocer la hora en algún lugar del mundo se toma como referencia el meridiano 0 </a:t>
            </a:r>
            <a:r>
              <a:rPr lang="es-MX" b="1" dirty="0" smtClean="0"/>
              <a:t>(Greenwich)</a:t>
            </a:r>
            <a:r>
              <a:rPr lang="es-MX" dirty="0" smtClean="0"/>
              <a:t>. A partir de él se </a:t>
            </a:r>
            <a:r>
              <a:rPr lang="es-MX" b="1" dirty="0" smtClean="0"/>
              <a:t>añade</a:t>
            </a:r>
            <a:r>
              <a:rPr lang="es-MX" dirty="0" smtClean="0"/>
              <a:t> una hora por cada huso horario que se recorra hacia el </a:t>
            </a:r>
            <a:r>
              <a:rPr lang="es-MX" b="1" dirty="0" smtClean="0"/>
              <a:t>este</a:t>
            </a:r>
            <a:r>
              <a:rPr lang="es-MX" dirty="0" smtClean="0"/>
              <a:t> y se </a:t>
            </a:r>
            <a:r>
              <a:rPr lang="es-MX" b="1" dirty="0" smtClean="0"/>
              <a:t>resta</a:t>
            </a:r>
            <a:r>
              <a:rPr lang="es-MX" dirty="0" smtClean="0"/>
              <a:t> una hora por cada huso que se recorra hacia el </a:t>
            </a:r>
            <a:r>
              <a:rPr lang="es-MX" b="1" dirty="0" smtClean="0"/>
              <a:t>oeste</a:t>
            </a:r>
            <a:r>
              <a:rPr lang="es-MX" dirty="0" smtClean="0"/>
              <a:t>.</a:t>
            </a:r>
          </a:p>
          <a:p>
            <a:pPr algn="just"/>
            <a:endParaRPr lang="es-MX"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claseshistoria.com/bilingue/1eso/earthplanet/imagenes/timezones.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err="1" smtClean="0"/>
              <a:t>BIBLIOGRAFíA</a:t>
            </a:r>
            <a:endParaRPr lang="es-MX" dirty="0"/>
          </a:p>
        </p:txBody>
      </p:sp>
      <p:sp>
        <p:nvSpPr>
          <p:cNvPr id="3" name="2 Marcador de contenido"/>
          <p:cNvSpPr>
            <a:spLocks noGrp="1"/>
          </p:cNvSpPr>
          <p:nvPr>
            <p:ph idx="1"/>
          </p:nvPr>
        </p:nvSpPr>
        <p:spPr/>
        <p:txBody>
          <a:bodyPr/>
          <a:lstStyle/>
          <a:p>
            <a:r>
              <a:rPr lang="es-MX" dirty="0" smtClean="0">
                <a:hlinkClick r:id="rId2"/>
              </a:rPr>
              <a:t>http://www.horamundial.com/husos.php</a:t>
            </a:r>
            <a:endParaRPr lang="es-MX" dirty="0" smtClean="0"/>
          </a:p>
          <a:p>
            <a:r>
              <a:rPr lang="es-MX" dirty="0" smtClean="0"/>
              <a:t>Fuente: </a:t>
            </a:r>
            <a:r>
              <a:rPr lang="es-MX" dirty="0" smtClean="0">
                <a:hlinkClick r:id="rId3"/>
              </a:rPr>
              <a:t>www.nist.time.gov</a:t>
            </a:r>
            <a:endParaRPr lang="es-MX" dirty="0" smtClean="0"/>
          </a:p>
          <a:p>
            <a:r>
              <a:rPr lang="es-MX" dirty="0" smtClean="0"/>
              <a:t>http://www.profesorenlinea.com.mx/geografiagral/HusoHorario.htm</a:t>
            </a:r>
            <a:endParaRPr lang="es-MX"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ckyTie">
  <a:themeElements>
    <a:clrScheme name="Lucky Tie">
      <a:dk1>
        <a:sysClr val="windowText" lastClr="000000"/>
      </a:dk1>
      <a:lt1>
        <a:sysClr val="window" lastClr="FFFFFF"/>
      </a:lt1>
      <a:dk2>
        <a:srgbClr val="C80000"/>
      </a:dk2>
      <a:lt2>
        <a:srgbClr val="FFECEC"/>
      </a:lt2>
      <a:accent1>
        <a:srgbClr val="C93131"/>
      </a:accent1>
      <a:accent2>
        <a:srgbClr val="F58C5D"/>
      </a:accent2>
      <a:accent3>
        <a:srgbClr val="EABC33"/>
      </a:accent3>
      <a:accent4>
        <a:srgbClr val="698F9B"/>
      </a:accent4>
      <a:accent5>
        <a:srgbClr val="825397"/>
      </a:accent5>
      <a:accent6>
        <a:srgbClr val="814359"/>
      </a:accent6>
      <a:hlink>
        <a:srgbClr val="03AEC5"/>
      </a:hlink>
      <a:folHlink>
        <a:srgbClr val="8D9B07"/>
      </a:folHlink>
    </a:clrScheme>
    <a:fontScheme name="Lucky Tie">
      <a:majorFont>
        <a:latin typeface="Tahoma"/>
        <a:ea typeface=""/>
        <a:cs typeface=""/>
        <a:font script="Cyrl" typeface="Tahoma"/>
        <a:font script="Grek" typeface="Tahoma"/>
        <a:font script="Jpan" typeface="ＭＳ Ｐ明朝"/>
        <a:font script="Hang" typeface="굴림"/>
        <a:font script="Hans" typeface="黑体"/>
        <a:font script="Hant" typeface="新細明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Franklin Gothic Book"/>
        <a:ea typeface=""/>
        <a:cs typeface=""/>
        <a:font script="Cyrl" typeface="Arial"/>
        <a:font script="Grek"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ucky Tie">
      <a:fillStyleLst>
        <a:solidFill>
          <a:schemeClr val="phClr">
            <a:tint val="100000"/>
            <a:shade val="100000"/>
            <a:hueMod val="100000"/>
            <a:satMod val="100000"/>
          </a:schemeClr>
        </a:solidFill>
        <a:gradFill rotWithShape="1">
          <a:gsLst>
            <a:gs pos="0">
              <a:schemeClr val="phClr">
                <a:tint val="100000"/>
                <a:shade val="50000"/>
                <a:hueMod val="100000"/>
                <a:satMod val="90000"/>
              </a:schemeClr>
            </a:gs>
            <a:gs pos="50000">
              <a:schemeClr val="phClr">
                <a:tint val="50000"/>
                <a:shade val="100000"/>
                <a:hueMod val="100000"/>
                <a:satMod val="100000"/>
              </a:schemeClr>
            </a:gs>
            <a:gs pos="100000">
              <a:schemeClr val="phClr">
                <a:tint val="100000"/>
                <a:shade val="50000"/>
                <a:hueMod val="100000"/>
                <a:satMod val="90000"/>
              </a:schemeClr>
            </a:gs>
          </a:gsLst>
          <a:lin ang="1800000" scaled="1"/>
        </a:gradFill>
        <a:solidFill>
          <a:schemeClr val="phClr">
            <a:tint val="100000"/>
            <a:shade val="100000"/>
            <a:hueMod val="100000"/>
            <a:satMod val="100000"/>
          </a:schemeClr>
        </a:solidFill>
      </a:fillStyleLst>
      <a:lnStyleLst>
        <a:ln w="20000" cap="flat" cmpd="sng" algn="ctr">
          <a:solidFill>
            <a:schemeClr val="phClr"/>
          </a:solidFill>
          <a:prstDash val="solid"/>
        </a:ln>
        <a:ln w="30000" cap="flat" cmpd="sng" algn="ctr">
          <a:solidFill>
            <a:schemeClr val="phClr"/>
          </a:solidFill>
          <a:prstDash val="solid"/>
        </a:ln>
        <a:ln w="40000" cap="flat" cmpd="dbl" algn="ctr">
          <a:solidFill>
            <a:schemeClr val="phClr"/>
          </a:solidFill>
          <a:prstDash val="solid"/>
        </a:ln>
      </a:lnStyleLst>
      <a:effectStyleLst>
        <a:effectStyle>
          <a:effectLst>
            <a:glow rad="12700">
              <a:schemeClr val="phClr">
                <a:tint val="100000"/>
                <a:shade val="100000"/>
                <a:alpha val="50196"/>
                <a:hueMod val="100000"/>
                <a:satMod val="100000"/>
              </a:schemeClr>
            </a:glow>
          </a:effectLst>
        </a:effectStyle>
        <a:effectStyle>
          <a:effectLst>
            <a:innerShdw blurRad="25400" dist="38100" dir="2700000">
              <a:schemeClr val="phClr">
                <a:tint val="90000"/>
                <a:shade val="100000"/>
                <a:hueMod val="100000"/>
                <a:satMod val="100000"/>
              </a:schemeClr>
            </a:innerShdw>
          </a:effectLst>
        </a:effectStyle>
        <a:effectStyle>
          <a:effectLst>
            <a:innerShdw blurRad="25400" dist="38100" dir="2700000">
              <a:schemeClr val="phClr">
                <a:tint val="100000"/>
                <a:shade val="50000"/>
                <a:hueMod val="100000"/>
                <a:satMod val="100000"/>
              </a:schemeClr>
            </a:innerShdw>
          </a:effectLst>
          <a:scene3d>
            <a:camera prst="orthographicFront"/>
            <a:lightRig rig="soft" dir="t"/>
          </a:scene3d>
          <a:sp3d extrusionH="76200" prstMaterial="matte">
            <a:bevelT h="50800"/>
            <a:bevelB w="0" h="0"/>
            <a:extrusionClr>
              <a:schemeClr val="accent3">
                <a:tint val="40000"/>
              </a:schemeClr>
            </a:extrusionClr>
          </a:sp3d>
        </a:effectStyle>
      </a:effectStyleLst>
      <a:bgFillStyleLst>
        <a:gradFill rotWithShape="1">
          <a:gsLst>
            <a:gs pos="0">
              <a:schemeClr val="phClr">
                <a:tint val="100000"/>
                <a:shade val="50000"/>
                <a:hueMod val="100000"/>
                <a:satMod val="100000"/>
              </a:schemeClr>
            </a:gs>
            <a:gs pos="40000">
              <a:schemeClr val="phClr">
                <a:tint val="85000"/>
                <a:shade val="100000"/>
                <a:hueMod val="100000"/>
                <a:satMod val="100000"/>
              </a:schemeClr>
            </a:gs>
            <a:gs pos="100000">
              <a:schemeClr val="phClr">
                <a:tint val="100000"/>
                <a:shade val="50000"/>
                <a:hueMod val="100000"/>
                <a:satMod val="100000"/>
              </a:schemeClr>
            </a:gs>
          </a:gsLst>
          <a:lin ang="2700000" scaled="1"/>
        </a:gradFill>
        <a:blipFill>
          <a:blip xmlns:r="http://schemas.openxmlformats.org/officeDocument/2006/relationships" r:embed="rId1">
            <a:duotone>
              <a:schemeClr val="phClr">
                <a:tint val="100000"/>
                <a:shade val="60000"/>
                <a:hueMod val="100000"/>
                <a:satMod val="100000"/>
              </a:schemeClr>
              <a:schemeClr val="phClr">
                <a:tint val="70000"/>
                <a:shade val="100000"/>
                <a:hueMod val="100000"/>
                <a:satMod val="100000"/>
              </a:schemeClr>
            </a:duotone>
          </a:blip>
          <a:stretch>
            <a:fillRect/>
          </a:stretch>
        </a:blipFill>
        <a:blipFill>
          <a:blip xmlns:r="http://schemas.openxmlformats.org/officeDocument/2006/relationships" r:embed="rId2">
            <a:duotone>
              <a:schemeClr val="phClr">
                <a:tint val="100000"/>
                <a:shade val="60000"/>
                <a:hueMod val="100000"/>
                <a:satMod val="100000"/>
              </a:schemeClr>
              <a:schemeClr val="phClr">
                <a:tint val="70000"/>
                <a:shade val="100000"/>
                <a:hueMod val="100000"/>
                <a:satMod val="10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NudoDeLaSuerte</Template>
  <TotalTime>26</TotalTime>
  <Words>208</Words>
  <Application>Microsoft Office PowerPoint</Application>
  <PresentationFormat>Presentación en pantalla (4:3)</PresentationFormat>
  <Paragraphs>26</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LuckyTie</vt:lpstr>
      <vt:lpstr>Presentación de PowerPoint</vt:lpstr>
      <vt:lpstr>HORARIO OFICIAL.</vt:lpstr>
      <vt:lpstr>HUSOS HORARIOS  </vt:lpstr>
      <vt:lpstr>Presentación de PowerPoint</vt:lpstr>
      <vt:lpstr>Presentación de PowerPoint</vt:lpstr>
      <vt:lpstr>Presentación de PowerPoint</vt:lpstr>
      <vt:lpstr>Presentación de PowerPoint</vt:lpstr>
      <vt:lpstr>Presentación de PowerPoint</vt:lpstr>
      <vt:lpstr>Presentación de PowerPoint</vt:lpstr>
      <vt:lpstr>BIBLIOGRAFíA</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BIBIANA CERVANTES</dc:creator>
  <cp:lastModifiedBy>Ordoñez</cp:lastModifiedBy>
  <cp:revision>2</cp:revision>
  <dcterms:created xsi:type="dcterms:W3CDTF">2015-09-04T00:38:04Z</dcterms:created>
  <dcterms:modified xsi:type="dcterms:W3CDTF">2016-07-25T19:09:35Z</dcterms:modified>
</cp:coreProperties>
</file>