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1"/>
  </p:notesMasterIdLst>
  <p:handoutMasterIdLst>
    <p:handoutMasterId r:id="rId12"/>
  </p:handoutMasterIdLst>
  <p:sldIdLst>
    <p:sldId id="256" r:id="rId3"/>
    <p:sldId id="265" r:id="rId4"/>
    <p:sldId id="275" r:id="rId5"/>
    <p:sldId id="276" r:id="rId6"/>
    <p:sldId id="278" r:id="rId7"/>
    <p:sldId id="279" r:id="rId8"/>
    <p:sldId id="280" r:id="rId9"/>
    <p:sldId id="281" r:id="rId10"/>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orient="horz" pos="1008">
          <p15:clr>
            <a:srgbClr val="A4A3A4"/>
          </p15:clr>
        </p15:guide>
        <p15:guide id="3" orient="horz" pos="3792">
          <p15:clr>
            <a:srgbClr val="A4A3A4"/>
          </p15:clr>
        </p15:guide>
        <p15:guide id="4" orient="horz" pos="336">
          <p15:clr>
            <a:srgbClr val="A4A3A4"/>
          </p15:clr>
        </p15:guide>
        <p15:guide id="5" orient="horz" pos="1920">
          <p15:clr>
            <a:srgbClr val="A4A3A4"/>
          </p15:clr>
        </p15:guide>
        <p15:guide id="6" orient="horz" pos="3984">
          <p15:clr>
            <a:srgbClr val="A4A3A4"/>
          </p15:clr>
        </p15:guide>
        <p15:guide id="7" orient="horz" pos="1152">
          <p15:clr>
            <a:srgbClr val="A4A3A4"/>
          </p15:clr>
        </p15:guide>
        <p15:guide id="8" pos="3839">
          <p15:clr>
            <a:srgbClr val="A4A3A4"/>
          </p15:clr>
        </p15:guide>
        <p15:guide id="9" pos="671">
          <p15:clr>
            <a:srgbClr val="A4A3A4"/>
          </p15:clr>
        </p15:guide>
        <p15:guide id="10" pos="7007">
          <p15:clr>
            <a:srgbClr val="A4A3A4"/>
          </p15:clr>
        </p15:guide>
        <p15:guide id="11" pos="6143">
          <p15:clr>
            <a:srgbClr val="A4A3A4"/>
          </p15:clr>
        </p15:guide>
        <p15:guide id="12" pos="3263">
          <p15:clr>
            <a:srgbClr val="A4A3A4"/>
          </p15:clr>
        </p15:guide>
        <p15:guide id="13" pos="7391">
          <p15:clr>
            <a:srgbClr val="A4A3A4"/>
          </p15:clr>
        </p15:guide>
        <p15:guide id="14" pos="3695">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737" autoAdjust="0"/>
  </p:normalViewPr>
  <p:slideViewPr>
    <p:cSldViewPr showGuides="1">
      <p:cViewPr varScale="1">
        <p:scale>
          <a:sx n="74" d="100"/>
          <a:sy n="74" d="100"/>
        </p:scale>
        <p:origin x="-540" y="-90"/>
      </p:cViewPr>
      <p:guideLst>
        <p:guide orient="horz" pos="2160"/>
        <p:guide orient="horz" pos="1008"/>
        <p:guide orient="horz" pos="3792"/>
        <p:guide orient="horz" pos="336"/>
        <p:guide orient="horz" pos="1920"/>
        <p:guide orient="horz" pos="3984"/>
        <p:guide orient="horz" pos="1152"/>
        <p:guide pos="3839"/>
        <p:guide pos="671"/>
        <p:guide pos="7007"/>
        <p:guide pos="6143"/>
        <p:guide pos="3263"/>
        <p:guide pos="7391"/>
        <p:guide pos="3695"/>
      </p:guideLst>
    </p:cSldViewPr>
  </p:slideViewPr>
  <p:notesTextViewPr>
    <p:cViewPr>
      <p:scale>
        <a:sx n="1" d="1"/>
        <a:sy n="1" d="1"/>
      </p:scale>
      <p:origin x="0" y="0"/>
    </p:cViewPr>
  </p:notesTextViewPr>
  <p:notesViewPr>
    <p:cSldViewPr showGuides="1">
      <p:cViewPr varScale="1">
        <p:scale>
          <a:sx n="66" d="100"/>
          <a:sy n="66" d="100"/>
        </p:scale>
        <p:origin x="22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CE221E-83ED-4F6C-BA5F-3F9E6FDB6953}" type="datetimeFigureOut">
              <a:rPr lang="en-US"/>
              <a:t>2/23/2016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4CBEF8-5CDE-472B-839B-B8BB0C881006}" type="slidenum">
              <a:rPr/>
              <a:t>‹Nº›</a:t>
            </a:fld>
            <a:endParaRPr/>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53E5F-CE67-483C-A264-F17AC70E9CA2}" type="datetimeFigureOut">
              <a:rPr lang="en-US"/>
              <a:t>2/23/2016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B98AFB-CB0D-4DFE-87B9-B4B0D0DE73CD}" type="slidenum">
              <a:rPr/>
              <a:t>‹Nº›</a:t>
            </a:fld>
            <a:endParaRPr/>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4" y="533400"/>
            <a:ext cx="5029200" cy="2514601"/>
          </a:xfrm>
        </p:spPr>
        <p:txBody>
          <a:bodyPr>
            <a:normAutofit/>
          </a:bodyPr>
          <a:lstStyle>
            <a:lvl1pPr>
              <a:defRPr sz="5400"/>
            </a:lvl1pPr>
          </a:lstStyle>
          <a:p>
            <a:r>
              <a:rPr lang="es-ES" smtClean="0"/>
              <a:t>Haga clic para modificar el estilo de título del patrón</a:t>
            </a:r>
            <a:endParaRPr/>
          </a:p>
        </p:txBody>
      </p:sp>
      <p:sp>
        <p:nvSpPr>
          <p:cNvPr id="3" name="Subtitle 2"/>
          <p:cNvSpPr>
            <a:spLocks noGrp="1"/>
          </p:cNvSpPr>
          <p:nvPr>
            <p:ph type="subTitle" idx="1"/>
          </p:nvPr>
        </p:nvSpPr>
        <p:spPr>
          <a:xfrm>
            <a:off x="1065212" y="3403600"/>
            <a:ext cx="5029201" cy="1397000"/>
          </a:xfrm>
        </p:spPr>
        <p:txBody>
          <a:bodyPr>
            <a:normAutofit/>
          </a:bodyPr>
          <a:lstStyle>
            <a:lvl1pPr marL="0" indent="0" algn="l">
              <a:spcBef>
                <a:spcPts val="600"/>
              </a:spcBef>
              <a:buNone/>
              <a:defRPr sz="24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a:p>
        </p:txBody>
      </p:sp>
      <p:sp>
        <p:nvSpPr>
          <p:cNvPr id="4" name="Date Placeholder 3"/>
          <p:cNvSpPr>
            <a:spLocks noGrp="1"/>
          </p:cNvSpPr>
          <p:nvPr>
            <p:ph type="dt" sz="half" idx="10"/>
          </p:nvPr>
        </p:nvSpPr>
        <p:spPr/>
        <p:txBody>
          <a:bodyPr/>
          <a:lstStyle/>
          <a:p>
            <a:fld id="{3E0FA9E5-6744-4841-888F-9E7CC0C2B7EC}" type="datetimeFigureOut">
              <a:rPr lang="en-US"/>
              <a:t>2/23/2016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66475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3E0FA9E5-6744-4841-888F-9E7CC0C2B7EC}" type="datetimeFigureOut">
              <a:rPr lang="en-US"/>
              <a:t>2/23/2016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2429153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5214" y="533400"/>
            <a:ext cx="8686800" cy="2286000"/>
          </a:xfrm>
        </p:spPr>
        <p:txBody>
          <a:bodyPr anchor="b">
            <a:normAutofit/>
          </a:bodyPr>
          <a:lstStyle>
            <a:lvl1pPr algn="l">
              <a:defRPr sz="5400" b="1" cap="none" baseline="0"/>
            </a:lvl1pPr>
          </a:lstStyle>
          <a:p>
            <a:r>
              <a:rPr lang="es-ES" smtClean="0"/>
              <a:t>Haga clic para modificar el estilo de título del patrón</a:t>
            </a:r>
            <a:endParaRPr/>
          </a:p>
        </p:txBody>
      </p:sp>
      <p:sp>
        <p:nvSpPr>
          <p:cNvPr id="3" name="Text Placeholder 2"/>
          <p:cNvSpPr>
            <a:spLocks noGrp="1"/>
          </p:cNvSpPr>
          <p:nvPr>
            <p:ph type="body" idx="1"/>
          </p:nvPr>
        </p:nvSpPr>
        <p:spPr>
          <a:xfrm>
            <a:off x="1065214" y="3124200"/>
            <a:ext cx="8686800" cy="1371600"/>
          </a:xfrm>
        </p:spPr>
        <p:txBody>
          <a:bodyPr anchor="t">
            <a:normAutofit/>
          </a:bodyPr>
          <a:lstStyle>
            <a:lvl1pPr marL="0" indent="0">
              <a:spcBef>
                <a:spcPts val="600"/>
              </a:spcBef>
              <a:buNone/>
              <a:defRPr sz="24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3E0FA9E5-6744-4841-888F-9E7CC0C2B7EC}" type="datetimeFigureOut">
              <a:rPr lang="en-US"/>
              <a:t>2/23/2016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3701331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Content Placeholder 2"/>
          <p:cNvSpPr>
            <a:spLocks noGrp="1"/>
          </p:cNvSpPr>
          <p:nvPr>
            <p:ph sz="half" idx="1"/>
          </p:nvPr>
        </p:nvSpPr>
        <p:spPr>
          <a:xfrm>
            <a:off x="1065212" y="1828800"/>
            <a:ext cx="4251960"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Content Placeholder 3"/>
          <p:cNvSpPr>
            <a:spLocks noGrp="1"/>
          </p:cNvSpPr>
          <p:nvPr>
            <p:ph sz="half" idx="2"/>
          </p:nvPr>
        </p:nvSpPr>
        <p:spPr>
          <a:xfrm>
            <a:off x="5464598" y="1828800"/>
            <a:ext cx="4251960"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Date Placeholder 4"/>
          <p:cNvSpPr>
            <a:spLocks noGrp="1"/>
          </p:cNvSpPr>
          <p:nvPr>
            <p:ph type="dt" sz="half" idx="10"/>
          </p:nvPr>
        </p:nvSpPr>
        <p:spPr/>
        <p:txBody>
          <a:bodyPr/>
          <a:lstStyle/>
          <a:p>
            <a:fld id="{3E0FA9E5-6744-4841-888F-9E7CC0C2B7EC}" type="datetimeFigureOut">
              <a:rPr lang="en-US"/>
              <a:t>2/23/2016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3413709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065211" y="533400"/>
            <a:ext cx="8686802" cy="1066800"/>
          </a:xfrm>
        </p:spPr>
        <p:txBody>
          <a:bodyPr/>
          <a:lstStyle>
            <a:lvl1pPr>
              <a:defRPr/>
            </a:lvl1pPr>
          </a:lstStyle>
          <a:p>
            <a:r>
              <a:rPr lang="es-ES" smtClean="0"/>
              <a:t>Haga clic para modificar el estilo de título del patrón</a:t>
            </a:r>
            <a:endParaRPr/>
          </a:p>
        </p:txBody>
      </p:sp>
      <p:sp>
        <p:nvSpPr>
          <p:cNvPr id="3" name="Text Placeholder 2"/>
          <p:cNvSpPr>
            <a:spLocks noGrp="1"/>
          </p:cNvSpPr>
          <p:nvPr>
            <p:ph type="body" idx="1"/>
          </p:nvPr>
        </p:nvSpPr>
        <p:spPr>
          <a:xfrm>
            <a:off x="1065213" y="1828799"/>
            <a:ext cx="4251960" cy="685801"/>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5213" y="2590800"/>
            <a:ext cx="4251960" cy="3429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Text Placeholder 4"/>
          <p:cNvSpPr>
            <a:spLocks noGrp="1"/>
          </p:cNvSpPr>
          <p:nvPr>
            <p:ph type="body" sz="quarter" idx="3"/>
          </p:nvPr>
        </p:nvSpPr>
        <p:spPr>
          <a:xfrm>
            <a:off x="5500053" y="1828799"/>
            <a:ext cx="4251960" cy="685801"/>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500053" y="2590800"/>
            <a:ext cx="4251960" cy="3429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7" name="Date Placeholder 6"/>
          <p:cNvSpPr>
            <a:spLocks noGrp="1"/>
          </p:cNvSpPr>
          <p:nvPr>
            <p:ph type="dt" sz="half" idx="10"/>
          </p:nvPr>
        </p:nvSpPr>
        <p:spPr/>
        <p:txBody>
          <a:bodyPr/>
          <a:lstStyle/>
          <a:p>
            <a:fld id="{3E0FA9E5-6744-4841-888F-9E7CC0C2B7EC}" type="datetimeFigureOut">
              <a:rPr lang="en-US"/>
              <a:t>2/23/2016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2000784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Date Placeholder 2"/>
          <p:cNvSpPr>
            <a:spLocks noGrp="1"/>
          </p:cNvSpPr>
          <p:nvPr>
            <p:ph type="dt" sz="half" idx="10"/>
          </p:nvPr>
        </p:nvSpPr>
        <p:spPr/>
        <p:txBody>
          <a:bodyPr/>
          <a:lstStyle/>
          <a:p>
            <a:fld id="{3E0FA9E5-6744-4841-888F-9E7CC0C2B7EC}" type="datetimeFigureOut">
              <a:rPr lang="en-US"/>
              <a:t>2/23/2016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90715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0FA9E5-6744-4841-888F-9E7CC0C2B7EC}" type="datetimeFigureOut">
              <a:rPr lang="en-US"/>
              <a:t>2/23/2016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244153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5213" y="533400"/>
            <a:ext cx="4114800" cy="1524000"/>
          </a:xfrm>
        </p:spPr>
        <p:txBody>
          <a:bodyPr anchor="b">
            <a:normAutofit/>
          </a:bodyPr>
          <a:lstStyle>
            <a:lvl1pPr algn="l">
              <a:defRPr sz="3600" b="1"/>
            </a:lvl1pPr>
          </a:lstStyle>
          <a:p>
            <a:r>
              <a:rPr lang="es-ES" smtClean="0"/>
              <a:t>Haga clic para modificar el estilo de título del patrón</a:t>
            </a:r>
            <a:endParaRPr/>
          </a:p>
        </p:txBody>
      </p:sp>
      <p:sp>
        <p:nvSpPr>
          <p:cNvPr id="3" name="Content Placeholder 2"/>
          <p:cNvSpPr>
            <a:spLocks noGrp="1"/>
          </p:cNvSpPr>
          <p:nvPr>
            <p:ph idx="1"/>
          </p:nvPr>
        </p:nvSpPr>
        <p:spPr>
          <a:xfrm>
            <a:off x="5865813" y="533400"/>
            <a:ext cx="586740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Text Placeholder 3"/>
          <p:cNvSpPr>
            <a:spLocks noGrp="1"/>
          </p:cNvSpPr>
          <p:nvPr>
            <p:ph type="body" sz="half" idx="2"/>
          </p:nvPr>
        </p:nvSpPr>
        <p:spPr>
          <a:xfrm>
            <a:off x="1065213" y="2209800"/>
            <a:ext cx="4114800" cy="3810000"/>
          </a:xfrm>
        </p:spPr>
        <p:txBody>
          <a:bodyPr>
            <a:normAutofit/>
          </a:bodyPr>
          <a:lstStyle>
            <a:lvl1pPr marL="0" indent="0">
              <a:lnSpc>
                <a:spcPct val="110000"/>
              </a:lnSpc>
              <a:spcBef>
                <a:spcPts val="600"/>
              </a:spcBef>
              <a:buNone/>
              <a:defRPr sz="18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E0FA9E5-6744-4841-888F-9E7CC0C2B7EC}" type="datetimeFigureOut">
              <a:rPr lang="en-US"/>
              <a:t>2/23/2016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210171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5213" y="533400"/>
            <a:ext cx="4114800" cy="1524000"/>
          </a:xfrm>
        </p:spPr>
        <p:txBody>
          <a:bodyPr anchor="b">
            <a:noAutofit/>
          </a:bodyPr>
          <a:lstStyle>
            <a:lvl1pPr algn="l">
              <a:defRPr sz="3600" b="1"/>
            </a:lvl1pPr>
          </a:lstStyle>
          <a:p>
            <a:r>
              <a:rPr lang="es-ES" smtClean="0"/>
              <a:t>Haga clic para modificar el estilo de título del patrón</a:t>
            </a:r>
            <a:endParaRPr/>
          </a:p>
        </p:txBody>
      </p:sp>
      <p:sp>
        <p:nvSpPr>
          <p:cNvPr id="3" name="Picture Placeholder 2"/>
          <p:cNvSpPr>
            <a:spLocks noGrp="1"/>
          </p:cNvSpPr>
          <p:nvPr>
            <p:ph type="pic" idx="1"/>
          </p:nvPr>
        </p:nvSpPr>
        <p:spPr>
          <a:xfrm>
            <a:off x="5865812" y="533400"/>
            <a:ext cx="5780173" cy="5791200"/>
          </a:xfrm>
          <a:ln w="50800">
            <a:solidFill>
              <a:schemeClr val="tx1">
                <a:lumMod val="65000"/>
                <a:lumOff val="35000"/>
              </a:schemeClr>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a:p>
        </p:txBody>
      </p:sp>
      <p:sp>
        <p:nvSpPr>
          <p:cNvPr id="4" name="Text Placeholder 3"/>
          <p:cNvSpPr>
            <a:spLocks noGrp="1"/>
          </p:cNvSpPr>
          <p:nvPr>
            <p:ph type="body" sz="half" idx="2"/>
          </p:nvPr>
        </p:nvSpPr>
        <p:spPr>
          <a:xfrm>
            <a:off x="1065213" y="2209800"/>
            <a:ext cx="4114800" cy="3810000"/>
          </a:xfrm>
        </p:spPr>
        <p:txBody>
          <a:bodyPr>
            <a:normAutofit/>
          </a:bodyPr>
          <a:lstStyle>
            <a:lvl1pPr marL="0" indent="0">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extLst>
      <p:ext uri="{BB962C8B-B14F-4D97-AF65-F5344CB8AC3E}">
        <p14:creationId xmlns:p14="http://schemas.microsoft.com/office/powerpoint/2010/main" val="1419608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3E0FA9E5-6744-4841-888F-9E7CC0C2B7EC}" type="datetimeFigureOut">
              <a:rPr lang="en-US"/>
              <a:t>2/23/2016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2668093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61412" y="533400"/>
            <a:ext cx="2362201" cy="5486400"/>
          </a:xfrm>
        </p:spPr>
        <p:txBody>
          <a:bodyPr vert="eaVert"/>
          <a:lstStyle/>
          <a:p>
            <a:r>
              <a:rPr lang="es-ES" smtClean="0"/>
              <a:t>Haga clic para modificar el estilo de título del patrón</a:t>
            </a:r>
            <a:endParaRPr/>
          </a:p>
        </p:txBody>
      </p:sp>
      <p:sp>
        <p:nvSpPr>
          <p:cNvPr id="3" name="Vertical Text Placeholder 2"/>
          <p:cNvSpPr>
            <a:spLocks noGrp="1"/>
          </p:cNvSpPr>
          <p:nvPr>
            <p:ph type="body" orient="vert" idx="1"/>
          </p:nvPr>
        </p:nvSpPr>
        <p:spPr>
          <a:xfrm>
            <a:off x="1065213" y="533400"/>
            <a:ext cx="7467599"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3E0FA9E5-6744-4841-888F-9E7CC0C2B7EC}" type="datetimeFigureOut">
              <a:rPr lang="en-US"/>
              <a:t>2/23/2016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AEAE4A8-A6E5-453E-B946-FB774B73F48C}" type="slidenum">
              <a:rPr/>
              <a:t>‹Nº›</a:t>
            </a:fld>
            <a:endParaRPr/>
          </a:p>
        </p:txBody>
      </p:sp>
    </p:spTree>
    <p:extLst>
      <p:ext uri="{BB962C8B-B14F-4D97-AF65-F5344CB8AC3E}">
        <p14:creationId xmlns:p14="http://schemas.microsoft.com/office/powerpoint/2010/main" val="188244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533400"/>
            <a:ext cx="8686801" cy="1066800"/>
          </a:xfrm>
          <a:prstGeom prst="rect">
            <a:avLst/>
          </a:prstGeom>
        </p:spPr>
        <p:txBody>
          <a:bodyPr vert="horz" lIns="91440" tIns="45720" rIns="91440" bIns="45720" rtlCol="0" anchor="b">
            <a:normAutofit/>
          </a:bodyPr>
          <a:lstStyle/>
          <a:p>
            <a:r>
              <a:rPr lang="es-ES" smtClean="0"/>
              <a:t>Haga clic para modificar el estilo de título del patrón</a:t>
            </a:r>
            <a:endParaRPr/>
          </a:p>
        </p:txBody>
      </p:sp>
      <p:sp>
        <p:nvSpPr>
          <p:cNvPr id="3" name="Text Placeholder 2"/>
          <p:cNvSpPr>
            <a:spLocks noGrp="1"/>
          </p:cNvSpPr>
          <p:nvPr>
            <p:ph type="body" idx="1"/>
          </p:nvPr>
        </p:nvSpPr>
        <p:spPr>
          <a:xfrm>
            <a:off x="1065212" y="1828800"/>
            <a:ext cx="8686801" cy="41910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dirty="0"/>
          </a:p>
        </p:txBody>
      </p:sp>
      <p:sp>
        <p:nvSpPr>
          <p:cNvPr id="4" name="Date Placeholder 3"/>
          <p:cNvSpPr>
            <a:spLocks noGrp="1"/>
          </p:cNvSpPr>
          <p:nvPr>
            <p:ph type="dt" sz="half" idx="2"/>
          </p:nvPr>
        </p:nvSpPr>
        <p:spPr>
          <a:xfrm>
            <a:off x="6932612" y="6155267"/>
            <a:ext cx="1371600" cy="273049"/>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3E0FA9E5-6744-4841-888F-9E7CC0C2B7EC}" type="datetimeFigureOut">
              <a:rPr lang="en-US"/>
              <a:pPr/>
              <a:t>2/23/2016</a:t>
            </a:fld>
            <a:endParaRPr/>
          </a:p>
        </p:txBody>
      </p:sp>
      <p:sp>
        <p:nvSpPr>
          <p:cNvPr id="5" name="Footer Placeholder 4"/>
          <p:cNvSpPr>
            <a:spLocks noGrp="1"/>
          </p:cNvSpPr>
          <p:nvPr>
            <p:ph type="ftr" sz="quarter" idx="3"/>
          </p:nvPr>
        </p:nvSpPr>
        <p:spPr>
          <a:xfrm>
            <a:off x="1065213" y="6155267"/>
            <a:ext cx="5653087" cy="273049"/>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endParaRPr/>
          </a:p>
        </p:txBody>
      </p:sp>
      <p:sp>
        <p:nvSpPr>
          <p:cNvPr id="6" name="Slide Number Placeholder 5"/>
          <p:cNvSpPr>
            <a:spLocks noGrp="1"/>
          </p:cNvSpPr>
          <p:nvPr>
            <p:ph type="sldNum" sz="quarter" idx="4"/>
          </p:nvPr>
        </p:nvSpPr>
        <p:spPr>
          <a:xfrm>
            <a:off x="8532812" y="6155267"/>
            <a:ext cx="1219201" cy="273049"/>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AAEAE4A8-A6E5-453E-B946-FB774B73F48C}" type="slidenum">
              <a:rPr/>
              <a:pPr/>
              <a:t>‹Nº›</a:t>
            </a:fld>
            <a:endParaRPr/>
          </a:p>
        </p:txBody>
      </p:sp>
    </p:spTree>
    <p:extLst>
      <p:ext uri="{BB962C8B-B14F-4D97-AF65-F5344CB8AC3E}">
        <p14:creationId xmlns:p14="http://schemas.microsoft.com/office/powerpoint/2010/main" val="1597054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80000"/>
        </a:lnSpc>
        <a:spcBef>
          <a:spcPct val="0"/>
        </a:spcBef>
        <a:buNone/>
        <a:defRPr sz="3600" b="1" kern="1200">
          <a:solidFill>
            <a:schemeClr val="accent1"/>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lumMod val="65000"/>
            <a:lumOff val="35000"/>
          </a:schemeClr>
        </a:buClr>
        <a:buSzPct val="80000"/>
        <a:buFont typeface="Arial" pitchFamily="34" charset="0"/>
        <a:buChar char="•"/>
        <a:defRPr sz="2000" kern="1200">
          <a:solidFill>
            <a:schemeClr val="tx1">
              <a:lumMod val="65000"/>
              <a:lumOff val="35000"/>
            </a:schemeClr>
          </a:solidFill>
          <a:latin typeface="+mn-lt"/>
          <a:ea typeface="+mn-ea"/>
          <a:cs typeface="+mn-cs"/>
        </a:defRPr>
      </a:lvl1pPr>
      <a:lvl2pPr marL="594360" indent="-228600" algn="l" defTabSz="914400" rtl="0" eaLnBrk="1" latinLnBrk="0" hangingPunct="1">
        <a:lnSpc>
          <a:spcPct val="90000"/>
        </a:lnSpc>
        <a:spcBef>
          <a:spcPts val="1000"/>
        </a:spcBef>
        <a:buClr>
          <a:schemeClr val="tx1">
            <a:lumMod val="65000"/>
            <a:lumOff val="35000"/>
          </a:schemeClr>
        </a:buClr>
        <a:buSzPct val="80000"/>
        <a:buFont typeface="Arial" pitchFamily="34" charset="0"/>
        <a:buChar char="•"/>
        <a:defRPr sz="1800" kern="1200">
          <a:solidFill>
            <a:schemeClr val="tx1">
              <a:lumMod val="65000"/>
              <a:lumOff val="35000"/>
            </a:schemeClr>
          </a:solidFill>
          <a:latin typeface="+mn-lt"/>
          <a:ea typeface="+mn-ea"/>
          <a:cs typeface="+mn-cs"/>
        </a:defRPr>
      </a:lvl2pPr>
      <a:lvl3pPr marL="77724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600" kern="1200">
          <a:solidFill>
            <a:schemeClr val="tx1">
              <a:lumMod val="65000"/>
              <a:lumOff val="35000"/>
            </a:schemeClr>
          </a:solidFill>
          <a:latin typeface="+mn-lt"/>
          <a:ea typeface="+mn-ea"/>
          <a:cs typeface="+mn-cs"/>
        </a:defRPr>
      </a:lvl3pPr>
      <a:lvl4pPr marL="960120" indent="-18288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65000"/>
              <a:lumOff val="35000"/>
            </a:schemeClr>
          </a:solidFill>
          <a:latin typeface="+mn-lt"/>
          <a:ea typeface="+mn-ea"/>
          <a:cs typeface="+mn-cs"/>
        </a:defRPr>
      </a:lvl4pPr>
      <a:lvl5pPr marL="1097280" indent="-137160" algn="l" defTabSz="914400" rtl="0" eaLnBrk="1" latinLnBrk="0" hangingPunct="1">
        <a:lnSpc>
          <a:spcPct val="90000"/>
        </a:lnSpc>
        <a:spcBef>
          <a:spcPts val="600"/>
        </a:spcBef>
        <a:buClr>
          <a:schemeClr val="tx1">
            <a:lumMod val="65000"/>
            <a:lumOff val="35000"/>
          </a:schemeClr>
        </a:buClr>
        <a:buSzPct val="80000"/>
        <a:buFont typeface="Arial" pitchFamily="34" charset="0"/>
        <a:buChar char="•"/>
        <a:defRPr sz="1400" kern="1200">
          <a:solidFill>
            <a:schemeClr val="tx1">
              <a:lumMod val="65000"/>
              <a:lumOff val="35000"/>
            </a:schemeClr>
          </a:solidFill>
          <a:latin typeface="+mn-lt"/>
          <a:ea typeface="+mn-ea"/>
          <a:cs typeface="+mn-cs"/>
        </a:defRPr>
      </a:lvl5pPr>
      <a:lvl6pPr marL="123444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6pPr>
      <a:lvl7pPr marL="137160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7pPr>
      <a:lvl8pPr marL="150876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8pPr>
      <a:lvl9pPr marL="1645920" indent="-137160" algn="l" defTabSz="914400" rtl="0" eaLnBrk="1" latinLnBrk="0" hangingPunct="1">
        <a:spcBef>
          <a:spcPts val="600"/>
        </a:spcBef>
        <a:buSzPct val="80000"/>
        <a:buFont typeface="Arial" pitchFamily="34" charset="0"/>
        <a:buChar char="•"/>
        <a:defRPr sz="1400" kern="120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549796" y="-29017"/>
            <a:ext cx="8440333" cy="3888432"/>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a:bodyPr>
          <a:lstStyle/>
          <a:p>
            <a:pPr algn="l" defTabSz="914400">
              <a:spcBef>
                <a:spcPts val="0"/>
              </a:spcBef>
              <a:buNone/>
            </a:pPr>
            <a:r>
              <a:rPr lang="es-ES" sz="6000" dirty="0" smtClean="0">
                <a:solidFill>
                  <a:srgbClr val="00AEEF"/>
                </a:solidFill>
                <a:latin typeface="Century Gothic" panose="020B0502020202020204" pitchFamily="34" charset="0"/>
              </a:rPr>
              <a:t>FIGURAS </a:t>
            </a:r>
            <a:r>
              <a:rPr lang="es-ES" sz="4000" b="0" dirty="0" smtClean="0">
                <a:solidFill>
                  <a:srgbClr val="00AEEF"/>
                </a:solidFill>
                <a:effectLst>
                  <a:outerShdw blurRad="38100" dist="38100" dir="2700000" algn="tl">
                    <a:srgbClr val="000000">
                      <a:alpha val="43137"/>
                    </a:srgbClr>
                  </a:outerShdw>
                </a:effectLst>
                <a:latin typeface="Century Gothic" panose="020B0502020202020204" pitchFamily="34" charset="0"/>
              </a:rPr>
              <a:t>RETÓRICAS</a:t>
            </a:r>
            <a:r>
              <a:rPr lang="es-ES" sz="4800" dirty="0" smtClean="0">
                <a:solidFill>
                  <a:srgbClr val="00AEEF"/>
                </a:solidFill>
                <a:effectLst>
                  <a:outerShdw blurRad="38100" dist="38100" dir="2700000" algn="tl">
                    <a:srgbClr val="000000">
                      <a:alpha val="43137"/>
                    </a:srgbClr>
                  </a:outerShdw>
                </a:effectLst>
                <a:latin typeface="Century Gothic" panose="020B0502020202020204" pitchFamily="34" charset="0"/>
              </a:rPr>
              <a:t> </a:t>
            </a:r>
            <a:r>
              <a:rPr lang="es-ES" sz="4400" dirty="0" smtClean="0">
                <a:solidFill>
                  <a:srgbClr val="00AEEF"/>
                </a:solidFill>
                <a:latin typeface="Century Gothic" panose="020B0502020202020204" pitchFamily="34" charset="0"/>
              </a:rPr>
              <a:t>QUE</a:t>
            </a:r>
            <a:r>
              <a:rPr lang="es-ES" sz="4800" b="0" dirty="0" smtClean="0">
                <a:solidFill>
                  <a:srgbClr val="00AEEF"/>
                </a:solidFill>
                <a:latin typeface="Century Gothic" panose="020B0502020202020204" pitchFamily="34" charset="0"/>
              </a:rPr>
              <a:t> </a:t>
            </a:r>
            <a:r>
              <a:rPr lang="es-ES" sz="3600" b="0" dirty="0" smtClean="0">
                <a:solidFill>
                  <a:srgbClr val="00AEEF"/>
                </a:solidFill>
                <a:effectLst>
                  <a:outerShdw blurRad="38100" dist="38100" dir="2700000" algn="tl">
                    <a:srgbClr val="000000">
                      <a:alpha val="43137"/>
                    </a:srgbClr>
                  </a:outerShdw>
                </a:effectLst>
                <a:latin typeface="Century Gothic" panose="020B0502020202020204" pitchFamily="34" charset="0"/>
              </a:rPr>
              <a:t>AFECTAN</a:t>
            </a:r>
            <a:r>
              <a:rPr lang="es-ES" dirty="0" smtClean="0">
                <a:solidFill>
                  <a:srgbClr val="00AEEF"/>
                </a:solidFill>
                <a:latin typeface="Century Gothic" panose="020B0502020202020204" pitchFamily="34" charset="0"/>
              </a:rPr>
              <a:t> </a:t>
            </a:r>
            <a:r>
              <a:rPr lang="es-ES" sz="6000" dirty="0" smtClean="0">
                <a:solidFill>
                  <a:srgbClr val="00AEEF"/>
                </a:solidFill>
                <a:effectLst>
                  <a:outerShdw blurRad="38100" dist="38100" dir="2700000" algn="tl">
                    <a:srgbClr val="000000">
                      <a:alpha val="43137"/>
                    </a:srgbClr>
                  </a:outerShdw>
                </a:effectLst>
                <a:latin typeface="Century Gothic" panose="020B0502020202020204" pitchFamily="34" charset="0"/>
              </a:rPr>
              <a:t>LA</a:t>
            </a:r>
            <a:r>
              <a:rPr lang="es-ES" dirty="0" smtClean="0">
                <a:solidFill>
                  <a:srgbClr val="00AEEF"/>
                </a:solidFill>
                <a:effectLst>
                  <a:outerShdw blurRad="38100" dist="38100" dir="2700000" algn="tl">
                    <a:srgbClr val="000000">
                      <a:alpha val="43137"/>
                    </a:srgbClr>
                  </a:outerShdw>
                </a:effectLst>
                <a:latin typeface="Century Gothic" panose="020B0502020202020204" pitchFamily="34" charset="0"/>
              </a:rPr>
              <a:t> </a:t>
            </a:r>
            <a:r>
              <a:rPr lang="es-ES" sz="4900" b="0" dirty="0" smtClean="0">
                <a:solidFill>
                  <a:srgbClr val="00AEEF"/>
                </a:solidFill>
                <a:effectLst>
                  <a:outerShdw blurRad="38100" dist="38100" dir="2700000" algn="tl">
                    <a:srgbClr val="000000">
                      <a:alpha val="43137"/>
                    </a:srgbClr>
                  </a:outerShdw>
                </a:effectLst>
                <a:latin typeface="Century Gothic" panose="020B0502020202020204" pitchFamily="34" charset="0"/>
              </a:rPr>
              <a:t>FORMA</a:t>
            </a:r>
            <a:r>
              <a:rPr lang="es-ES" dirty="0" smtClean="0">
                <a:solidFill>
                  <a:srgbClr val="00AEEF"/>
                </a:solidFill>
                <a:effectLst>
                  <a:outerShdw blurRad="38100" dist="38100" dir="2700000" algn="tl">
                    <a:srgbClr val="000000">
                      <a:alpha val="43137"/>
                    </a:srgbClr>
                  </a:outerShdw>
                </a:effectLst>
                <a:latin typeface="Century Gothic" panose="020B0502020202020204" pitchFamily="34" charset="0"/>
              </a:rPr>
              <a:t> </a:t>
            </a:r>
            <a:r>
              <a:rPr lang="es-ES" sz="4800" dirty="0" smtClean="0">
                <a:solidFill>
                  <a:srgbClr val="00AEEF"/>
                </a:solidFill>
                <a:latin typeface="Century Gothic" panose="020B0502020202020204" pitchFamily="34" charset="0"/>
              </a:rPr>
              <a:t>DE</a:t>
            </a:r>
            <a:r>
              <a:rPr lang="es-ES" dirty="0" smtClean="0">
                <a:solidFill>
                  <a:srgbClr val="00AEEF"/>
                </a:solidFill>
                <a:latin typeface="Century Gothic" panose="020B0502020202020204" pitchFamily="34" charset="0"/>
              </a:rPr>
              <a:t> </a:t>
            </a:r>
            <a:r>
              <a:rPr lang="es-ES" sz="3600" dirty="0" smtClean="0">
                <a:solidFill>
                  <a:srgbClr val="00AEEF"/>
                </a:solidFill>
                <a:latin typeface="Century Gothic" panose="020B0502020202020204" pitchFamily="34" charset="0"/>
              </a:rPr>
              <a:t>LAS</a:t>
            </a:r>
            <a:r>
              <a:rPr lang="es-ES" dirty="0" smtClean="0">
                <a:solidFill>
                  <a:srgbClr val="00AEEF"/>
                </a:solidFill>
                <a:latin typeface="Century Gothic" panose="020B0502020202020204" pitchFamily="34" charset="0"/>
              </a:rPr>
              <a:t> PALABRAS </a:t>
            </a:r>
            <a:r>
              <a:rPr lang="es-ES" sz="4800" dirty="0" smtClean="0">
                <a:solidFill>
                  <a:srgbClr val="00AEEF"/>
                </a:solidFill>
                <a:latin typeface="Century Gothic" panose="020B0502020202020204" pitchFamily="34" charset="0"/>
              </a:rPr>
              <a:t>Y</a:t>
            </a:r>
            <a:r>
              <a:rPr lang="es-ES" dirty="0" smtClean="0">
                <a:solidFill>
                  <a:srgbClr val="00AEEF"/>
                </a:solidFill>
                <a:latin typeface="Century Gothic" panose="020B0502020202020204" pitchFamily="34" charset="0"/>
              </a:rPr>
              <a:t> </a:t>
            </a:r>
            <a:r>
              <a:rPr lang="es-ES" sz="3100" b="0" dirty="0" smtClean="0">
                <a:solidFill>
                  <a:srgbClr val="00AEEF"/>
                </a:solidFill>
                <a:effectLst>
                  <a:outerShdw blurRad="38100" dist="38100" dir="2700000" algn="tl">
                    <a:srgbClr val="000000">
                      <a:alpha val="43137"/>
                    </a:srgbClr>
                  </a:outerShdw>
                </a:effectLst>
                <a:latin typeface="Century Gothic" panose="020B0502020202020204" pitchFamily="34" charset="0"/>
              </a:rPr>
              <a:t>DE</a:t>
            </a:r>
            <a:r>
              <a:rPr lang="es-ES" dirty="0" smtClean="0">
                <a:solidFill>
                  <a:srgbClr val="00AEEF"/>
                </a:solidFill>
                <a:latin typeface="Century Gothic" panose="020B0502020202020204" pitchFamily="34" charset="0"/>
              </a:rPr>
              <a:t> </a:t>
            </a:r>
            <a:r>
              <a:rPr lang="es-ES" sz="4800" dirty="0" smtClean="0">
                <a:solidFill>
                  <a:srgbClr val="00AEEF"/>
                </a:solidFill>
                <a:latin typeface="Century Gothic" panose="020B0502020202020204" pitchFamily="34" charset="0"/>
              </a:rPr>
              <a:t>LAS</a:t>
            </a:r>
            <a:r>
              <a:rPr lang="es-ES" dirty="0" smtClean="0">
                <a:solidFill>
                  <a:srgbClr val="00AEEF"/>
                </a:solidFill>
                <a:latin typeface="Century Gothic" panose="020B0502020202020204" pitchFamily="34" charset="0"/>
              </a:rPr>
              <a:t> </a:t>
            </a:r>
            <a:br>
              <a:rPr lang="es-ES" dirty="0" smtClean="0">
                <a:solidFill>
                  <a:srgbClr val="00AEEF"/>
                </a:solidFill>
                <a:latin typeface="Century Gothic" panose="020B0502020202020204" pitchFamily="34" charset="0"/>
              </a:rPr>
            </a:br>
            <a:r>
              <a:rPr lang="es-ES" sz="7200" dirty="0" smtClean="0">
                <a:solidFill>
                  <a:srgbClr val="00AEEF"/>
                </a:solidFill>
                <a:effectLst>
                  <a:outerShdw blurRad="38100" dist="38100" dir="2700000" algn="tl">
                    <a:srgbClr val="000000">
                      <a:alpha val="43137"/>
                    </a:srgbClr>
                  </a:outerShdw>
                </a:effectLst>
                <a:latin typeface="Century Gothic" panose="020B0502020202020204" pitchFamily="34" charset="0"/>
              </a:rPr>
              <a:t>O R A C I O N E S</a:t>
            </a:r>
            <a:endParaRPr lang="es-ES" sz="7200" i="0" dirty="0">
              <a:solidFill>
                <a:srgbClr val="00AEEF"/>
              </a:solidFill>
              <a:effectLst>
                <a:outerShdw blurRad="38100" dist="38100" dir="2700000" algn="tl">
                  <a:srgbClr val="000000">
                    <a:alpha val="43137"/>
                  </a:srgbClr>
                </a:outerShdw>
              </a:effectLst>
              <a:latin typeface="Century Gothic" panose="020B0502020202020204" pitchFamily="34" charset="0"/>
            </a:endParaRPr>
          </a:p>
        </p:txBody>
      </p:sp>
      <p:sp>
        <p:nvSpPr>
          <p:cNvPr id="3" name="CuadroTexto 2"/>
          <p:cNvSpPr txBox="1"/>
          <p:nvPr/>
        </p:nvSpPr>
        <p:spPr>
          <a:xfrm>
            <a:off x="3358108" y="4857452"/>
            <a:ext cx="7473057" cy="20005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MX" sz="2400" b="1" dirty="0" err="1" smtClean="0"/>
              <a:t>Multiversidad</a:t>
            </a:r>
            <a:r>
              <a:rPr lang="es-MX" sz="2400" b="1" dirty="0" smtClean="0"/>
              <a:t> latinoamericana campus: Torreón</a:t>
            </a:r>
          </a:p>
          <a:p>
            <a:r>
              <a:rPr lang="es-MX" sz="2000" b="1" dirty="0" smtClean="0"/>
              <a:t>Asignatura</a:t>
            </a:r>
            <a:r>
              <a:rPr lang="es-MX" sz="2000" dirty="0" smtClean="0"/>
              <a:t>: Literatura II</a:t>
            </a:r>
          </a:p>
          <a:p>
            <a:r>
              <a:rPr lang="es-MX" sz="2000" b="1" dirty="0" smtClean="0"/>
              <a:t>Semestre: </a:t>
            </a:r>
            <a:r>
              <a:rPr lang="es-MX" sz="2000" dirty="0" smtClean="0"/>
              <a:t>IV </a:t>
            </a:r>
          </a:p>
          <a:p>
            <a:r>
              <a:rPr lang="es-MX" sz="2000" b="1" dirty="0" smtClean="0"/>
              <a:t>Bloque 2: </a:t>
            </a:r>
            <a:r>
              <a:rPr lang="es-MX" sz="2000" dirty="0" smtClean="0"/>
              <a:t>Analizas el Género Lirico </a:t>
            </a:r>
          </a:p>
          <a:p>
            <a:r>
              <a:rPr lang="es-MX" sz="2000" b="1" dirty="0" smtClean="0"/>
              <a:t>Profesor: </a:t>
            </a:r>
            <a:r>
              <a:rPr lang="es-MX" sz="2000" dirty="0" smtClean="0"/>
              <a:t>José Agustín Ramírez Ramos </a:t>
            </a:r>
          </a:p>
          <a:p>
            <a:r>
              <a:rPr lang="es-MX" sz="2000" dirty="0" smtClean="0"/>
              <a:t>25 de Febrero de 2015 </a:t>
            </a:r>
            <a:endParaRPr lang="es-MX" sz="2000" dirty="0"/>
          </a:p>
        </p:txBody>
      </p:sp>
      <p:pic>
        <p:nvPicPr>
          <p:cNvPr id="4" name="Imagen 3" descr="http://www.multiversidad.com.mx/eLearning/theme/afterburner/images/multii_plataforma.png"/>
          <p:cNvPicPr>
            <a:picLocks noChangeAspect="1" noChangeArrowheads="1"/>
          </p:cNvPicPr>
          <p:nvPr/>
        </p:nvPicPr>
        <p:blipFill>
          <a:blip r:embed="rId2">
            <a:extLst>
              <a:ext uri="{BEBA8EAE-BF5A-486C-A8C5-ECC9F3942E4B}">
                <a14:imgProps xmlns:a14="http://schemas.microsoft.com/office/drawing/2010/main">
                  <a14:imgLayer r:embed="rId3">
                    <a14:imgEffect>
                      <a14:artisticPhotocopy/>
                    </a14:imgEffect>
                    <a14:imgEffect>
                      <a14:colorTemperature colorTemp="53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7713" y="4952104"/>
            <a:ext cx="3130395" cy="1905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Conector recto 5"/>
          <p:cNvCxnSpPr/>
          <p:nvPr/>
        </p:nvCxnSpPr>
        <p:spPr>
          <a:xfrm>
            <a:off x="3358108" y="4952104"/>
            <a:ext cx="0" cy="17892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325980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ítulo 12"/>
          <p:cNvSpPr>
            <a:spLocks noGrp="1"/>
          </p:cNvSpPr>
          <p:nvPr>
            <p:ph type="title"/>
          </p:nvPr>
        </p:nvSpPr>
        <p:spPr/>
        <p:txBody>
          <a:bodyPr>
            <a:normAutofit/>
          </a:bodyPr>
          <a:lstStyle/>
          <a:p>
            <a:pPr algn="l" defTabSz="914400">
              <a:spcBef>
                <a:spcPts val="0"/>
              </a:spcBef>
              <a:buNone/>
            </a:pPr>
            <a:r>
              <a:rPr lang="es-ES" sz="7200" b="1" i="0" dirty="0" err="1" smtClean="0">
                <a:solidFill>
                  <a:srgbClr val="00AEEF"/>
                </a:solidFill>
                <a:latin typeface="Century Gothic" panose="020B0502020202020204" pitchFamily="34" charset="0"/>
              </a:rPr>
              <a:t>°</a:t>
            </a:r>
            <a:r>
              <a:rPr lang="es-ES" sz="6000" b="1" i="0" dirty="0" err="1" smtClean="0">
                <a:solidFill>
                  <a:srgbClr val="00AEEF"/>
                </a:solidFill>
                <a:latin typeface="Century Gothic" panose="020B0502020202020204" pitchFamily="34" charset="0"/>
              </a:rPr>
              <a:t>°</a:t>
            </a:r>
            <a:r>
              <a:rPr lang="es-ES" sz="4800" b="1" i="0" dirty="0" smtClean="0">
                <a:solidFill>
                  <a:srgbClr val="00AEEF"/>
                </a:solidFill>
                <a:latin typeface="Century Gothic" panose="020B0502020202020204" pitchFamily="34" charset="0"/>
              </a:rPr>
              <a:t> </a:t>
            </a:r>
            <a:r>
              <a:rPr lang="es-ES" sz="5400" b="1" i="0" dirty="0" smtClean="0">
                <a:solidFill>
                  <a:srgbClr val="00AEEF"/>
                </a:solidFill>
                <a:latin typeface="Century Gothic" panose="020B0502020202020204" pitchFamily="34" charset="0"/>
              </a:rPr>
              <a:t>L</a:t>
            </a:r>
            <a:r>
              <a:rPr lang="es-ES" sz="4000" b="0" i="0" dirty="0" smtClean="0">
                <a:solidFill>
                  <a:srgbClr val="00AEEF"/>
                </a:solidFill>
                <a:latin typeface="Century Gothic" panose="020B0502020202020204" pitchFamily="34" charset="0"/>
              </a:rPr>
              <a:t>A</a:t>
            </a:r>
            <a:r>
              <a:rPr lang="es-ES" sz="4800" b="1" i="0" dirty="0" smtClean="0">
                <a:solidFill>
                  <a:srgbClr val="00AEEF"/>
                </a:solidFill>
                <a:latin typeface="Century Gothic" panose="020B0502020202020204" pitchFamily="34" charset="0"/>
              </a:rPr>
              <a:t>S</a:t>
            </a:r>
            <a:r>
              <a:rPr lang="es-ES" sz="4000" b="1" i="0" dirty="0" smtClean="0">
                <a:solidFill>
                  <a:srgbClr val="00AEEF"/>
                </a:solidFill>
                <a:latin typeface="Century Gothic" panose="020B0502020202020204" pitchFamily="34" charset="0"/>
              </a:rPr>
              <a:t>  </a:t>
            </a:r>
            <a:r>
              <a:rPr lang="es-ES" sz="5400" b="1" i="0" dirty="0" smtClean="0">
                <a:solidFill>
                  <a:srgbClr val="00AEEF"/>
                </a:solidFill>
                <a:latin typeface="Century Gothic" panose="020B0502020202020204" pitchFamily="34" charset="0"/>
              </a:rPr>
              <a:t>F</a:t>
            </a:r>
            <a:r>
              <a:rPr lang="es-ES" sz="4000" b="0" i="0" dirty="0" smtClean="0">
                <a:solidFill>
                  <a:srgbClr val="00AEEF"/>
                </a:solidFill>
                <a:latin typeface="Century Gothic" panose="020B0502020202020204" pitchFamily="34" charset="0"/>
              </a:rPr>
              <a:t>I</a:t>
            </a:r>
            <a:r>
              <a:rPr lang="es-ES" sz="4800" b="1" i="0" dirty="0" smtClean="0">
                <a:solidFill>
                  <a:srgbClr val="00AEEF"/>
                </a:solidFill>
                <a:latin typeface="Century Gothic" panose="020B0502020202020204" pitchFamily="34" charset="0"/>
              </a:rPr>
              <a:t>G</a:t>
            </a:r>
            <a:r>
              <a:rPr lang="es-ES" sz="4000" b="1" i="0" dirty="0" smtClean="0">
                <a:solidFill>
                  <a:srgbClr val="00AEEF"/>
                </a:solidFill>
                <a:latin typeface="Century Gothic" panose="020B0502020202020204" pitchFamily="34" charset="0"/>
              </a:rPr>
              <a:t>U</a:t>
            </a:r>
            <a:r>
              <a:rPr lang="es-ES" sz="4800" b="0" i="0" dirty="0" smtClean="0">
                <a:solidFill>
                  <a:srgbClr val="00AEEF"/>
                </a:solidFill>
                <a:latin typeface="Century Gothic" panose="020B0502020202020204" pitchFamily="34" charset="0"/>
              </a:rPr>
              <a:t>R</a:t>
            </a:r>
            <a:r>
              <a:rPr lang="es-ES" sz="4000" b="1" i="0" dirty="0" smtClean="0">
                <a:solidFill>
                  <a:srgbClr val="00AEEF"/>
                </a:solidFill>
                <a:latin typeface="Century Gothic" panose="020B0502020202020204" pitchFamily="34" charset="0"/>
              </a:rPr>
              <a:t>AS </a:t>
            </a:r>
            <a:r>
              <a:rPr lang="es-ES" sz="6000" i="0" dirty="0" smtClean="0">
                <a:solidFill>
                  <a:srgbClr val="00AEEF"/>
                </a:solidFill>
                <a:latin typeface="Century Gothic" panose="020B0502020202020204" pitchFamily="34" charset="0"/>
              </a:rPr>
              <a:t>R</a:t>
            </a:r>
            <a:r>
              <a:rPr lang="es-ES" sz="4000" b="1" i="0" dirty="0" smtClean="0">
                <a:solidFill>
                  <a:srgbClr val="00AEEF"/>
                </a:solidFill>
                <a:latin typeface="Century Gothic" panose="020B0502020202020204" pitchFamily="34" charset="0"/>
              </a:rPr>
              <a:t>E</a:t>
            </a:r>
            <a:r>
              <a:rPr lang="es-ES" b="1" i="0" dirty="0" smtClean="0">
                <a:solidFill>
                  <a:srgbClr val="00AEEF"/>
                </a:solidFill>
                <a:latin typeface="Century Gothic" panose="020B0502020202020204" pitchFamily="34" charset="0"/>
              </a:rPr>
              <a:t>T</a:t>
            </a:r>
            <a:r>
              <a:rPr lang="es-ES" sz="3200" dirty="0" smtClean="0">
                <a:solidFill>
                  <a:srgbClr val="00AEEF"/>
                </a:solidFill>
                <a:latin typeface="Century Gothic" panose="020B0502020202020204" pitchFamily="34" charset="0"/>
              </a:rPr>
              <a:t>Ó</a:t>
            </a:r>
            <a:r>
              <a:rPr lang="es-ES" sz="4000" b="1" i="0" dirty="0" smtClean="0">
                <a:solidFill>
                  <a:srgbClr val="00AEEF"/>
                </a:solidFill>
                <a:latin typeface="Century Gothic" panose="020B0502020202020204" pitchFamily="34" charset="0"/>
              </a:rPr>
              <a:t>RI</a:t>
            </a:r>
            <a:r>
              <a:rPr lang="es-ES" sz="4800" b="0" i="0" dirty="0" smtClean="0">
                <a:solidFill>
                  <a:srgbClr val="00AEEF"/>
                </a:solidFill>
                <a:latin typeface="Century Gothic" panose="020B0502020202020204" pitchFamily="34" charset="0"/>
              </a:rPr>
              <a:t>C</a:t>
            </a:r>
            <a:r>
              <a:rPr lang="es-ES" sz="4000" b="0" i="0" dirty="0" smtClean="0">
                <a:solidFill>
                  <a:srgbClr val="00AEEF"/>
                </a:solidFill>
                <a:latin typeface="Century Gothic" panose="020B0502020202020204" pitchFamily="34" charset="0"/>
              </a:rPr>
              <a:t>A</a:t>
            </a:r>
            <a:r>
              <a:rPr lang="es-ES" sz="5400" b="1" i="0" dirty="0" smtClean="0">
                <a:solidFill>
                  <a:srgbClr val="00AEEF"/>
                </a:solidFill>
                <a:latin typeface="Century Gothic" panose="020B0502020202020204" pitchFamily="34" charset="0"/>
              </a:rPr>
              <a:t>S </a:t>
            </a:r>
            <a:r>
              <a:rPr lang="es-ES" sz="6000" b="1" i="0" dirty="0" err="1" smtClean="0">
                <a:solidFill>
                  <a:srgbClr val="00AEEF"/>
                </a:solidFill>
                <a:latin typeface="Century Gothic" panose="020B0502020202020204" pitchFamily="34" charset="0"/>
              </a:rPr>
              <a:t>°</a:t>
            </a:r>
            <a:r>
              <a:rPr lang="es-ES" sz="7200" b="1" i="0" dirty="0" err="1" smtClean="0">
                <a:solidFill>
                  <a:srgbClr val="00AEEF"/>
                </a:solidFill>
                <a:latin typeface="Century Gothic" panose="020B0502020202020204" pitchFamily="34" charset="0"/>
              </a:rPr>
              <a:t>°</a:t>
            </a:r>
            <a:r>
              <a:rPr lang="es-ES" sz="3600" b="1" i="0" dirty="0" smtClean="0">
                <a:solidFill>
                  <a:srgbClr val="00AEEF"/>
                </a:solidFill>
                <a:latin typeface="Century Gothic" panose="020B0502020202020204" pitchFamily="34" charset="0"/>
              </a:rPr>
              <a:t> </a:t>
            </a:r>
            <a:endParaRPr lang="es-ES" sz="3600" b="1" i="0" dirty="0">
              <a:solidFill>
                <a:srgbClr val="00AEEF"/>
              </a:solidFill>
              <a:latin typeface="Century Gothic" panose="020B0502020202020204" pitchFamily="34" charset="0"/>
            </a:endParaRPr>
          </a:p>
        </p:txBody>
      </p:sp>
      <p:sp>
        <p:nvSpPr>
          <p:cNvPr id="14" name="Marcador de posición de contenido 13"/>
          <p:cNvSpPr>
            <a:spLocks noGrp="1"/>
          </p:cNvSpPr>
          <p:nvPr>
            <p:ph idx="1"/>
          </p:nvPr>
        </p:nvSpPr>
        <p:spPr>
          <a:xfrm>
            <a:off x="8012" y="1600200"/>
            <a:ext cx="10801200" cy="4191000"/>
          </a:xfrm>
        </p:spPr>
        <p:txBody>
          <a:bodyPr>
            <a:normAutofit/>
          </a:bodyPr>
          <a:lstStyle/>
          <a:p>
            <a:pPr algn="just" fontAlgn="base">
              <a:lnSpc>
                <a:spcPct val="150000"/>
              </a:lnSpc>
            </a:pPr>
            <a:r>
              <a:rPr lang="es-MX" dirty="0">
                <a:solidFill>
                  <a:schemeClr val="tx1"/>
                </a:solidFill>
                <a:latin typeface="Century Gothic" panose="020B0502020202020204" pitchFamily="34" charset="0"/>
              </a:rPr>
              <a:t>Las </a:t>
            </a:r>
            <a:r>
              <a:rPr lang="es-MX" b="1" dirty="0">
                <a:solidFill>
                  <a:schemeClr val="accent1">
                    <a:lumMod val="75000"/>
                  </a:schemeClr>
                </a:solidFill>
                <a:latin typeface="Century Gothic" panose="020B0502020202020204" pitchFamily="34" charset="0"/>
              </a:rPr>
              <a:t>Figuras retóricas</a:t>
            </a:r>
            <a:r>
              <a:rPr lang="es-MX" dirty="0">
                <a:solidFill>
                  <a:schemeClr val="accent1">
                    <a:lumMod val="75000"/>
                  </a:schemeClr>
                </a:solidFill>
                <a:latin typeface="Century Gothic" panose="020B0502020202020204" pitchFamily="34" charset="0"/>
              </a:rPr>
              <a:t> </a:t>
            </a:r>
            <a:r>
              <a:rPr lang="es-MX" dirty="0">
                <a:solidFill>
                  <a:schemeClr val="tx1"/>
                </a:solidFill>
                <a:latin typeface="Century Gothic" panose="020B0502020202020204" pitchFamily="34" charset="0"/>
              </a:rPr>
              <a:t>son palabras o frases que son utilizadas para dar énfasis a una idea o sentimiento. Este énfasis consiste en que el autor, hablante o creador hace escape del sentido literal de la palabra o frase, o este da un sentido diferente al comúnmente utilizado.</a:t>
            </a:r>
          </a:p>
          <a:p>
            <a:pPr algn="just" fontAlgn="base">
              <a:lnSpc>
                <a:spcPct val="150000"/>
              </a:lnSpc>
            </a:pPr>
            <a:r>
              <a:rPr lang="es-MX" dirty="0">
                <a:solidFill>
                  <a:schemeClr val="tx1"/>
                </a:solidFill>
                <a:latin typeface="Century Gothic" panose="020B0502020202020204" pitchFamily="34" charset="0"/>
              </a:rPr>
              <a:t>Las Figuras retóricas son muy importantes dentro de la literatura ya que estas complementan la realización estética, al lenguaje literal, palabras cultas y poéticas y le da un valor adicional a todo ello. Estas también tienen la capacidad de transportarnos a través de la literatura a un mundo más intangible</a:t>
            </a:r>
          </a:p>
        </p:txBody>
      </p:sp>
      <p:cxnSp>
        <p:nvCxnSpPr>
          <p:cNvPr id="3" name="Conector recto 2"/>
          <p:cNvCxnSpPr/>
          <p:nvPr/>
        </p:nvCxnSpPr>
        <p:spPr>
          <a:xfrm>
            <a:off x="1917948" y="1484784"/>
            <a:ext cx="612068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723139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9796" y="620688"/>
            <a:ext cx="9144000" cy="1066800"/>
          </a:xfrm>
        </p:spPr>
        <p:txBody>
          <a:bodyPr>
            <a:normAutofit/>
          </a:bodyPr>
          <a:lstStyle/>
          <a:p>
            <a:pPr algn="l" defTabSz="914400">
              <a:spcBef>
                <a:spcPts val="0"/>
              </a:spcBef>
              <a:buNone/>
            </a:pPr>
            <a:r>
              <a:rPr lang="es-ES" sz="4000" b="1" i="0" dirty="0" smtClean="0">
                <a:solidFill>
                  <a:srgbClr val="00AEEF"/>
                </a:solidFill>
                <a:latin typeface="Franklin Gothic Medium"/>
                <a:ea typeface="+mj-ea"/>
                <a:cs typeface="+mj-cs"/>
              </a:rPr>
              <a:t>LA APÓCOPE </a:t>
            </a:r>
            <a:endParaRPr lang="es-ES" sz="4000" b="1" i="0" dirty="0">
              <a:solidFill>
                <a:srgbClr val="00AEEF"/>
              </a:solidFill>
              <a:latin typeface="Franklin Gothic Medium"/>
              <a:ea typeface="+mj-ea"/>
              <a:cs typeface="+mj-cs"/>
            </a:endParaRPr>
          </a:p>
        </p:txBody>
      </p:sp>
      <p:sp>
        <p:nvSpPr>
          <p:cNvPr id="3" name="Marcador de contenido 2"/>
          <p:cNvSpPr>
            <a:spLocks noGrp="1"/>
          </p:cNvSpPr>
          <p:nvPr>
            <p:ph idx="1"/>
          </p:nvPr>
        </p:nvSpPr>
        <p:spPr>
          <a:xfrm>
            <a:off x="333772" y="1798940"/>
            <a:ext cx="10657184" cy="4191000"/>
          </a:xfrm>
        </p:spPr>
        <p:txBody>
          <a:bodyPr/>
          <a:lstStyle/>
          <a:p>
            <a:r>
              <a:rPr lang="es-MX" sz="2800" dirty="0">
                <a:solidFill>
                  <a:schemeClr val="tx1"/>
                </a:solidFill>
              </a:rPr>
              <a:t>La </a:t>
            </a:r>
            <a:r>
              <a:rPr lang="es-MX" sz="2800" b="1" dirty="0">
                <a:solidFill>
                  <a:schemeClr val="tx1"/>
                </a:solidFill>
              </a:rPr>
              <a:t>Apócope </a:t>
            </a:r>
            <a:r>
              <a:rPr lang="es-MX" sz="2800" dirty="0">
                <a:solidFill>
                  <a:schemeClr val="tx1"/>
                </a:solidFill>
              </a:rPr>
              <a:t>consiste en la </a:t>
            </a:r>
            <a:r>
              <a:rPr lang="es-MX" sz="2800" b="1" dirty="0">
                <a:solidFill>
                  <a:schemeClr val="tx1"/>
                </a:solidFill>
              </a:rPr>
              <a:t>pérdida o desaparición de uno o varios fonemas o sílabas al final </a:t>
            </a:r>
            <a:r>
              <a:rPr lang="es-MX" sz="2800" dirty="0">
                <a:solidFill>
                  <a:schemeClr val="tx1"/>
                </a:solidFill>
              </a:rPr>
              <a:t>de algunas palabras</a:t>
            </a:r>
            <a:r>
              <a:rPr lang="es-MX" dirty="0">
                <a:solidFill>
                  <a:schemeClr val="tx1"/>
                </a:solidFill>
              </a:rPr>
              <a:t> </a:t>
            </a:r>
          </a:p>
        </p:txBody>
      </p:sp>
      <p:sp>
        <p:nvSpPr>
          <p:cNvPr id="4" name="Rectángulo 3"/>
          <p:cNvSpPr/>
          <p:nvPr/>
        </p:nvSpPr>
        <p:spPr>
          <a:xfrm>
            <a:off x="562914" y="2924944"/>
            <a:ext cx="7200800" cy="2246769"/>
          </a:xfrm>
          <a:prstGeom prst="rect">
            <a:avLst/>
          </a:prstGeom>
        </p:spPr>
        <p:txBody>
          <a:bodyPr wrap="square">
            <a:spAutoFit/>
          </a:bodyPr>
          <a:lstStyle/>
          <a:p>
            <a:pPr>
              <a:buFont typeface="Arial" panose="020B0604020202020204" pitchFamily="34" charset="0"/>
              <a:buChar char="•"/>
            </a:pPr>
            <a:r>
              <a:rPr lang="es-MX" sz="2000" b="1" dirty="0">
                <a:latin typeface="Arial" panose="020B0604020202020204" pitchFamily="34" charset="0"/>
              </a:rPr>
              <a:t>Ejemplos de Apócope en Adjetivos Calificativos</a:t>
            </a:r>
            <a:r>
              <a:rPr lang="es-MX" sz="2000" b="1" dirty="0" smtClean="0">
                <a:latin typeface="Arial" panose="020B0604020202020204" pitchFamily="34" charset="0"/>
              </a:rPr>
              <a:t>:</a:t>
            </a:r>
          </a:p>
          <a:p>
            <a:endParaRPr lang="es-MX" sz="2000" dirty="0">
              <a:latin typeface="Arial" panose="020B0604020202020204" pitchFamily="34" charset="0"/>
            </a:endParaRPr>
          </a:p>
          <a:p>
            <a:pPr marL="742950" lvl="1" indent="-285750">
              <a:buFont typeface="Arial" panose="020B0604020202020204" pitchFamily="34" charset="0"/>
              <a:buChar char="•"/>
            </a:pPr>
            <a:r>
              <a:rPr lang="es-MX" sz="2000" dirty="0">
                <a:latin typeface="Arial" panose="020B0604020202020204" pitchFamily="34" charset="0"/>
              </a:rPr>
              <a:t>bueno → </a:t>
            </a:r>
            <a:r>
              <a:rPr lang="es-MX" sz="2000" b="1" dirty="0">
                <a:latin typeface="Arial" panose="020B0604020202020204" pitchFamily="34" charset="0"/>
              </a:rPr>
              <a:t>buen</a:t>
            </a:r>
            <a:r>
              <a:rPr lang="es-MX" sz="2000" dirty="0">
                <a:latin typeface="Arial" panose="020B0604020202020204" pitchFamily="34" charset="0"/>
              </a:rPr>
              <a:t>: </a:t>
            </a:r>
            <a:r>
              <a:rPr lang="es-MX" sz="2000" b="1" dirty="0">
                <a:solidFill>
                  <a:srgbClr val="00B0F0"/>
                </a:solidFill>
                <a:latin typeface="Arial" panose="020B0604020202020204" pitchFamily="34" charset="0"/>
              </a:rPr>
              <a:t>buen día</a:t>
            </a:r>
          </a:p>
          <a:p>
            <a:pPr marL="742950" lvl="1" indent="-285750">
              <a:buFont typeface="Arial" panose="020B0604020202020204" pitchFamily="34" charset="0"/>
              <a:buChar char="•"/>
            </a:pPr>
            <a:r>
              <a:rPr lang="es-MX" sz="2000" dirty="0">
                <a:latin typeface="Arial" panose="020B0604020202020204" pitchFamily="34" charset="0"/>
              </a:rPr>
              <a:t>malo → </a:t>
            </a:r>
            <a:r>
              <a:rPr lang="es-MX" sz="2000" b="1" dirty="0">
                <a:latin typeface="Arial" panose="020B0604020202020204" pitchFamily="34" charset="0"/>
              </a:rPr>
              <a:t>mal</a:t>
            </a:r>
            <a:r>
              <a:rPr lang="es-MX" sz="2000" dirty="0">
                <a:latin typeface="Arial" panose="020B0604020202020204" pitchFamily="34" charset="0"/>
              </a:rPr>
              <a:t>: </a:t>
            </a:r>
            <a:r>
              <a:rPr lang="es-MX" sz="2000" b="1" dirty="0">
                <a:solidFill>
                  <a:srgbClr val="00B0F0"/>
                </a:solidFill>
                <a:latin typeface="Arial" panose="020B0604020202020204" pitchFamily="34" charset="0"/>
              </a:rPr>
              <a:t>mal augurio</a:t>
            </a:r>
          </a:p>
          <a:p>
            <a:pPr marL="742950" lvl="1" indent="-285750">
              <a:buFont typeface="Arial" panose="020B0604020202020204" pitchFamily="34" charset="0"/>
              <a:buChar char="•"/>
            </a:pPr>
            <a:r>
              <a:rPr lang="es-MX" sz="2000" dirty="0">
                <a:latin typeface="Arial" panose="020B0604020202020204" pitchFamily="34" charset="0"/>
              </a:rPr>
              <a:t>grande → </a:t>
            </a:r>
            <a:r>
              <a:rPr lang="es-MX" sz="2000" b="1" dirty="0">
                <a:latin typeface="Arial" panose="020B0604020202020204" pitchFamily="34" charset="0"/>
              </a:rPr>
              <a:t>gran</a:t>
            </a:r>
            <a:r>
              <a:rPr lang="es-MX" sz="2000" dirty="0">
                <a:latin typeface="Arial" panose="020B0604020202020204" pitchFamily="34" charset="0"/>
              </a:rPr>
              <a:t>: </a:t>
            </a:r>
            <a:r>
              <a:rPr lang="es-MX" sz="2000" b="1" dirty="0">
                <a:solidFill>
                  <a:srgbClr val="00B0F0"/>
                </a:solidFill>
                <a:latin typeface="Arial" panose="020B0604020202020204" pitchFamily="34" charset="0"/>
              </a:rPr>
              <a:t>gran carrera</a:t>
            </a:r>
          </a:p>
          <a:p>
            <a:pPr marL="742950" lvl="1" indent="-285750">
              <a:buFont typeface="Arial" panose="020B0604020202020204" pitchFamily="34" charset="0"/>
              <a:buChar char="•"/>
            </a:pPr>
            <a:r>
              <a:rPr lang="es-MX" sz="2000" dirty="0">
                <a:latin typeface="Arial" panose="020B0604020202020204" pitchFamily="34" charset="0"/>
              </a:rPr>
              <a:t>santo → </a:t>
            </a:r>
            <a:r>
              <a:rPr lang="es-MX" sz="2000" b="1" dirty="0">
                <a:latin typeface="Arial" panose="020B0604020202020204" pitchFamily="34" charset="0"/>
              </a:rPr>
              <a:t>san</a:t>
            </a:r>
            <a:r>
              <a:rPr lang="es-MX" sz="2000" dirty="0">
                <a:latin typeface="Arial" panose="020B0604020202020204" pitchFamily="34" charset="0"/>
              </a:rPr>
              <a:t>: </a:t>
            </a:r>
            <a:r>
              <a:rPr lang="es-MX" sz="2000" b="1" dirty="0">
                <a:solidFill>
                  <a:srgbClr val="00B0F0"/>
                </a:solidFill>
                <a:latin typeface="Arial" panose="020B0604020202020204" pitchFamily="34" charset="0"/>
              </a:rPr>
              <a:t>San </a:t>
            </a:r>
            <a:r>
              <a:rPr lang="es-MX" sz="2000" b="1" dirty="0" smtClean="0">
                <a:solidFill>
                  <a:srgbClr val="00B0F0"/>
                </a:solidFill>
                <a:latin typeface="Arial" panose="020B0604020202020204" pitchFamily="34" charset="0"/>
              </a:rPr>
              <a:t>Antonio</a:t>
            </a:r>
          </a:p>
          <a:p>
            <a:pPr marL="742950" lvl="1" indent="-285750">
              <a:buFont typeface="Arial" panose="020B0604020202020204" pitchFamily="34" charset="0"/>
              <a:buChar char="•"/>
            </a:pPr>
            <a:endParaRPr lang="es-MX" sz="2000" b="1" i="0" dirty="0">
              <a:solidFill>
                <a:srgbClr val="00B0F0"/>
              </a:solidFill>
              <a:effectLst/>
              <a:latin typeface="Arial" panose="020B0604020202020204" pitchFamily="34" charset="0"/>
            </a:endParaRPr>
          </a:p>
        </p:txBody>
      </p:sp>
      <p:pic>
        <p:nvPicPr>
          <p:cNvPr id="1026" name="Picture 2" descr="http://2.bp.blogspot.com/-qTcCS6rWDRQ/UjuJvi1SVWI/AAAAAAAAAbw/7zjqidXu9K4/s1600/Cole-gi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8508" y="2915226"/>
            <a:ext cx="3421591" cy="3421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78785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9796" y="357736"/>
            <a:ext cx="9144000" cy="1066800"/>
          </a:xfrm>
        </p:spPr>
        <p:txBody>
          <a:bodyPr>
            <a:normAutofit/>
          </a:bodyPr>
          <a:lstStyle/>
          <a:p>
            <a:pPr algn="l" defTabSz="914400">
              <a:spcBef>
                <a:spcPts val="0"/>
              </a:spcBef>
              <a:buNone/>
            </a:pPr>
            <a:r>
              <a:rPr lang="es-ES" sz="4000" dirty="0" smtClean="0">
                <a:solidFill>
                  <a:srgbClr val="00AEEF"/>
                </a:solidFill>
                <a:latin typeface="Franklin Gothic Medium"/>
              </a:rPr>
              <a:t>El ARCAÍSMO </a:t>
            </a:r>
            <a:r>
              <a:rPr lang="es-ES" sz="4000" b="1" i="0" dirty="0" smtClean="0">
                <a:solidFill>
                  <a:srgbClr val="00AEEF"/>
                </a:solidFill>
                <a:latin typeface="Franklin Gothic Medium"/>
                <a:ea typeface="+mj-ea"/>
                <a:cs typeface="+mj-cs"/>
              </a:rPr>
              <a:t> </a:t>
            </a:r>
            <a:endParaRPr lang="es-ES" sz="4000" b="1" i="0" dirty="0">
              <a:solidFill>
                <a:srgbClr val="00AEEF"/>
              </a:solidFill>
              <a:latin typeface="Franklin Gothic Medium"/>
              <a:ea typeface="+mj-ea"/>
              <a:cs typeface="+mj-cs"/>
            </a:endParaRPr>
          </a:p>
        </p:txBody>
      </p:sp>
      <p:sp>
        <p:nvSpPr>
          <p:cNvPr id="3" name="Marcador de contenido 2"/>
          <p:cNvSpPr>
            <a:spLocks noGrp="1"/>
          </p:cNvSpPr>
          <p:nvPr>
            <p:ph idx="1"/>
          </p:nvPr>
        </p:nvSpPr>
        <p:spPr>
          <a:xfrm>
            <a:off x="35837" y="1424536"/>
            <a:ext cx="11639028" cy="4191000"/>
          </a:xfrm>
        </p:spPr>
        <p:txBody>
          <a:bodyPr>
            <a:normAutofit/>
          </a:bodyPr>
          <a:lstStyle/>
          <a:p>
            <a:r>
              <a:rPr lang="es-MX" sz="2400" dirty="0">
                <a:solidFill>
                  <a:schemeClr val="tx1"/>
                </a:solidFill>
              </a:rPr>
              <a:t>El </a:t>
            </a:r>
            <a:r>
              <a:rPr lang="es-MX" sz="2400" b="1" dirty="0">
                <a:solidFill>
                  <a:schemeClr val="tx1"/>
                </a:solidFill>
              </a:rPr>
              <a:t>arcaísmo </a:t>
            </a:r>
            <a:r>
              <a:rPr lang="es-MX" sz="2400" dirty="0">
                <a:solidFill>
                  <a:schemeClr val="tx1"/>
                </a:solidFill>
              </a:rPr>
              <a:t>son  expresiones o palabras del español antiguo, que  se utilizan frecuentemente como si fueran parte del lenguaje actual</a:t>
            </a:r>
            <a:r>
              <a:rPr lang="es-MX" sz="2400" dirty="0" smtClean="0">
                <a:solidFill>
                  <a:schemeClr val="tx1"/>
                </a:solidFill>
              </a:rPr>
              <a:t>.</a:t>
            </a:r>
          </a:p>
          <a:p>
            <a:r>
              <a:rPr lang="es-MX" sz="2400" dirty="0">
                <a:solidFill>
                  <a:schemeClr val="tx1"/>
                </a:solidFill>
              </a:rPr>
              <a:t/>
            </a:r>
            <a:br>
              <a:rPr lang="es-MX" sz="2400" dirty="0">
                <a:solidFill>
                  <a:schemeClr val="tx1"/>
                </a:solidFill>
              </a:rPr>
            </a:br>
            <a:r>
              <a:rPr lang="es-MX" sz="2400" dirty="0">
                <a:solidFill>
                  <a:schemeClr val="tx1"/>
                </a:solidFill>
              </a:rPr>
              <a:t>En el arcaísmo se utilizan algunas palabras que han desaparecido de la lengua española, pero que en los países latinoamericanos se siguen usando en el habla cotidiana, esto mediante sinónimos o variantes modernas de la misma palabra</a:t>
            </a:r>
            <a:r>
              <a:rPr lang="es-MX" sz="2800" dirty="0"/>
              <a:t/>
            </a:r>
            <a:br>
              <a:rPr lang="es-MX" sz="2800" dirty="0"/>
            </a:br>
            <a:r>
              <a:rPr lang="es-MX" sz="2800" dirty="0"/>
              <a:t/>
            </a:r>
            <a:br>
              <a:rPr lang="es-MX" sz="2800" dirty="0"/>
            </a:br>
            <a:endParaRPr lang="es-MX" dirty="0">
              <a:solidFill>
                <a:schemeClr val="tx1"/>
              </a:solidFill>
            </a:endParaRPr>
          </a:p>
        </p:txBody>
      </p:sp>
      <p:sp>
        <p:nvSpPr>
          <p:cNvPr id="5" name="Rectángulo 4"/>
          <p:cNvSpPr/>
          <p:nvPr/>
        </p:nvSpPr>
        <p:spPr>
          <a:xfrm>
            <a:off x="1557908" y="3861048"/>
            <a:ext cx="6092825" cy="3231654"/>
          </a:xfrm>
          <a:prstGeom prst="rect">
            <a:avLst/>
          </a:prstGeom>
        </p:spPr>
        <p:txBody>
          <a:bodyPr>
            <a:spAutoFit/>
          </a:bodyPr>
          <a:lstStyle/>
          <a:p>
            <a:r>
              <a:rPr lang="es-MX" dirty="0" smtClean="0">
                <a:solidFill>
                  <a:srgbClr val="000000"/>
                </a:solidFill>
                <a:latin typeface="Source Sans Pro"/>
              </a:rPr>
              <a:t> </a:t>
            </a:r>
            <a:r>
              <a:rPr lang="es-MX" sz="2400" dirty="0" err="1">
                <a:solidFill>
                  <a:srgbClr val="0070C0"/>
                </a:solidFill>
                <a:latin typeface="Source Sans Pro"/>
              </a:rPr>
              <a:t>Amarañarse</a:t>
            </a:r>
            <a:r>
              <a:rPr lang="es-MX" sz="2400" dirty="0">
                <a:solidFill>
                  <a:srgbClr val="0070C0"/>
                </a:solidFill>
                <a:latin typeface="Source Sans Pro"/>
              </a:rPr>
              <a:t>: Enredarse.</a:t>
            </a:r>
            <a:r>
              <a:rPr lang="es-MX" sz="2400" dirty="0">
                <a:solidFill>
                  <a:srgbClr val="0070C0"/>
                </a:solidFill>
              </a:rPr>
              <a:t/>
            </a:r>
            <a:br>
              <a:rPr lang="es-MX" sz="2400" dirty="0">
                <a:solidFill>
                  <a:srgbClr val="0070C0"/>
                </a:solidFill>
              </a:rPr>
            </a:br>
            <a:r>
              <a:rPr lang="es-MX" sz="2400" dirty="0" smtClean="0">
                <a:solidFill>
                  <a:srgbClr val="0070C0"/>
                </a:solidFill>
                <a:latin typeface="Source Sans Pro"/>
              </a:rPr>
              <a:t> </a:t>
            </a:r>
            <a:r>
              <a:rPr lang="es-MX" sz="2400" dirty="0">
                <a:solidFill>
                  <a:srgbClr val="0070C0"/>
                </a:solidFill>
                <a:latin typeface="Source Sans Pro"/>
              </a:rPr>
              <a:t>Amodorrado: Mareado.</a:t>
            </a:r>
            <a:r>
              <a:rPr lang="es-MX" sz="2400" dirty="0">
                <a:solidFill>
                  <a:srgbClr val="0070C0"/>
                </a:solidFill>
              </a:rPr>
              <a:t/>
            </a:r>
            <a:br>
              <a:rPr lang="es-MX" sz="2400" dirty="0">
                <a:solidFill>
                  <a:srgbClr val="0070C0"/>
                </a:solidFill>
              </a:rPr>
            </a:br>
            <a:r>
              <a:rPr lang="es-MX" sz="2400" dirty="0" smtClean="0">
                <a:solidFill>
                  <a:srgbClr val="0070C0"/>
                </a:solidFill>
                <a:latin typeface="Source Sans Pro"/>
              </a:rPr>
              <a:t> </a:t>
            </a:r>
            <a:r>
              <a:rPr lang="es-MX" sz="2400" dirty="0" err="1">
                <a:solidFill>
                  <a:srgbClr val="0070C0"/>
                </a:solidFill>
                <a:latin typeface="Source Sans Pro"/>
              </a:rPr>
              <a:t>Amularse</a:t>
            </a:r>
            <a:r>
              <a:rPr lang="es-MX" sz="2400" dirty="0">
                <a:solidFill>
                  <a:srgbClr val="0070C0"/>
                </a:solidFill>
                <a:latin typeface="Source Sans Pro"/>
              </a:rPr>
              <a:t>: Enfadarse, enojarse</a:t>
            </a:r>
            <a:r>
              <a:rPr lang="es-MX" sz="2400" dirty="0" smtClean="0">
                <a:solidFill>
                  <a:srgbClr val="0070C0"/>
                </a:solidFill>
                <a:latin typeface="Source Sans Pro"/>
              </a:rPr>
              <a:t>.</a:t>
            </a:r>
            <a:endParaRPr lang="es-MX" sz="2400" dirty="0" smtClean="0">
              <a:solidFill>
                <a:srgbClr val="0070C0"/>
              </a:solidFill>
            </a:endParaRPr>
          </a:p>
          <a:p>
            <a:r>
              <a:rPr lang="es-MX" sz="2400" dirty="0" smtClean="0">
                <a:solidFill>
                  <a:srgbClr val="0070C0"/>
                </a:solidFill>
                <a:latin typeface="Source Sans Pro"/>
              </a:rPr>
              <a:t> </a:t>
            </a:r>
            <a:r>
              <a:rPr lang="es-MX" sz="2400" dirty="0">
                <a:solidFill>
                  <a:srgbClr val="0070C0"/>
                </a:solidFill>
                <a:latin typeface="Source Sans Pro"/>
              </a:rPr>
              <a:t>Anteojos: Lentes.</a:t>
            </a:r>
            <a:r>
              <a:rPr lang="es-MX" sz="2400" dirty="0">
                <a:solidFill>
                  <a:srgbClr val="0070C0"/>
                </a:solidFill>
              </a:rPr>
              <a:t/>
            </a:r>
            <a:br>
              <a:rPr lang="es-MX" sz="2400" dirty="0">
                <a:solidFill>
                  <a:srgbClr val="0070C0"/>
                </a:solidFill>
              </a:rPr>
            </a:br>
            <a:r>
              <a:rPr lang="es-MX" sz="2400" dirty="0" smtClean="0">
                <a:solidFill>
                  <a:srgbClr val="0070C0"/>
                </a:solidFill>
                <a:latin typeface="Source Sans Pro"/>
              </a:rPr>
              <a:t> </a:t>
            </a:r>
            <a:r>
              <a:rPr lang="es-MX" sz="2400" dirty="0">
                <a:solidFill>
                  <a:srgbClr val="0070C0"/>
                </a:solidFill>
                <a:latin typeface="Source Sans Pro"/>
              </a:rPr>
              <a:t>A tientas: Actuar sin luz.</a:t>
            </a:r>
            <a:r>
              <a:rPr lang="es-MX" sz="2400" dirty="0">
                <a:solidFill>
                  <a:srgbClr val="0070C0"/>
                </a:solidFill>
              </a:rPr>
              <a:t/>
            </a:r>
            <a:br>
              <a:rPr lang="es-MX" sz="2400" dirty="0">
                <a:solidFill>
                  <a:srgbClr val="0070C0"/>
                </a:solidFill>
              </a:rPr>
            </a:br>
            <a:r>
              <a:rPr lang="es-MX" sz="2400" dirty="0" smtClean="0">
                <a:solidFill>
                  <a:srgbClr val="0070C0"/>
                </a:solidFill>
                <a:latin typeface="Source Sans Pro"/>
              </a:rPr>
              <a:t> </a:t>
            </a:r>
            <a:r>
              <a:rPr lang="es-MX" sz="2400" dirty="0">
                <a:solidFill>
                  <a:srgbClr val="0070C0"/>
                </a:solidFill>
                <a:latin typeface="Source Sans Pro"/>
              </a:rPr>
              <a:t>Aventar: Tirar algo.</a:t>
            </a:r>
            <a:r>
              <a:rPr lang="es-MX" sz="2400" dirty="0">
                <a:solidFill>
                  <a:srgbClr val="0070C0"/>
                </a:solidFill>
              </a:rPr>
              <a:t/>
            </a:r>
            <a:br>
              <a:rPr lang="es-MX" sz="2400" dirty="0">
                <a:solidFill>
                  <a:srgbClr val="0070C0"/>
                </a:solidFill>
              </a:rPr>
            </a:br>
            <a:r>
              <a:rPr lang="es-MX" sz="2400" dirty="0" smtClean="0">
                <a:solidFill>
                  <a:srgbClr val="0070C0"/>
                </a:solidFill>
                <a:latin typeface="Source Sans Pro"/>
              </a:rPr>
              <a:t> </a:t>
            </a:r>
            <a:r>
              <a:rPr lang="es-MX" sz="2400" dirty="0">
                <a:solidFill>
                  <a:srgbClr val="0070C0"/>
                </a:solidFill>
                <a:latin typeface="Source Sans Pro"/>
              </a:rPr>
              <a:t>Averno: Infierno.</a:t>
            </a:r>
            <a:r>
              <a:rPr lang="es-MX" sz="2400" dirty="0">
                <a:solidFill>
                  <a:srgbClr val="0070C0"/>
                </a:solidFill>
              </a:rPr>
              <a:t/>
            </a:r>
            <a:br>
              <a:rPr lang="es-MX" sz="2400" dirty="0">
                <a:solidFill>
                  <a:srgbClr val="0070C0"/>
                </a:solidFill>
              </a:rPr>
            </a:br>
            <a:r>
              <a:rPr lang="es-MX" dirty="0"/>
              <a:t/>
            </a:r>
            <a:br>
              <a:rPr lang="es-MX" dirty="0"/>
            </a:br>
            <a:endParaRPr lang="es-MX" dirty="0"/>
          </a:p>
        </p:txBody>
      </p:sp>
      <p:pic>
        <p:nvPicPr>
          <p:cNvPr id="2050" name="Picture 2" descr="http://www.anmal.uma.es/numero6/palla23.gif"/>
          <p:cNvPicPr>
            <a:picLocks noChangeAspect="1" noChangeArrowheads="1"/>
          </p:cNvPicPr>
          <p:nvPr/>
        </p:nvPicPr>
        <p:blipFill>
          <a:blip r:embed="rId2">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5872702" y="3861048"/>
            <a:ext cx="4440492" cy="2232248"/>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98568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9796" y="357736"/>
            <a:ext cx="9144000" cy="1066800"/>
          </a:xfrm>
        </p:spPr>
        <p:txBody>
          <a:bodyPr>
            <a:normAutofit/>
          </a:bodyPr>
          <a:lstStyle/>
          <a:p>
            <a:pPr algn="l" defTabSz="914400">
              <a:spcBef>
                <a:spcPts val="0"/>
              </a:spcBef>
              <a:buNone/>
            </a:pPr>
            <a:r>
              <a:rPr lang="es-ES" sz="4000" dirty="0" smtClean="0">
                <a:solidFill>
                  <a:srgbClr val="00AEEF"/>
                </a:solidFill>
                <a:latin typeface="Franklin Gothic Medium"/>
              </a:rPr>
              <a:t>LOS NEOLOGISMOS  </a:t>
            </a:r>
            <a:r>
              <a:rPr lang="es-ES" sz="4000" b="1" i="0" dirty="0" smtClean="0">
                <a:solidFill>
                  <a:srgbClr val="00AEEF"/>
                </a:solidFill>
                <a:latin typeface="Franklin Gothic Medium"/>
                <a:ea typeface="+mj-ea"/>
                <a:cs typeface="+mj-cs"/>
              </a:rPr>
              <a:t> </a:t>
            </a:r>
            <a:endParaRPr lang="es-ES" sz="4000" b="1" i="0" dirty="0">
              <a:solidFill>
                <a:srgbClr val="00AEEF"/>
              </a:solidFill>
              <a:latin typeface="Franklin Gothic Medium"/>
              <a:ea typeface="+mj-ea"/>
              <a:cs typeface="+mj-cs"/>
            </a:endParaRPr>
          </a:p>
        </p:txBody>
      </p:sp>
      <p:sp>
        <p:nvSpPr>
          <p:cNvPr id="3" name="Marcador de contenido 2"/>
          <p:cNvSpPr>
            <a:spLocks noGrp="1"/>
          </p:cNvSpPr>
          <p:nvPr>
            <p:ph idx="1"/>
          </p:nvPr>
        </p:nvSpPr>
        <p:spPr>
          <a:xfrm>
            <a:off x="21810" y="1691784"/>
            <a:ext cx="12152988" cy="4191000"/>
          </a:xfrm>
        </p:spPr>
        <p:txBody>
          <a:bodyPr>
            <a:normAutofit fontScale="92500" lnSpcReduction="10000"/>
          </a:bodyPr>
          <a:lstStyle/>
          <a:p>
            <a:r>
              <a:rPr lang="es-MX" sz="2800" dirty="0">
                <a:solidFill>
                  <a:schemeClr val="tx1"/>
                </a:solidFill>
              </a:rPr>
              <a:t>Se entiende por neologismos a todas las palabras nuevas que van surgiendo y se adoptan en el léxico cotidiano, a pesar de no ser palabras propias del español en particular. Los neologismos pueden ser palabras formadas por dos o más raíces o partes de palabras en los idiomas de origen, o ser palabras </a:t>
            </a:r>
            <a:r>
              <a:rPr lang="es-MX" sz="2800" dirty="0" smtClean="0">
                <a:solidFill>
                  <a:schemeClr val="tx1"/>
                </a:solidFill>
              </a:rPr>
              <a:t>inventadas.</a:t>
            </a:r>
            <a:r>
              <a:rPr lang="es-MX" sz="2400" dirty="0"/>
              <a:t/>
            </a:r>
            <a:br>
              <a:rPr lang="es-MX" sz="2400" dirty="0"/>
            </a:br>
            <a:r>
              <a:rPr lang="es-MX" sz="2400" dirty="0"/>
              <a:t/>
            </a:r>
            <a:br>
              <a:rPr lang="es-MX" sz="2400" dirty="0"/>
            </a:br>
            <a:r>
              <a:rPr lang="es-MX" sz="2800" dirty="0"/>
              <a:t/>
            </a:r>
            <a:br>
              <a:rPr lang="es-MX" sz="2800" dirty="0"/>
            </a:br>
            <a:r>
              <a:rPr lang="es-MX" sz="2800" dirty="0" smtClean="0">
                <a:solidFill>
                  <a:schemeClr val="accent6">
                    <a:lumMod val="75000"/>
                  </a:schemeClr>
                </a:solidFill>
              </a:rPr>
              <a:t>SMARTHPONE</a:t>
            </a:r>
          </a:p>
          <a:p>
            <a:r>
              <a:rPr lang="es-MX" sz="2800" dirty="0" smtClean="0">
                <a:solidFill>
                  <a:schemeClr val="accent6">
                    <a:lumMod val="75000"/>
                  </a:schemeClr>
                </a:solidFill>
              </a:rPr>
              <a:t>LAPTOP</a:t>
            </a:r>
          </a:p>
          <a:p>
            <a:r>
              <a:rPr lang="es-MX" sz="2800" dirty="0" smtClean="0">
                <a:solidFill>
                  <a:schemeClr val="accent6">
                    <a:lumMod val="75000"/>
                  </a:schemeClr>
                </a:solidFill>
              </a:rPr>
              <a:t>CIBERESPACIO </a:t>
            </a:r>
          </a:p>
          <a:p>
            <a:r>
              <a:rPr lang="es-MX" sz="2800" dirty="0" smtClean="0">
                <a:solidFill>
                  <a:schemeClr val="accent6">
                    <a:lumMod val="75000"/>
                  </a:schemeClr>
                </a:solidFill>
              </a:rPr>
              <a:t>CHATEAR </a:t>
            </a:r>
            <a:r>
              <a:rPr lang="es-MX" sz="2800" dirty="0"/>
              <a:t/>
            </a:r>
            <a:br>
              <a:rPr lang="es-MX" sz="2800" dirty="0"/>
            </a:br>
            <a:endParaRPr lang="es-MX" dirty="0">
              <a:solidFill>
                <a:schemeClr val="tx1"/>
              </a:solidFill>
            </a:endParaRPr>
          </a:p>
        </p:txBody>
      </p:sp>
      <p:pic>
        <p:nvPicPr>
          <p:cNvPr id="3077" name="Picture 5" descr="http://conceptodefinicion.de/wp-content/uploads/2014/06/neolog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1796" y="3284984"/>
            <a:ext cx="4490864" cy="327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84977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810" y="1691784"/>
            <a:ext cx="12152988" cy="4191000"/>
          </a:xfrm>
        </p:spPr>
        <p:txBody>
          <a:bodyPr>
            <a:normAutofit fontScale="92500" lnSpcReduction="20000"/>
          </a:bodyPr>
          <a:lstStyle/>
          <a:p>
            <a:r>
              <a:rPr lang="es-MX" sz="3400" dirty="0" smtClean="0">
                <a:solidFill>
                  <a:schemeClr val="tx1"/>
                </a:solidFill>
              </a:rPr>
              <a:t>El</a:t>
            </a:r>
            <a:r>
              <a:rPr lang="es-MX" sz="3400" dirty="0">
                <a:solidFill>
                  <a:schemeClr val="tx1"/>
                </a:solidFill>
              </a:rPr>
              <a:t> </a:t>
            </a:r>
            <a:r>
              <a:rPr lang="es-MX" sz="3400" b="1" dirty="0">
                <a:solidFill>
                  <a:schemeClr val="tx1"/>
                </a:solidFill>
              </a:rPr>
              <a:t>hipérbaton</a:t>
            </a:r>
            <a:r>
              <a:rPr lang="es-MX" sz="3400" dirty="0">
                <a:solidFill>
                  <a:schemeClr val="tx1"/>
                </a:solidFill>
              </a:rPr>
              <a:t> es el fenómeno de construcción lingüístico, en el que se altera el orden lógico o sintáctico de una frase.</a:t>
            </a:r>
          </a:p>
          <a:p>
            <a:r>
              <a:rPr lang="es-MX" sz="3400" b="1" dirty="0">
                <a:solidFill>
                  <a:schemeClr val="tx1"/>
                </a:solidFill>
              </a:rPr>
              <a:t>Hipérbaton</a:t>
            </a:r>
            <a:r>
              <a:rPr lang="es-MX" sz="3400" dirty="0">
                <a:solidFill>
                  <a:schemeClr val="tx1"/>
                </a:solidFill>
              </a:rPr>
              <a:t> proviene del griego “</a:t>
            </a:r>
            <a:r>
              <a:rPr lang="es-MX" sz="3400" dirty="0" err="1">
                <a:solidFill>
                  <a:schemeClr val="tx1"/>
                </a:solidFill>
              </a:rPr>
              <a:t>hyper</a:t>
            </a:r>
            <a:r>
              <a:rPr lang="es-MX" sz="3400" dirty="0">
                <a:solidFill>
                  <a:schemeClr val="tx1"/>
                </a:solidFill>
              </a:rPr>
              <a:t>” que significa encima y de un verbo “</a:t>
            </a:r>
            <a:r>
              <a:rPr lang="es-MX" sz="3400" dirty="0" err="1">
                <a:solidFill>
                  <a:schemeClr val="tx1"/>
                </a:solidFill>
              </a:rPr>
              <a:t>abinein</a:t>
            </a:r>
            <a:r>
              <a:rPr lang="es-MX" sz="3400" dirty="0">
                <a:solidFill>
                  <a:schemeClr val="tx1"/>
                </a:solidFill>
              </a:rPr>
              <a:t>”, que se puede traducir en caminar o ir. Haciendo una libre interpretación, quedaría más o menos como sigue: esta por encima del orden o ir por encima del orden.</a:t>
            </a:r>
          </a:p>
          <a:p>
            <a:r>
              <a:rPr lang="es-MX" sz="2800" dirty="0"/>
              <a:t/>
            </a:r>
            <a:br>
              <a:rPr lang="es-MX" sz="2800" dirty="0"/>
            </a:br>
            <a:r>
              <a:rPr lang="es-MX" sz="2400" dirty="0"/>
              <a:t/>
            </a:r>
            <a:br>
              <a:rPr lang="es-MX" sz="2400" dirty="0"/>
            </a:br>
            <a:r>
              <a:rPr lang="es-MX" sz="2800" dirty="0"/>
              <a:t/>
            </a:r>
            <a:br>
              <a:rPr lang="es-MX" sz="2800" dirty="0"/>
            </a:br>
            <a:r>
              <a:rPr lang="es-MX" sz="2800" dirty="0"/>
              <a:t/>
            </a:r>
            <a:br>
              <a:rPr lang="es-MX" sz="2800" dirty="0"/>
            </a:br>
            <a:endParaRPr lang="es-MX" dirty="0">
              <a:solidFill>
                <a:schemeClr val="tx1"/>
              </a:solidFill>
            </a:endParaRPr>
          </a:p>
        </p:txBody>
      </p:sp>
      <p:sp>
        <p:nvSpPr>
          <p:cNvPr id="5" name="Rectangle 2"/>
          <p:cNvSpPr>
            <a:spLocks noChangeArrowheads="1"/>
          </p:cNvSpPr>
          <p:nvPr/>
        </p:nvSpPr>
        <p:spPr bwMode="auto">
          <a:xfrm>
            <a:off x="769712" y="3933056"/>
            <a:ext cx="5756748" cy="2462213"/>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lang="es-MX" dirty="0"/>
          </a:p>
          <a:p>
            <a:pPr marL="0" marR="0" lvl="0" indent="0" algn="l" defTabSz="914400" rtl="0" eaLnBrk="0" fontAlgn="base" latinLnBrk="0" hangingPunct="0">
              <a:lnSpc>
                <a:spcPct val="100000"/>
              </a:lnSpc>
              <a:spcBef>
                <a:spcPct val="0"/>
              </a:spcBef>
              <a:spcAft>
                <a:spcPct val="0"/>
              </a:spcAft>
              <a:buClrTx/>
              <a:buSzTx/>
              <a:buFontTx/>
              <a:buChar char="•"/>
              <a:tabLst/>
            </a:pPr>
            <a:r>
              <a:rPr lang="es-MX" sz="2000" b="1" dirty="0">
                <a:solidFill>
                  <a:srgbClr val="0070C0"/>
                </a:solidFill>
              </a:rPr>
              <a:t>Atónito me dejas = Me dejas atónito</a:t>
            </a:r>
          </a:p>
          <a:p>
            <a:pPr marL="0" marR="0" lvl="0" indent="0" algn="l" defTabSz="914400" rtl="0" eaLnBrk="0" fontAlgn="base" latinLnBrk="0" hangingPunct="0">
              <a:lnSpc>
                <a:spcPct val="100000"/>
              </a:lnSpc>
              <a:spcBef>
                <a:spcPct val="0"/>
              </a:spcBef>
              <a:spcAft>
                <a:spcPct val="0"/>
              </a:spcAft>
              <a:buClrTx/>
              <a:buSzTx/>
              <a:buFontTx/>
              <a:buChar char="•"/>
              <a:tabLst/>
            </a:pPr>
            <a:r>
              <a:rPr lang="es-MX" sz="2000" b="1" dirty="0">
                <a:solidFill>
                  <a:srgbClr val="0070C0"/>
                </a:solidFill>
              </a:rPr>
              <a:t>Dinero poco Entra = Entra poco dinero</a:t>
            </a:r>
          </a:p>
          <a:p>
            <a:pPr marL="0" marR="0" lvl="0" indent="0" algn="l" defTabSz="914400" rtl="0" eaLnBrk="0" fontAlgn="base" latinLnBrk="0" hangingPunct="0">
              <a:lnSpc>
                <a:spcPct val="100000"/>
              </a:lnSpc>
              <a:spcBef>
                <a:spcPct val="0"/>
              </a:spcBef>
              <a:spcAft>
                <a:spcPct val="0"/>
              </a:spcAft>
              <a:buClrTx/>
              <a:buSzTx/>
              <a:buFontTx/>
              <a:buChar char="•"/>
              <a:tabLst/>
            </a:pPr>
            <a:r>
              <a:rPr lang="es-MX" sz="2000" b="1" dirty="0">
                <a:solidFill>
                  <a:srgbClr val="0070C0"/>
                </a:solidFill>
              </a:rPr>
              <a:t>Tampoco creo yo = Yo tampoco lo creo</a:t>
            </a:r>
          </a:p>
          <a:p>
            <a:pPr marL="0" marR="0" lvl="0" indent="0" algn="l" defTabSz="914400" rtl="0" eaLnBrk="0" fontAlgn="base" latinLnBrk="0" hangingPunct="0">
              <a:lnSpc>
                <a:spcPct val="100000"/>
              </a:lnSpc>
              <a:spcBef>
                <a:spcPct val="0"/>
              </a:spcBef>
              <a:spcAft>
                <a:spcPct val="0"/>
              </a:spcAft>
              <a:buClrTx/>
              <a:buSzTx/>
              <a:buFontTx/>
              <a:buChar char="•"/>
              <a:tabLst/>
            </a:pPr>
            <a:r>
              <a:rPr lang="es-MX" sz="2000" b="1" dirty="0">
                <a:solidFill>
                  <a:srgbClr val="0070C0"/>
                </a:solidFill>
              </a:rPr>
              <a:t>Yo creo que también = Yo también lo creo.</a:t>
            </a:r>
          </a:p>
          <a:p>
            <a:pPr marL="0" marR="0" lvl="0" indent="0" algn="l" defTabSz="914400" rtl="0" eaLnBrk="0" fontAlgn="base" latinLnBrk="0" hangingPunct="0">
              <a:lnSpc>
                <a:spcPct val="100000"/>
              </a:lnSpc>
              <a:spcBef>
                <a:spcPct val="0"/>
              </a:spcBef>
              <a:spcAft>
                <a:spcPct val="0"/>
              </a:spcAft>
              <a:buClrTx/>
              <a:buSzTx/>
              <a:buFontTx/>
              <a:buChar char="•"/>
              <a:tabLst/>
            </a:pPr>
            <a:r>
              <a:rPr lang="es-MX" sz="2000" b="1" dirty="0">
                <a:solidFill>
                  <a:srgbClr val="0070C0"/>
                </a:solidFill>
              </a:rPr>
              <a:t>Mucho yo sufro = Yo sufro mucho</a:t>
            </a:r>
            <a:r>
              <a:rPr lang="es-MX" dirty="0"/>
              <a:t/>
            </a:r>
            <a:br>
              <a:rPr lang="es-MX" dirty="0"/>
            </a:br>
            <a:r>
              <a:rPr lang="es-MX" dirty="0"/>
              <a:t/>
            </a:r>
            <a:br>
              <a:rPr lang="es-MX" dirty="0"/>
            </a:br>
            <a:endParaRPr lang="es-MX" dirty="0"/>
          </a:p>
        </p:txBody>
      </p:sp>
      <p:pic>
        <p:nvPicPr>
          <p:cNvPr id="4100" name="Picture 4" descr="https://arnoldbeyond.files.wordpress.com/2008/11/preview_600_35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4829" y="4077072"/>
            <a:ext cx="4433615" cy="2652780"/>
          </a:xfrm>
          <a:prstGeom prst="rect">
            <a:avLst/>
          </a:prstGeom>
          <a:noFill/>
          <a:effectLst>
            <a:glow rad="228600">
              <a:schemeClr val="accent1">
                <a:satMod val="175000"/>
                <a:alpha val="40000"/>
              </a:schemeClr>
            </a:glow>
          </a:effectLst>
          <a:extLst>
            <a:ext uri="{909E8E84-426E-40DD-AFC4-6F175D3DCCD1}">
              <a14:hiddenFill xmlns:a14="http://schemas.microsoft.com/office/drawing/2010/main">
                <a:solidFill>
                  <a:srgbClr val="FFFFFF"/>
                </a:solidFill>
              </a14:hiddenFill>
            </a:ext>
          </a:extLst>
        </p:spPr>
      </p:pic>
      <p:sp>
        <p:nvSpPr>
          <p:cNvPr id="8" name="Título 1"/>
          <p:cNvSpPr txBox="1">
            <a:spLocks/>
          </p:cNvSpPr>
          <p:nvPr/>
        </p:nvSpPr>
        <p:spPr>
          <a:xfrm>
            <a:off x="549796" y="357736"/>
            <a:ext cx="9144000" cy="1066800"/>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sz="3600" b="1" kern="1200">
                <a:solidFill>
                  <a:schemeClr val="accent1"/>
                </a:solidFill>
                <a:latin typeface="+mj-lt"/>
                <a:ea typeface="+mj-ea"/>
                <a:cs typeface="+mj-cs"/>
              </a:defRPr>
            </a:lvl1pPr>
          </a:lstStyle>
          <a:p>
            <a:pPr>
              <a:spcBef>
                <a:spcPts val="0"/>
              </a:spcBef>
            </a:pPr>
            <a:r>
              <a:rPr lang="es-ES" sz="4000" dirty="0" smtClean="0">
                <a:solidFill>
                  <a:srgbClr val="00AEEF"/>
                </a:solidFill>
                <a:latin typeface="Franklin Gothic Medium"/>
              </a:rPr>
              <a:t>EL HIPÉRBATON </a:t>
            </a:r>
            <a:endParaRPr lang="es-ES" sz="4000" dirty="0">
              <a:solidFill>
                <a:srgbClr val="00AEEF"/>
              </a:solidFill>
              <a:latin typeface="Franklin Gothic Medium"/>
            </a:endParaRPr>
          </a:p>
        </p:txBody>
      </p:sp>
    </p:spTree>
    <p:extLst>
      <p:ext uri="{BB962C8B-B14F-4D97-AF65-F5344CB8AC3E}">
        <p14:creationId xmlns:p14="http://schemas.microsoft.com/office/powerpoint/2010/main" val="26591670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810" y="1691784"/>
            <a:ext cx="12152988" cy="4191000"/>
          </a:xfrm>
        </p:spPr>
        <p:txBody>
          <a:bodyPr>
            <a:normAutofit fontScale="85000" lnSpcReduction="20000"/>
          </a:bodyPr>
          <a:lstStyle/>
          <a:p>
            <a:r>
              <a:rPr lang="es-MX" sz="3100" dirty="0">
                <a:solidFill>
                  <a:schemeClr val="tx1"/>
                </a:solidFill>
              </a:rPr>
              <a:t>La</a:t>
            </a:r>
            <a:r>
              <a:rPr lang="es-MX" sz="3100" b="1" dirty="0">
                <a:solidFill>
                  <a:schemeClr val="tx1"/>
                </a:solidFill>
              </a:rPr>
              <a:t> elipsis </a:t>
            </a:r>
            <a:r>
              <a:rPr lang="es-MX" sz="3100" dirty="0">
                <a:solidFill>
                  <a:schemeClr val="tx1"/>
                </a:solidFill>
              </a:rPr>
              <a:t>es una figura retórica, literaria, o de construcción, que radica en omitir uno o varios elementos de la oración de forma intencional, para poder expresar una idea de modo concreto y sencillo.</a:t>
            </a:r>
          </a:p>
          <a:p>
            <a:r>
              <a:rPr lang="es-MX" sz="3100" dirty="0">
                <a:solidFill>
                  <a:schemeClr val="tx1"/>
                </a:solidFill>
              </a:rPr>
              <a:t>Es importante aclarar que la elipsis no consiste en eliminar cualquier palabra del enunciado, sino sólo aquellas que no sean necesarias para comprender de forma clara lo que se dice, ya que las palabras que se omiten están implícitas en el sentido de la oración.</a:t>
            </a:r>
          </a:p>
          <a:p>
            <a:r>
              <a:rPr lang="es-MX" sz="3600" dirty="0"/>
              <a:t/>
            </a:r>
            <a:br>
              <a:rPr lang="es-MX" sz="3600" dirty="0"/>
            </a:br>
            <a:r>
              <a:rPr lang="es-MX" sz="2800" dirty="0"/>
              <a:t/>
            </a:r>
            <a:br>
              <a:rPr lang="es-MX" sz="2800" dirty="0"/>
            </a:br>
            <a:r>
              <a:rPr lang="es-MX" sz="2400" dirty="0"/>
              <a:t/>
            </a:r>
            <a:br>
              <a:rPr lang="es-MX" sz="2400" dirty="0"/>
            </a:br>
            <a:r>
              <a:rPr lang="es-MX" sz="2800" dirty="0"/>
              <a:t/>
            </a:r>
            <a:br>
              <a:rPr lang="es-MX" sz="2800" dirty="0"/>
            </a:br>
            <a:r>
              <a:rPr lang="es-MX" sz="2800" dirty="0"/>
              <a:t/>
            </a:r>
            <a:br>
              <a:rPr lang="es-MX" sz="2800" dirty="0"/>
            </a:br>
            <a:endParaRPr lang="es-MX" dirty="0">
              <a:solidFill>
                <a:schemeClr val="tx1"/>
              </a:solidFill>
            </a:endParaRPr>
          </a:p>
        </p:txBody>
      </p:sp>
      <p:sp>
        <p:nvSpPr>
          <p:cNvPr id="8" name="Título 1"/>
          <p:cNvSpPr txBox="1">
            <a:spLocks/>
          </p:cNvSpPr>
          <p:nvPr/>
        </p:nvSpPr>
        <p:spPr>
          <a:xfrm>
            <a:off x="549796" y="404664"/>
            <a:ext cx="9144000" cy="1066800"/>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sz="3600" b="1" kern="1200">
                <a:solidFill>
                  <a:schemeClr val="accent1"/>
                </a:solidFill>
                <a:latin typeface="+mj-lt"/>
                <a:ea typeface="+mj-ea"/>
                <a:cs typeface="+mj-cs"/>
              </a:defRPr>
            </a:lvl1pPr>
          </a:lstStyle>
          <a:p>
            <a:pPr>
              <a:spcBef>
                <a:spcPts val="0"/>
              </a:spcBef>
            </a:pPr>
            <a:r>
              <a:rPr lang="es-ES" sz="4000" dirty="0" smtClean="0">
                <a:solidFill>
                  <a:srgbClr val="00AEEF"/>
                </a:solidFill>
                <a:latin typeface="Franklin Gothic Medium"/>
              </a:rPr>
              <a:t>ELÍPSIS </a:t>
            </a:r>
            <a:endParaRPr lang="es-ES" sz="4000" dirty="0">
              <a:solidFill>
                <a:srgbClr val="00AEEF"/>
              </a:solidFill>
              <a:latin typeface="Franklin Gothic Medium"/>
            </a:endParaRPr>
          </a:p>
        </p:txBody>
      </p:sp>
      <p:sp>
        <p:nvSpPr>
          <p:cNvPr id="2" name="Rectángulo 1"/>
          <p:cNvSpPr/>
          <p:nvPr/>
        </p:nvSpPr>
        <p:spPr>
          <a:xfrm>
            <a:off x="549796" y="4293096"/>
            <a:ext cx="7128792" cy="2185214"/>
          </a:xfrm>
          <a:prstGeom prst="rect">
            <a:avLst/>
          </a:prstGeom>
        </p:spPr>
        <p:txBody>
          <a:bodyPr wrap="square">
            <a:spAutoFit/>
          </a:bodyPr>
          <a:lstStyle/>
          <a:p>
            <a:r>
              <a:rPr lang="es-MX" sz="2000" b="1" dirty="0">
                <a:solidFill>
                  <a:srgbClr val="FF0000"/>
                </a:solidFill>
                <a:latin typeface="Century Gothic" panose="020B0502020202020204" pitchFamily="34" charset="0"/>
              </a:rPr>
              <a:t>1</a:t>
            </a:r>
            <a:r>
              <a:rPr lang="es-MX" sz="2000" b="1" dirty="0">
                <a:solidFill>
                  <a:srgbClr val="002060"/>
                </a:solidFill>
                <a:latin typeface="Century Gothic" panose="020B0502020202020204" pitchFamily="34" charset="0"/>
              </a:rPr>
              <a:t>. A Erick le gustan los tacos, a Gabriela no. (le gustan)</a:t>
            </a:r>
            <a:br>
              <a:rPr lang="es-MX" sz="2000" b="1" dirty="0">
                <a:solidFill>
                  <a:srgbClr val="002060"/>
                </a:solidFill>
                <a:latin typeface="Century Gothic" panose="020B0502020202020204" pitchFamily="34" charset="0"/>
              </a:rPr>
            </a:br>
            <a:r>
              <a:rPr lang="es-MX" sz="2000" b="1" dirty="0">
                <a:solidFill>
                  <a:srgbClr val="FF0000"/>
                </a:solidFill>
                <a:latin typeface="Century Gothic" panose="020B0502020202020204" pitchFamily="34" charset="0"/>
              </a:rPr>
              <a:t>2. </a:t>
            </a:r>
            <a:r>
              <a:rPr lang="es-MX" sz="2000" b="1" dirty="0">
                <a:solidFill>
                  <a:srgbClr val="002060"/>
                </a:solidFill>
                <a:latin typeface="Century Gothic" panose="020B0502020202020204" pitchFamily="34" charset="0"/>
              </a:rPr>
              <a:t>A las corridas de toros va mucha gente, a los partidos de futbol también. (va mucha gente)</a:t>
            </a:r>
            <a:br>
              <a:rPr lang="es-MX" sz="2000" b="1" dirty="0">
                <a:solidFill>
                  <a:srgbClr val="002060"/>
                </a:solidFill>
                <a:latin typeface="Century Gothic" panose="020B0502020202020204" pitchFamily="34" charset="0"/>
              </a:rPr>
            </a:br>
            <a:r>
              <a:rPr lang="es-MX" sz="2000" b="1" dirty="0" smtClean="0">
                <a:solidFill>
                  <a:srgbClr val="FF0000"/>
                </a:solidFill>
                <a:latin typeface="Century Gothic" panose="020B0502020202020204" pitchFamily="34" charset="0"/>
              </a:rPr>
              <a:t>3. </a:t>
            </a:r>
            <a:r>
              <a:rPr lang="es-MX" sz="2000" b="1" dirty="0" smtClean="0">
                <a:solidFill>
                  <a:srgbClr val="002060"/>
                </a:solidFill>
                <a:latin typeface="Century Gothic" panose="020B0502020202020204" pitchFamily="34" charset="0"/>
              </a:rPr>
              <a:t>Cuando </a:t>
            </a:r>
            <a:r>
              <a:rPr lang="es-MX" sz="2000" b="1" dirty="0">
                <a:solidFill>
                  <a:srgbClr val="002060"/>
                </a:solidFill>
                <a:latin typeface="Century Gothic" panose="020B0502020202020204" pitchFamily="34" charset="0"/>
              </a:rPr>
              <a:t>estudias sacas buena calificación, cuando no, repruebas.</a:t>
            </a:r>
            <a:br>
              <a:rPr lang="es-MX" sz="2000" b="1" dirty="0">
                <a:solidFill>
                  <a:srgbClr val="002060"/>
                </a:solidFill>
                <a:latin typeface="Century Gothic" panose="020B0502020202020204" pitchFamily="34" charset="0"/>
              </a:rPr>
            </a:br>
            <a:r>
              <a:rPr lang="es-MX" dirty="0"/>
              <a:t/>
            </a:r>
            <a:br>
              <a:rPr lang="es-MX" dirty="0"/>
            </a:br>
            <a:endParaRPr lang="es-MX" dirty="0"/>
          </a:p>
        </p:txBody>
      </p:sp>
      <p:pic>
        <p:nvPicPr>
          <p:cNvPr id="5122" name="Picture 2" descr="http://static.flickr.com/111/268615241_b003f1c220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8796" y="4037915"/>
            <a:ext cx="3810000" cy="2695576"/>
          </a:xfrm>
          <a:prstGeom prst="rect">
            <a:avLst/>
          </a:prstGeom>
          <a:noFill/>
          <a:effectLst>
            <a:glow rad="228600">
              <a:schemeClr val="accent3">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85664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810" y="1691784"/>
            <a:ext cx="12152988" cy="5166216"/>
          </a:xfrm>
        </p:spPr>
        <p:txBody>
          <a:bodyPr>
            <a:normAutofit fontScale="62500" lnSpcReduction="20000"/>
          </a:bodyPr>
          <a:lstStyle/>
          <a:p>
            <a:r>
              <a:rPr lang="es-MX" sz="3800" dirty="0">
                <a:solidFill>
                  <a:schemeClr val="tx1"/>
                </a:solidFill>
              </a:rPr>
              <a:t>La </a:t>
            </a:r>
            <a:r>
              <a:rPr lang="es-MX" sz="3800" b="1" dirty="0">
                <a:solidFill>
                  <a:schemeClr val="tx1"/>
                </a:solidFill>
              </a:rPr>
              <a:t>silepsis </a:t>
            </a:r>
            <a:r>
              <a:rPr lang="es-MX" sz="3800" dirty="0">
                <a:solidFill>
                  <a:schemeClr val="tx1"/>
                </a:solidFill>
              </a:rPr>
              <a:t>es un fenómeno gramatical, que permite la coherencia entre géneros opuestos (femenino y masculino) y los géneros singular y plural</a:t>
            </a:r>
            <a:br>
              <a:rPr lang="es-MX" sz="3800" dirty="0">
                <a:solidFill>
                  <a:schemeClr val="tx1"/>
                </a:solidFill>
              </a:rPr>
            </a:br>
            <a:r>
              <a:rPr lang="es-MX" sz="2800" dirty="0">
                <a:solidFill>
                  <a:srgbClr val="FF0000"/>
                </a:solidFill>
              </a:rPr>
              <a:t/>
            </a:r>
            <a:br>
              <a:rPr lang="es-MX" sz="2800" dirty="0">
                <a:solidFill>
                  <a:srgbClr val="FF0000"/>
                </a:solidFill>
              </a:rPr>
            </a:br>
            <a:r>
              <a:rPr lang="es-MX" sz="2800" dirty="0" smtClean="0">
                <a:solidFill>
                  <a:srgbClr val="FF0000"/>
                </a:solidFill>
              </a:rPr>
              <a:t>LA JUEZ</a:t>
            </a:r>
          </a:p>
          <a:p>
            <a:r>
              <a:rPr lang="es-MX" sz="2800" dirty="0" smtClean="0">
                <a:solidFill>
                  <a:srgbClr val="FF0000"/>
                </a:solidFill>
              </a:rPr>
              <a:t>LA MAGISTRADO</a:t>
            </a:r>
          </a:p>
          <a:p>
            <a:r>
              <a:rPr lang="es-MX" sz="2800" dirty="0" smtClean="0">
                <a:solidFill>
                  <a:srgbClr val="FF0000"/>
                </a:solidFill>
              </a:rPr>
              <a:t>LA </a:t>
            </a:r>
            <a:r>
              <a:rPr lang="es-MX" sz="2800" dirty="0" smtClean="0">
                <a:solidFill>
                  <a:srgbClr val="FF0000"/>
                </a:solidFill>
              </a:rPr>
              <a:t>MÉDICO</a:t>
            </a:r>
            <a:endParaRPr lang="es-MX" sz="2800" dirty="0" smtClean="0">
              <a:solidFill>
                <a:srgbClr val="FF0000"/>
              </a:solidFill>
            </a:endParaRPr>
          </a:p>
          <a:p>
            <a:r>
              <a:rPr lang="es-MX" sz="2800" dirty="0" smtClean="0">
                <a:solidFill>
                  <a:srgbClr val="FF0000"/>
                </a:solidFill>
              </a:rPr>
              <a:t>LA AGENTE</a:t>
            </a:r>
          </a:p>
          <a:p>
            <a:r>
              <a:rPr lang="es-MX" sz="2800" dirty="0" smtClean="0">
                <a:solidFill>
                  <a:srgbClr val="FF0000"/>
                </a:solidFill>
              </a:rPr>
              <a:t>LA MINISTRO </a:t>
            </a:r>
          </a:p>
          <a:p>
            <a:r>
              <a:rPr lang="es-MX" sz="2800" dirty="0" smtClean="0">
                <a:solidFill>
                  <a:srgbClr val="FF0000"/>
                </a:solidFill>
              </a:rPr>
              <a:t>LA JEFE </a:t>
            </a:r>
          </a:p>
          <a:p>
            <a:r>
              <a:rPr lang="es-MX" sz="3600" dirty="0">
                <a:solidFill>
                  <a:srgbClr val="FF0000"/>
                </a:solidFill>
              </a:rPr>
              <a:t>Su santidad (femenino) está enfermo (masculino</a:t>
            </a:r>
            <a:r>
              <a:rPr lang="es-MX" sz="3600" dirty="0" smtClean="0">
                <a:solidFill>
                  <a:srgbClr val="FF0000"/>
                </a:solidFill>
              </a:rPr>
              <a:t>)  </a:t>
            </a:r>
            <a:r>
              <a:rPr lang="es-MX" sz="3600" i="1" dirty="0" smtClean="0">
                <a:solidFill>
                  <a:srgbClr val="0070C0"/>
                </a:solidFill>
              </a:rPr>
              <a:t>GÉNERO</a:t>
            </a:r>
            <a:r>
              <a:rPr lang="es-MX" sz="3600" dirty="0">
                <a:solidFill>
                  <a:srgbClr val="FF0000"/>
                </a:solidFill>
              </a:rPr>
              <a:t/>
            </a:r>
            <a:br>
              <a:rPr lang="es-MX" sz="3600" dirty="0">
                <a:solidFill>
                  <a:srgbClr val="FF0000"/>
                </a:solidFill>
              </a:rPr>
            </a:br>
            <a:r>
              <a:rPr lang="es-MX" sz="2800" dirty="0"/>
              <a:t/>
            </a:r>
            <a:br>
              <a:rPr lang="es-MX" sz="2800" dirty="0"/>
            </a:br>
            <a:r>
              <a:rPr lang="es-MX" sz="3800" dirty="0">
                <a:solidFill>
                  <a:srgbClr val="FF0000"/>
                </a:solidFill>
              </a:rPr>
              <a:t>"la mayoría (singular) piensan (plural) que fue </a:t>
            </a:r>
            <a:r>
              <a:rPr lang="es-MX" sz="3800" dirty="0" smtClean="0">
                <a:solidFill>
                  <a:srgbClr val="FF0000"/>
                </a:solidFill>
              </a:rPr>
              <a:t>cierto“ </a:t>
            </a:r>
            <a:r>
              <a:rPr lang="es-MX" sz="3800" i="1" dirty="0" smtClean="0">
                <a:solidFill>
                  <a:srgbClr val="0070C0"/>
                </a:solidFill>
              </a:rPr>
              <a:t>NÚMERO </a:t>
            </a:r>
            <a:endParaRPr lang="es-MX" sz="3800" i="1" dirty="0">
              <a:solidFill>
                <a:srgbClr val="0070C0"/>
              </a:solidFill>
            </a:endParaRPr>
          </a:p>
          <a:p>
            <a:r>
              <a:rPr lang="es-MX" sz="2400" dirty="0"/>
              <a:t/>
            </a:r>
            <a:br>
              <a:rPr lang="es-MX" sz="2400" dirty="0"/>
            </a:br>
            <a:r>
              <a:rPr lang="es-MX" sz="2800" dirty="0"/>
              <a:t/>
            </a:r>
            <a:br>
              <a:rPr lang="es-MX" sz="2800" dirty="0"/>
            </a:br>
            <a:r>
              <a:rPr lang="es-MX" sz="2800" dirty="0"/>
              <a:t/>
            </a:r>
            <a:br>
              <a:rPr lang="es-MX" sz="2800" dirty="0"/>
            </a:br>
            <a:endParaRPr lang="es-MX" dirty="0">
              <a:solidFill>
                <a:schemeClr val="tx1"/>
              </a:solidFill>
            </a:endParaRPr>
          </a:p>
        </p:txBody>
      </p:sp>
      <p:sp>
        <p:nvSpPr>
          <p:cNvPr id="8" name="Título 1"/>
          <p:cNvSpPr txBox="1">
            <a:spLocks/>
          </p:cNvSpPr>
          <p:nvPr/>
        </p:nvSpPr>
        <p:spPr>
          <a:xfrm>
            <a:off x="549796" y="404664"/>
            <a:ext cx="9144000" cy="1066800"/>
          </a:xfrm>
          <a:prstGeom prst="rect">
            <a:avLst/>
          </a:prstGeom>
        </p:spPr>
        <p:txBody>
          <a:bodyPr vert="horz" lIns="91440" tIns="45720" rIns="91440" bIns="45720" rtlCol="0" anchor="b">
            <a:normAutofit/>
          </a:bodyPr>
          <a:lstStyle>
            <a:lvl1pPr algn="l" defTabSz="914400" rtl="0" eaLnBrk="1" latinLnBrk="0" hangingPunct="1">
              <a:lnSpc>
                <a:spcPct val="80000"/>
              </a:lnSpc>
              <a:spcBef>
                <a:spcPct val="0"/>
              </a:spcBef>
              <a:buNone/>
              <a:defRPr sz="3600" b="1" kern="1200">
                <a:solidFill>
                  <a:schemeClr val="accent1"/>
                </a:solidFill>
                <a:latin typeface="+mj-lt"/>
                <a:ea typeface="+mj-ea"/>
                <a:cs typeface="+mj-cs"/>
              </a:defRPr>
            </a:lvl1pPr>
          </a:lstStyle>
          <a:p>
            <a:pPr>
              <a:spcBef>
                <a:spcPts val="0"/>
              </a:spcBef>
            </a:pPr>
            <a:r>
              <a:rPr lang="es-ES" sz="4000" dirty="0" smtClean="0">
                <a:solidFill>
                  <a:srgbClr val="00AEEF"/>
                </a:solidFill>
                <a:latin typeface="Franklin Gothic Medium"/>
              </a:rPr>
              <a:t>SILEPSIS </a:t>
            </a:r>
            <a:endParaRPr lang="es-ES" sz="4000" dirty="0">
              <a:solidFill>
                <a:srgbClr val="00AEEF"/>
              </a:solidFill>
              <a:latin typeface="Franklin Gothic Medium"/>
            </a:endParaRPr>
          </a:p>
        </p:txBody>
      </p:sp>
    </p:spTree>
    <p:extLst>
      <p:ext uri="{BB962C8B-B14F-4D97-AF65-F5344CB8AC3E}">
        <p14:creationId xmlns:p14="http://schemas.microsoft.com/office/powerpoint/2010/main" val="2190487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Business Contrast 16x9">
  <a:themeElements>
    <a:clrScheme name="BusinessContrast">
      <a:dk1>
        <a:srgbClr val="000000"/>
      </a:dk1>
      <a:lt1>
        <a:sysClr val="window" lastClr="FFFFFF"/>
      </a:lt1>
      <a:dk2>
        <a:srgbClr val="000000"/>
      </a:dk2>
      <a:lt2>
        <a:srgbClr val="E5E8E8"/>
      </a:lt2>
      <a:accent1>
        <a:srgbClr val="00AEEF"/>
      </a:accent1>
      <a:accent2>
        <a:srgbClr val="EA428A"/>
      </a:accent2>
      <a:accent3>
        <a:srgbClr val="EED500"/>
      </a:accent3>
      <a:accent4>
        <a:srgbClr val="F5A70D"/>
      </a:accent4>
      <a:accent5>
        <a:srgbClr val="8BCB30"/>
      </a:accent5>
      <a:accent6>
        <a:srgbClr val="9962C1"/>
      </a:accent6>
      <a:hlink>
        <a:srgbClr val="00AEEF"/>
      </a:hlink>
      <a:folHlink>
        <a:srgbClr val="9962C1"/>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BusinessContrast">
      <a:dk1>
        <a:srgbClr val="000000"/>
      </a:dk1>
      <a:lt1>
        <a:sysClr val="window" lastClr="FFFFFF"/>
      </a:lt1>
      <a:dk2>
        <a:srgbClr val="000000"/>
      </a:dk2>
      <a:lt2>
        <a:srgbClr val="E5E8E8"/>
      </a:lt2>
      <a:accent1>
        <a:srgbClr val="00AEEF"/>
      </a:accent1>
      <a:accent2>
        <a:srgbClr val="EA428A"/>
      </a:accent2>
      <a:accent3>
        <a:srgbClr val="EED500"/>
      </a:accent3>
      <a:accent4>
        <a:srgbClr val="F5A70D"/>
      </a:accent4>
      <a:accent5>
        <a:srgbClr val="8BCB30"/>
      </a:accent5>
      <a:accent6>
        <a:srgbClr val="9962C1"/>
      </a:accent6>
      <a:hlink>
        <a:srgbClr val="00AEEF"/>
      </a:hlink>
      <a:folHlink>
        <a:srgbClr val="9962C1"/>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usinessContrast">
      <a:dk1>
        <a:srgbClr val="000000"/>
      </a:dk1>
      <a:lt1>
        <a:sysClr val="window" lastClr="FFFFFF"/>
      </a:lt1>
      <a:dk2>
        <a:srgbClr val="000000"/>
      </a:dk2>
      <a:lt2>
        <a:srgbClr val="E5E8E8"/>
      </a:lt2>
      <a:accent1>
        <a:srgbClr val="00AEEF"/>
      </a:accent1>
      <a:accent2>
        <a:srgbClr val="EA428A"/>
      </a:accent2>
      <a:accent3>
        <a:srgbClr val="EED500"/>
      </a:accent3>
      <a:accent4>
        <a:srgbClr val="F5A70D"/>
      </a:accent4>
      <a:accent5>
        <a:srgbClr val="8BCB30"/>
      </a:accent5>
      <a:accent6>
        <a:srgbClr val="9962C1"/>
      </a:accent6>
      <a:hlink>
        <a:srgbClr val="00AEEF"/>
      </a:hlink>
      <a:folHlink>
        <a:srgbClr val="9962C1"/>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D182A0E-7F17-4A86-A7C5-8846F54E43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Presentación de contraste empresarial (panorámica)</Template>
  <TotalTime>0</TotalTime>
  <Words>191</Words>
  <Application>Microsoft Office PowerPoint</Application>
  <PresentationFormat>Personalizado</PresentationFormat>
  <Paragraphs>52</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Business Contrast 16x9</vt:lpstr>
      <vt:lpstr>FIGURAS RETÓRICAS QUE AFECTAN LA FORMA DE LAS PALABRAS Y DE LAS  O R A C I O N E S</vt:lpstr>
      <vt:lpstr>°° LAS  FIGURAS RETÓRICAS °° </vt:lpstr>
      <vt:lpstr>LA APÓCOPE </vt:lpstr>
      <vt:lpstr>El ARCAÍSMO  </vt:lpstr>
      <vt:lpstr>LOS NEOLOGISMOS   </vt:lpstr>
      <vt:lpstr>Presentación de PowerPoint</vt:lpstr>
      <vt:lpstr>Presentación de PowerPoint</vt:lpstr>
      <vt:lpstr>Presentación de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2015-02-23T05:49:26Z</dcterms:created>
  <dcterms:modified xsi:type="dcterms:W3CDTF">2016-02-23T18:59:04Z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TC028952669991</vt:lpwstr>
  </property>
</Properties>
</file>