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2"/>
  </p:sldMasterIdLst>
  <p:sldIdLst>
    <p:sldId id="289" r:id="rId3"/>
    <p:sldId id="257" r:id="rId4"/>
    <p:sldId id="288" r:id="rId5"/>
    <p:sldId id="263" r:id="rId6"/>
    <p:sldId id="264" r:id="rId7"/>
    <p:sldId id="267" r:id="rId8"/>
    <p:sldId id="265" r:id="rId9"/>
    <p:sldId id="266" r:id="rId10"/>
    <p:sldId id="256" r:id="rId11"/>
    <p:sldId id="262" r:id="rId12"/>
    <p:sldId id="258" r:id="rId13"/>
    <p:sldId id="268" r:id="rId14"/>
    <p:sldId id="269" r:id="rId15"/>
    <p:sldId id="270" r:id="rId16"/>
    <p:sldId id="273" r:id="rId17"/>
    <p:sldId id="271" r:id="rId18"/>
    <p:sldId id="272" r:id="rId19"/>
    <p:sldId id="274" r:id="rId20"/>
    <p:sldId id="275" r:id="rId21"/>
    <p:sldId id="276" r:id="rId22"/>
    <p:sldId id="277" r:id="rId23"/>
    <p:sldId id="278" r:id="rId24"/>
    <p:sldId id="279" r:id="rId25"/>
    <p:sldId id="280" r:id="rId26"/>
    <p:sldId id="281" r:id="rId27"/>
    <p:sldId id="282" r:id="rId28"/>
    <p:sldId id="283" r:id="rId29"/>
    <p:sldId id="284" r:id="rId30"/>
    <p:sldId id="286" r:id="rId31"/>
    <p:sldId id="285" r:id="rId32"/>
    <p:sldId id="287" r:id="rId33"/>
    <p:sldId id="290" r:id="rId34"/>
  </p:sldIdLst>
  <p:sldSz cx="9144000" cy="6858000" type="screen4x3"/>
  <p:notesSz cx="6858000" cy="9144000"/>
  <p:defaultTextStyle>
    <a:defPPr>
      <a:defRPr lang="es-V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397" autoAdjust="0"/>
    <p:restoredTop sz="94660"/>
  </p:normalViewPr>
  <p:slideViewPr>
    <p:cSldViewPr showGuides="1">
      <p:cViewPr>
        <p:scale>
          <a:sx n="57" d="100"/>
          <a:sy n="57" d="100"/>
        </p:scale>
        <p:origin x="-1046" y="-5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iapositiva de título">
    <p:spTree>
      <p:nvGrpSpPr>
        <p:cNvPr id="1" name=""/>
        <p:cNvGrpSpPr/>
        <p:nvPr/>
      </p:nvGrpSpPr>
      <p:grpSpPr>
        <a:xfrm>
          <a:off x="0" y="0"/>
          <a:ext cx="0" cy="0"/>
          <a:chOff x="0" y="0"/>
          <a:chExt cx="0" cy="0"/>
        </a:xfrm>
      </p:grpSpPr>
      <p:sp>
        <p:nvSpPr>
          <p:cNvPr id="2" name="6 Rectángulo"/>
          <p:cNvSpPr/>
          <p:nvPr/>
        </p:nvSpPr>
        <p:spPr bwMode="white">
          <a:xfrm>
            <a:off x="0" y="5970588"/>
            <a:ext cx="9144000" cy="887412"/>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9 Rectángulo"/>
          <p:cNvSpPr/>
          <p:nvPr/>
        </p:nvSpPr>
        <p:spPr>
          <a:xfrm>
            <a:off x="-9525" y="6053138"/>
            <a:ext cx="2249488" cy="712787"/>
          </a:xfrm>
          <a:prstGeom prst="rect">
            <a:avLst/>
          </a:prstGeom>
          <a:solidFill>
            <a:schemeClr val="accent2">
              <a:lumMod val="5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 name="10 Rectángulo"/>
          <p:cNvSpPr/>
          <p:nvPr/>
        </p:nvSpPr>
        <p:spPr>
          <a:xfrm>
            <a:off x="2359025" y="6043613"/>
            <a:ext cx="6784975" cy="714375"/>
          </a:xfrm>
          <a:prstGeom prst="rect">
            <a:avLst/>
          </a:prstGeom>
          <a:solidFill>
            <a:schemeClr val="accent4">
              <a:lumMod val="60000"/>
              <a:lumOff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ítulo y objetos">
    <p:spTree>
      <p:nvGrpSpPr>
        <p:cNvPr id="1" name=""/>
        <p:cNvGrpSpPr/>
        <p:nvPr/>
      </p:nvGrpSpPr>
      <p:grpSpPr>
        <a:xfrm>
          <a:off x="0" y="0"/>
          <a:ext cx="0" cy="0"/>
          <a:chOff x="0" y="0"/>
          <a:chExt cx="0" cy="0"/>
        </a:xfrm>
      </p:grpSpPr>
      <p:sp>
        <p:nvSpPr>
          <p:cNvPr id="2" name="6 Rectángulo"/>
          <p:cNvSpPr/>
          <p:nvPr/>
        </p:nvSpPr>
        <p:spPr bwMode="white">
          <a:xfrm>
            <a:off x="0" y="5970588"/>
            <a:ext cx="9144000" cy="887412"/>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8 Rectángulo"/>
          <p:cNvSpPr/>
          <p:nvPr/>
        </p:nvSpPr>
        <p:spPr>
          <a:xfrm>
            <a:off x="-9525" y="6053138"/>
            <a:ext cx="2249488" cy="712787"/>
          </a:xfrm>
          <a:prstGeom prst="rect">
            <a:avLst/>
          </a:prstGeom>
          <a:solidFill>
            <a:schemeClr val="accent2">
              <a:lumMod val="5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 name="9 Rectángulo"/>
          <p:cNvSpPr/>
          <p:nvPr/>
        </p:nvSpPr>
        <p:spPr>
          <a:xfrm>
            <a:off x="2359025" y="6043613"/>
            <a:ext cx="6784975" cy="714375"/>
          </a:xfrm>
          <a:prstGeom prst="rect">
            <a:avLst/>
          </a:prstGeom>
          <a:solidFill>
            <a:schemeClr val="accent4">
              <a:lumMod val="60000"/>
              <a:lumOff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10 CuadroTexto"/>
          <p:cNvSpPr txBox="1"/>
          <p:nvPr/>
        </p:nvSpPr>
        <p:spPr>
          <a:xfrm>
            <a:off x="6786563" y="6540500"/>
            <a:ext cx="2428875" cy="246063"/>
          </a:xfrm>
          <a:prstGeom prst="rect">
            <a:avLst/>
          </a:prstGeom>
          <a:noFill/>
        </p:spPr>
        <p:txBody>
          <a:bodyPr>
            <a:spAutoFit/>
          </a:bodyPr>
          <a:lstStyle/>
          <a:p>
            <a:pPr fontAlgn="auto">
              <a:spcBef>
                <a:spcPts val="0"/>
              </a:spcBef>
              <a:spcAft>
                <a:spcPts val="0"/>
              </a:spcAft>
              <a:defRPr/>
            </a:pPr>
            <a:r>
              <a:rPr lang="es-MX" sz="1000" b="1" i="1" dirty="0">
                <a:latin typeface="Arial" pitchFamily="34" charset="0"/>
                <a:cs typeface="Arial" pitchFamily="34" charset="0"/>
              </a:rPr>
              <a:t>Barboza, Perdomo y Rodríguez 2009</a:t>
            </a:r>
            <a:endParaRPr lang="es-VE" sz="600" b="1" i="1" dirty="0">
              <a:latin typeface="Arial" pitchFamily="34" charset="0"/>
              <a:cs typeface="Arial"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1_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MX" smtClean="0"/>
              <a:t>Haga clic para modificar el estilo de título del patrón</a:t>
            </a:r>
            <a:endParaRPr lang="es-MX"/>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MX" smtClean="0"/>
              <a:t>Haga clic para modificar el estilo de subtítulo del patrón</a:t>
            </a:r>
            <a:endParaRPr lang="es-MX"/>
          </a:p>
        </p:txBody>
      </p:sp>
      <p:sp>
        <p:nvSpPr>
          <p:cNvPr id="4" name="3 Marcador de fecha"/>
          <p:cNvSpPr>
            <a:spLocks noGrp="1"/>
          </p:cNvSpPr>
          <p:nvPr>
            <p:ph type="dt" sz="half" idx="10"/>
          </p:nvPr>
        </p:nvSpPr>
        <p:spPr>
          <a:xfrm>
            <a:off x="457200" y="6356350"/>
            <a:ext cx="2133600" cy="365125"/>
          </a:xfrm>
          <a:prstGeom prst="rect">
            <a:avLst/>
          </a:prstGeom>
        </p:spPr>
        <p:txBody>
          <a:bodyPr/>
          <a:lstStyle/>
          <a:p>
            <a:fld id="{DF73B0C9-CB65-4108-9136-DF7C32F93130}" type="datetimeFigureOut">
              <a:rPr lang="es-MX" smtClean="0"/>
              <a:t>25/07/2016</a:t>
            </a:fld>
            <a:endParaRPr lang="es-MX"/>
          </a:p>
        </p:txBody>
      </p:sp>
      <p:sp>
        <p:nvSpPr>
          <p:cNvPr id="5" name="4 Marcador de pie de página"/>
          <p:cNvSpPr>
            <a:spLocks noGrp="1"/>
          </p:cNvSpPr>
          <p:nvPr>
            <p:ph type="ftr" sz="quarter" idx="11"/>
          </p:nvPr>
        </p:nvSpPr>
        <p:spPr>
          <a:xfrm>
            <a:off x="3124200" y="6356350"/>
            <a:ext cx="2895600" cy="365125"/>
          </a:xfrm>
          <a:prstGeom prst="rect">
            <a:avLst/>
          </a:prstGeom>
        </p:spPr>
        <p:txBody>
          <a:bodyPr/>
          <a:lstStyle/>
          <a:p>
            <a:endParaRPr lang="es-MX"/>
          </a:p>
        </p:txBody>
      </p:sp>
      <p:sp>
        <p:nvSpPr>
          <p:cNvPr id="6" name="5 Marcador de número de diapositiva"/>
          <p:cNvSpPr>
            <a:spLocks noGrp="1"/>
          </p:cNvSpPr>
          <p:nvPr>
            <p:ph type="sldNum" sz="quarter" idx="12"/>
          </p:nvPr>
        </p:nvSpPr>
        <p:spPr>
          <a:xfrm>
            <a:off x="6553200" y="6356350"/>
            <a:ext cx="2133600" cy="365125"/>
          </a:xfrm>
          <a:prstGeom prst="rect">
            <a:avLst/>
          </a:prstGeom>
        </p:spPr>
        <p:txBody>
          <a:bodyPr/>
          <a:lstStyle/>
          <a:p>
            <a:fld id="{F3DC67A7-C326-401F-B7F6-C75DC27AE99D}" type="slidenum">
              <a:rPr lang="es-MX" smtClean="0"/>
              <a:t>‹Nº›</a:t>
            </a:fld>
            <a:endParaRPr lang="es-MX"/>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771210" y="6130437"/>
            <a:ext cx="859712" cy="370396"/>
          </a:xfrm>
          <a:prstGeom prst="rect">
            <a:avLst/>
          </a:prstGeom>
        </p:spPr>
        <p:txBody>
          <a:bodyPr/>
          <a:lstStyle/>
          <a:p>
            <a:fld id="{B61BEF0D-F0BB-DE4B-95CE-6DB70DBA9567}" type="datetimeFigureOut">
              <a:rPr lang="en-US" dirty="0"/>
              <a:pPr/>
              <a:t>7/25/2016</a:t>
            </a:fld>
            <a:endParaRPr lang="en-US" dirty="0"/>
          </a:p>
        </p:txBody>
      </p:sp>
      <p:sp>
        <p:nvSpPr>
          <p:cNvPr id="3" name="Footer Placeholder 2"/>
          <p:cNvSpPr>
            <a:spLocks noGrp="1"/>
          </p:cNvSpPr>
          <p:nvPr>
            <p:ph type="ftr" sz="quarter" idx="11"/>
          </p:nvPr>
        </p:nvSpPr>
        <p:spPr>
          <a:xfrm>
            <a:off x="1941910" y="6135809"/>
            <a:ext cx="5714999" cy="365125"/>
          </a:xfrm>
          <a:prstGeom prst="rect">
            <a:avLst/>
          </a:prstGeom>
        </p:spPr>
        <p:txBody>
          <a:bodyPr/>
          <a:lstStyle/>
          <a:p>
            <a:endParaRPr lang="en-US" dirty="0"/>
          </a:p>
        </p:txBody>
      </p:sp>
      <p:sp>
        <p:nvSpPr>
          <p:cNvPr id="6" name="Freeform 11"/>
          <p:cNvSpPr/>
          <p:nvPr/>
        </p:nvSpPr>
        <p:spPr bwMode="auto">
          <a:xfrm flipV="1">
            <a:off x="-3141" y="71437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a:xfrm>
            <a:off x="398860" y="787783"/>
            <a:ext cx="584825" cy="365125"/>
          </a:xfrm>
          <a:prstGeom prst="rect">
            <a:avLst/>
          </a:prstGeom>
        </p:spPr>
        <p:txBody>
          <a:bodyPr/>
          <a:lstStyle/>
          <a:p>
            <a:fld id="{D57F1E4F-1CFF-5643-939E-217C01CDF565}" type="slidenum">
              <a:rPr lang="en-US" dirty="0"/>
              <a:pPr/>
              <a:t>‹Nº›</a:t>
            </a:fld>
            <a:endParaRPr lang="en-US" dirty="0"/>
          </a:p>
        </p:txBody>
      </p:sp>
    </p:spTree>
    <p:extLst>
      <p:ext uri="{BB962C8B-B14F-4D97-AF65-F5344CB8AC3E}">
        <p14:creationId xmlns:p14="http://schemas.microsoft.com/office/powerpoint/2010/main" val="131867821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9 Rectángulo"/>
          <p:cNvSpPr/>
          <p:nvPr/>
        </p:nvSpPr>
        <p:spPr bwMode="white">
          <a:xfrm>
            <a:off x="0" y="5970588"/>
            <a:ext cx="9144000" cy="887412"/>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 name="10 Rectángulo"/>
          <p:cNvSpPr/>
          <p:nvPr/>
        </p:nvSpPr>
        <p:spPr>
          <a:xfrm>
            <a:off x="-9525" y="6053138"/>
            <a:ext cx="2249488" cy="712787"/>
          </a:xfrm>
          <a:prstGeom prst="rect">
            <a:avLst/>
          </a:prstGeom>
          <a:solidFill>
            <a:schemeClr val="accent2">
              <a:lumMod val="5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2" name="11 Rectángulo"/>
          <p:cNvSpPr/>
          <p:nvPr/>
        </p:nvSpPr>
        <p:spPr>
          <a:xfrm>
            <a:off x="2359025" y="6043613"/>
            <a:ext cx="6784975" cy="714375"/>
          </a:xfrm>
          <a:prstGeom prst="rect">
            <a:avLst/>
          </a:prstGeom>
          <a:solidFill>
            <a:schemeClr val="accent4">
              <a:lumMod val="60000"/>
              <a:lumOff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Lst>
  <p:txStyles>
    <p:titleStyle>
      <a:lvl1pPr algn="l" rtl="0" eaLnBrk="1" fontAlgn="base" hangingPunct="1">
        <a:spcBef>
          <a:spcPct val="0"/>
        </a:spcBef>
        <a:spcAft>
          <a:spcPct val="0"/>
        </a:spcAft>
        <a:defRPr sz="4400" kern="1200">
          <a:solidFill>
            <a:schemeClr val="tx2"/>
          </a:solidFill>
          <a:latin typeface="+mj-lt"/>
          <a:ea typeface="+mj-ea"/>
          <a:cs typeface="+mj-cs"/>
        </a:defRPr>
      </a:lvl1pPr>
      <a:lvl2pPr algn="l" rtl="0" eaLnBrk="1" fontAlgn="base" hangingPunct="1">
        <a:spcBef>
          <a:spcPct val="0"/>
        </a:spcBef>
        <a:spcAft>
          <a:spcPct val="0"/>
        </a:spcAft>
        <a:defRPr sz="4400">
          <a:solidFill>
            <a:schemeClr val="tx2"/>
          </a:solidFill>
          <a:latin typeface="Tw Cen MT" pitchFamily="34" charset="0"/>
        </a:defRPr>
      </a:lvl2pPr>
      <a:lvl3pPr algn="l" rtl="0" eaLnBrk="1" fontAlgn="base" hangingPunct="1">
        <a:spcBef>
          <a:spcPct val="0"/>
        </a:spcBef>
        <a:spcAft>
          <a:spcPct val="0"/>
        </a:spcAft>
        <a:defRPr sz="4400">
          <a:solidFill>
            <a:schemeClr val="tx2"/>
          </a:solidFill>
          <a:latin typeface="Tw Cen MT" pitchFamily="34" charset="0"/>
        </a:defRPr>
      </a:lvl3pPr>
      <a:lvl4pPr algn="l" rtl="0" eaLnBrk="1" fontAlgn="base" hangingPunct="1">
        <a:spcBef>
          <a:spcPct val="0"/>
        </a:spcBef>
        <a:spcAft>
          <a:spcPct val="0"/>
        </a:spcAft>
        <a:defRPr sz="4400">
          <a:solidFill>
            <a:schemeClr val="tx2"/>
          </a:solidFill>
          <a:latin typeface="Tw Cen MT" pitchFamily="34" charset="0"/>
        </a:defRPr>
      </a:lvl4pPr>
      <a:lvl5pPr algn="l" rtl="0" eaLnBrk="1" fontAlgn="base" hangingPunct="1">
        <a:spcBef>
          <a:spcPct val="0"/>
        </a:spcBef>
        <a:spcAft>
          <a:spcPct val="0"/>
        </a:spcAft>
        <a:defRPr sz="4400">
          <a:solidFill>
            <a:schemeClr val="tx2"/>
          </a:solidFill>
          <a:latin typeface="Tw Cen MT" pitchFamily="34" charset="0"/>
        </a:defRPr>
      </a:lvl5pPr>
      <a:lvl6pPr marL="457200" algn="l" rtl="0" eaLnBrk="1" fontAlgn="base" hangingPunct="1">
        <a:spcBef>
          <a:spcPct val="0"/>
        </a:spcBef>
        <a:spcAft>
          <a:spcPct val="0"/>
        </a:spcAft>
        <a:defRPr sz="4400">
          <a:solidFill>
            <a:schemeClr val="tx2"/>
          </a:solidFill>
          <a:latin typeface="Tw Cen MT" pitchFamily="34" charset="0"/>
        </a:defRPr>
      </a:lvl6pPr>
      <a:lvl7pPr marL="914400" algn="l" rtl="0" eaLnBrk="1" fontAlgn="base" hangingPunct="1">
        <a:spcBef>
          <a:spcPct val="0"/>
        </a:spcBef>
        <a:spcAft>
          <a:spcPct val="0"/>
        </a:spcAft>
        <a:defRPr sz="4400">
          <a:solidFill>
            <a:schemeClr val="tx2"/>
          </a:solidFill>
          <a:latin typeface="Tw Cen MT" pitchFamily="34" charset="0"/>
        </a:defRPr>
      </a:lvl7pPr>
      <a:lvl8pPr marL="1371600" algn="l" rtl="0" eaLnBrk="1" fontAlgn="base" hangingPunct="1">
        <a:spcBef>
          <a:spcPct val="0"/>
        </a:spcBef>
        <a:spcAft>
          <a:spcPct val="0"/>
        </a:spcAft>
        <a:defRPr sz="4400">
          <a:solidFill>
            <a:schemeClr val="tx2"/>
          </a:solidFill>
          <a:latin typeface="Tw Cen MT" pitchFamily="34" charset="0"/>
        </a:defRPr>
      </a:lvl8pPr>
      <a:lvl9pPr marL="1828800" algn="l" rtl="0" eaLnBrk="1" fontAlgn="base" hangingPunct="1">
        <a:spcBef>
          <a:spcPct val="0"/>
        </a:spcBef>
        <a:spcAft>
          <a:spcPct val="0"/>
        </a:spcAft>
        <a:defRPr sz="4400">
          <a:solidFill>
            <a:schemeClr val="tx2"/>
          </a:solidFill>
          <a:latin typeface="Tw Cen MT" pitchFamily="34" charset="0"/>
        </a:defRPr>
      </a:lvl9pPr>
    </p:titleStyle>
    <p:bodyStyle>
      <a:lvl1pPr marL="319088" indent="-319088" algn="l" rtl="0" eaLnBrk="1" fontAlgn="base" hangingPunct="1">
        <a:spcBef>
          <a:spcPts val="700"/>
        </a:spcBef>
        <a:spcAft>
          <a:spcPct val="0"/>
        </a:spcAft>
        <a:buClr>
          <a:schemeClr val="accent2"/>
        </a:buClr>
        <a:buSzPct val="60000"/>
        <a:buFont typeface="Wingdings" pitchFamily="2" charset="2"/>
        <a:buChar char=""/>
        <a:defRPr sz="2900" kern="1200">
          <a:solidFill>
            <a:schemeClr val="tx1"/>
          </a:solidFill>
          <a:latin typeface="+mn-lt"/>
          <a:ea typeface="+mn-ea"/>
          <a:cs typeface="+mn-cs"/>
        </a:defRPr>
      </a:lvl1pPr>
      <a:lvl2pPr marL="639763" indent="-273050" algn="l" rtl="0" eaLnBrk="1" fontAlgn="base" hangingPunct="1">
        <a:spcBef>
          <a:spcPts val="550"/>
        </a:spcBef>
        <a:spcAft>
          <a:spcPct val="0"/>
        </a:spcAft>
        <a:buClr>
          <a:schemeClr val="accent1"/>
        </a:buClr>
        <a:buSzPct val="70000"/>
        <a:buFont typeface="Wingdings 2" pitchFamily="18" charset="2"/>
        <a:buChar char=""/>
        <a:defRPr sz="2600" kern="1200">
          <a:solidFill>
            <a:schemeClr val="tx1"/>
          </a:solidFill>
          <a:latin typeface="+mn-lt"/>
          <a:ea typeface="+mn-ea"/>
          <a:cs typeface="+mn-cs"/>
        </a:defRPr>
      </a:lvl2pPr>
      <a:lvl3pPr marL="914400" indent="-228600" algn="l" rtl="0" eaLnBrk="1" fontAlgn="base" hangingPunct="1">
        <a:spcBef>
          <a:spcPts val="500"/>
        </a:spcBef>
        <a:spcAft>
          <a:spcPct val="0"/>
        </a:spcAft>
        <a:buClr>
          <a:schemeClr val="accent2"/>
        </a:buClr>
        <a:buSzPct val="75000"/>
        <a:buFont typeface="Wingdings" pitchFamily="2" charset="2"/>
        <a:buChar char=""/>
        <a:defRPr sz="2300" kern="1200">
          <a:solidFill>
            <a:schemeClr val="tx1"/>
          </a:solidFill>
          <a:latin typeface="+mn-lt"/>
          <a:ea typeface="+mn-ea"/>
          <a:cs typeface="+mn-cs"/>
        </a:defRPr>
      </a:lvl3pPr>
      <a:lvl4pPr marL="1371600" indent="-228600" algn="l" rtl="0" eaLnBrk="1" fontAlgn="base" hangingPunct="1">
        <a:spcBef>
          <a:spcPts val="400"/>
        </a:spcBef>
        <a:spcAft>
          <a:spcPct val="0"/>
        </a:spcAft>
        <a:buClr>
          <a:srgbClr val="A5AB81"/>
        </a:buClr>
        <a:buSzPct val="75000"/>
        <a:buFont typeface="Wingdings" pitchFamily="2" charset="2"/>
        <a:buChar char=""/>
        <a:defRPr sz="2000" kern="1200">
          <a:solidFill>
            <a:schemeClr val="tx1"/>
          </a:solidFill>
          <a:latin typeface="+mn-lt"/>
          <a:ea typeface="+mn-ea"/>
          <a:cs typeface="+mn-cs"/>
        </a:defRPr>
      </a:lvl4pPr>
      <a:lvl5pPr marL="1828800" indent="-228600" algn="l" rtl="0" eaLnBrk="1" fontAlgn="base" hangingPunct="1">
        <a:spcBef>
          <a:spcPts val="400"/>
        </a:spcBef>
        <a:spcAft>
          <a:spcPct val="0"/>
        </a:spcAft>
        <a:buClr>
          <a:srgbClr val="D8B25C"/>
        </a:buClr>
        <a:buSzPct val="65000"/>
        <a:buFont typeface="Wingdings" pitchFamily="2" charset="2"/>
        <a:buChar char=""/>
        <a:defRPr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2339752" y="0"/>
            <a:ext cx="4675031" cy="6463308"/>
          </a:xfrm>
          <a:prstGeom prst="rect">
            <a:avLst/>
          </a:prstGeom>
          <a:noFill/>
        </p:spPr>
        <p:txBody>
          <a:bodyPr wrap="square" rtlCol="0">
            <a:spAutoFit/>
          </a:bodyPr>
          <a:lstStyle/>
          <a:p>
            <a:pPr algn="ctr"/>
            <a:r>
              <a:rPr lang="es-MX" sz="2400" dirty="0"/>
              <a:t>Multiversidad Latinoamérica </a:t>
            </a:r>
          </a:p>
          <a:p>
            <a:pPr algn="ctr"/>
            <a:endParaRPr lang="es-MX" sz="2400" dirty="0"/>
          </a:p>
          <a:p>
            <a:pPr algn="ctr"/>
            <a:endParaRPr lang="es-MX" sz="2400" dirty="0"/>
          </a:p>
          <a:p>
            <a:pPr algn="ctr"/>
            <a:r>
              <a:rPr lang="es-MX" sz="2400" dirty="0"/>
              <a:t>Campus Hermosillo Norte</a:t>
            </a:r>
          </a:p>
          <a:p>
            <a:pPr algn="ctr"/>
            <a:endParaRPr lang="es-MX" sz="2400" dirty="0"/>
          </a:p>
          <a:p>
            <a:pPr algn="ctr"/>
            <a:r>
              <a:rPr lang="es-MX" sz="2400" dirty="0"/>
              <a:t>Historia Social de la Literatura y el Arte</a:t>
            </a:r>
          </a:p>
          <a:p>
            <a:pPr algn="ctr"/>
            <a:endParaRPr lang="es-MX" sz="2400" dirty="0"/>
          </a:p>
          <a:p>
            <a:pPr algn="ctr"/>
            <a:r>
              <a:rPr lang="es-MX" sz="2400" dirty="0"/>
              <a:t>Quinto Semestre</a:t>
            </a:r>
          </a:p>
          <a:p>
            <a:pPr algn="ctr"/>
            <a:endParaRPr lang="es-MX" sz="2400" dirty="0"/>
          </a:p>
          <a:p>
            <a:pPr algn="ctr"/>
            <a:r>
              <a:rPr lang="es-MX" sz="2400" dirty="0"/>
              <a:t>Grupo 501</a:t>
            </a:r>
          </a:p>
          <a:p>
            <a:pPr algn="ctr"/>
            <a:endParaRPr lang="es-MX" sz="2400" dirty="0"/>
          </a:p>
          <a:p>
            <a:pPr algn="ctr"/>
            <a:r>
              <a:rPr lang="es-MX" sz="2400" dirty="0" smtClean="0"/>
              <a:t>María </a:t>
            </a:r>
            <a:r>
              <a:rPr lang="es-MX" sz="2400" dirty="0"/>
              <a:t>Carolina Noyola Moreno</a:t>
            </a:r>
          </a:p>
          <a:p>
            <a:pPr algn="ctr"/>
            <a:endParaRPr lang="es-MX" sz="2400" dirty="0"/>
          </a:p>
          <a:p>
            <a:pPr algn="ctr"/>
            <a:r>
              <a:rPr lang="es-MX" sz="2400" dirty="0" smtClean="0"/>
              <a:t>02 de septiembre </a:t>
            </a:r>
            <a:r>
              <a:rPr lang="es-MX" sz="2400" dirty="0"/>
              <a:t>del 2015</a:t>
            </a:r>
          </a:p>
          <a:p>
            <a:pPr algn="ctr"/>
            <a:endParaRPr lang="es-MX" sz="1350" dirty="0"/>
          </a:p>
          <a:p>
            <a:pPr algn="ctr"/>
            <a:endParaRPr lang="es-MX" sz="1350" dirty="0"/>
          </a:p>
          <a:p>
            <a:pPr algn="ctr"/>
            <a:endParaRPr lang="es-MX" sz="1350" dirty="0"/>
          </a:p>
          <a:p>
            <a:pPr algn="ctr"/>
            <a:endParaRPr lang="es-MX" sz="1350" dirty="0"/>
          </a:p>
        </p:txBody>
      </p:sp>
    </p:spTree>
    <p:extLst>
      <p:ext uri="{BB962C8B-B14F-4D97-AF65-F5344CB8AC3E}">
        <p14:creationId xmlns:p14="http://schemas.microsoft.com/office/powerpoint/2010/main" val="4864392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3568" y="692696"/>
            <a:ext cx="8460432" cy="5256584"/>
          </a:xfrm>
        </p:spPr>
        <p:txBody>
          <a:bodyPr/>
          <a:lstStyle/>
          <a:p>
            <a:r>
              <a:rPr lang="es-MX" sz="2800" dirty="0" smtClean="0"/>
              <a:t>Bloque II.- Experimenta la relación humano – naturaleza en el proceso histórico del arte.</a:t>
            </a:r>
            <a:br>
              <a:rPr lang="es-MX" sz="2800" dirty="0" smtClean="0"/>
            </a:br>
            <a:r>
              <a:rPr lang="es-MX" sz="2800" dirty="0"/>
              <a:t/>
            </a:r>
            <a:br>
              <a:rPr lang="es-MX" sz="2800" dirty="0"/>
            </a:br>
            <a:r>
              <a:rPr lang="es-MX" sz="2400" dirty="0" smtClean="0"/>
              <a:t>Unidad de competencia: </a:t>
            </a:r>
            <a:r>
              <a:rPr lang="es-MX" sz="2400" dirty="0"/>
              <a:t>Argumenta sus ideas respecto a diversas corrientes filosóficas </a:t>
            </a:r>
            <a:r>
              <a:rPr lang="es-MX" sz="2400" dirty="0" smtClean="0"/>
              <a:t>y fenómenos </a:t>
            </a:r>
            <a:r>
              <a:rPr lang="es-MX" sz="2400" dirty="0"/>
              <a:t>histórico-sociales, mediante procedimientos </a:t>
            </a:r>
            <a:r>
              <a:rPr lang="es-MX" sz="2400" dirty="0" smtClean="0"/>
              <a:t>teórico metodológicos. </a:t>
            </a:r>
            <a:r>
              <a:rPr lang="es-MX" sz="2400" dirty="0"/>
              <a:t>Valora y promueve el patrimonio histórico-cultural de </a:t>
            </a:r>
            <a:r>
              <a:rPr lang="es-MX" sz="2400" dirty="0" smtClean="0"/>
              <a:t>su comunidad </a:t>
            </a:r>
            <a:r>
              <a:rPr lang="es-MX" sz="2400" dirty="0"/>
              <a:t>a partir del conocimiento de su contribución </a:t>
            </a:r>
            <a:r>
              <a:rPr lang="es-MX" sz="2400" dirty="0" smtClean="0"/>
              <a:t>para fundamentar </a:t>
            </a:r>
            <a:r>
              <a:rPr lang="es-MX" sz="2400" dirty="0"/>
              <a:t>la identidad del México de </a:t>
            </a:r>
            <a:r>
              <a:rPr lang="es-MX" sz="2400" dirty="0" smtClean="0"/>
              <a:t>hoy.</a:t>
            </a:r>
            <a:r>
              <a:rPr lang="es-MX" sz="2400" dirty="0"/>
              <a:t/>
            </a:r>
            <a:br>
              <a:rPr lang="es-MX" sz="2400" dirty="0"/>
            </a:br>
            <a:r>
              <a:rPr lang="es-MX" sz="2400" dirty="0" smtClean="0"/>
              <a:t/>
            </a:r>
            <a:br>
              <a:rPr lang="es-MX" sz="2400" dirty="0" smtClean="0"/>
            </a:br>
            <a:r>
              <a:rPr lang="es-MX" sz="2400" dirty="0" smtClean="0"/>
              <a:t>Propósito: </a:t>
            </a:r>
            <a:r>
              <a:rPr lang="es-MX" sz="2400" dirty="0"/>
              <a:t>Identifica la relación hombre-arte para </a:t>
            </a:r>
            <a:r>
              <a:rPr lang="es-MX" sz="2400" dirty="0" smtClean="0"/>
              <a:t>establecer </a:t>
            </a:r>
            <a:r>
              <a:rPr lang="es-MX" sz="2400" dirty="0"/>
              <a:t>criterios que le permitan valorar </a:t>
            </a:r>
            <a:r>
              <a:rPr lang="es-MX" sz="2400" dirty="0" smtClean="0"/>
              <a:t>y conservar </a:t>
            </a:r>
            <a:r>
              <a:rPr lang="es-MX" sz="2400" dirty="0"/>
              <a:t>el patrimonio histórico-cultural.</a:t>
            </a:r>
            <a:br>
              <a:rPr lang="es-MX" sz="2400" dirty="0"/>
            </a:br>
            <a:r>
              <a:rPr lang="es-MX" sz="2800" dirty="0"/>
              <a:t/>
            </a:r>
            <a:br>
              <a:rPr lang="es-MX" sz="2800" dirty="0"/>
            </a:br>
            <a:r>
              <a:rPr lang="es-MX" sz="2800" dirty="0" smtClean="0"/>
              <a:t/>
            </a:r>
            <a:br>
              <a:rPr lang="es-MX" sz="2800" dirty="0" smtClean="0"/>
            </a:br>
            <a:r>
              <a:rPr lang="es-MX" sz="2800" dirty="0"/>
              <a:t/>
            </a:r>
            <a:br>
              <a:rPr lang="es-MX" sz="2800" dirty="0"/>
            </a:br>
            <a:endParaRPr lang="es-MX" sz="1400" dirty="0"/>
          </a:p>
        </p:txBody>
      </p:sp>
    </p:spTree>
    <p:extLst>
      <p:ext uri="{BB962C8B-B14F-4D97-AF65-F5344CB8AC3E}">
        <p14:creationId xmlns:p14="http://schemas.microsoft.com/office/powerpoint/2010/main" val="28607172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ítulo 2"/>
          <p:cNvSpPr>
            <a:spLocks noGrp="1"/>
          </p:cNvSpPr>
          <p:nvPr>
            <p:ph type="subTitle" idx="1"/>
          </p:nvPr>
        </p:nvSpPr>
        <p:spPr>
          <a:xfrm>
            <a:off x="1475656" y="2348880"/>
            <a:ext cx="6400800" cy="1991072"/>
          </a:xfrm>
        </p:spPr>
        <p:txBody>
          <a:bodyPr/>
          <a:lstStyle/>
          <a:p>
            <a:r>
              <a:rPr lang="es-MX" sz="4000" dirty="0"/>
              <a:t>El origen y el desarrollo histórico del </a:t>
            </a:r>
            <a:r>
              <a:rPr lang="es-MX" sz="4000" dirty="0" smtClean="0"/>
              <a:t>arte</a:t>
            </a:r>
          </a:p>
        </p:txBody>
      </p:sp>
    </p:spTree>
    <p:extLst>
      <p:ext uri="{BB962C8B-B14F-4D97-AF65-F5344CB8AC3E}">
        <p14:creationId xmlns:p14="http://schemas.microsoft.com/office/powerpoint/2010/main" val="20146724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827584" y="1916832"/>
            <a:ext cx="7884368" cy="2246769"/>
          </a:xfrm>
          <a:prstGeom prst="rect">
            <a:avLst/>
          </a:prstGeom>
        </p:spPr>
        <p:txBody>
          <a:bodyPr wrap="square">
            <a:spAutoFit/>
          </a:bodyPr>
          <a:lstStyle/>
          <a:p>
            <a:pPr marL="342900" indent="-342900" algn="just">
              <a:buFont typeface="Wingdings" panose="05000000000000000000" pitchFamily="2" charset="2"/>
              <a:buChar char="Ø"/>
            </a:pPr>
            <a:r>
              <a:rPr lang="es-MX" sz="2800" dirty="0">
                <a:solidFill>
                  <a:srgbClr val="000000"/>
                </a:solidFill>
                <a:latin typeface="Arial" panose="020B0604020202020204" pitchFamily="34" charset="0"/>
                <a:cs typeface="Arial" panose="020B0604020202020204" pitchFamily="34" charset="0"/>
              </a:rPr>
              <a:t>La prehistoria es la etapa más larga de la historia </a:t>
            </a:r>
            <a:r>
              <a:rPr lang="es-MX" sz="2800" dirty="0" smtClean="0">
                <a:solidFill>
                  <a:srgbClr val="000000"/>
                </a:solidFill>
                <a:latin typeface="Arial" panose="020B0604020202020204" pitchFamily="34" charset="0"/>
                <a:cs typeface="Arial" panose="020B0604020202020204" pitchFamily="34" charset="0"/>
              </a:rPr>
              <a:t>de la </a:t>
            </a:r>
            <a:r>
              <a:rPr lang="es-MX" sz="2800" dirty="0">
                <a:solidFill>
                  <a:srgbClr val="000000"/>
                </a:solidFill>
                <a:latin typeface="Arial" panose="020B0604020202020204" pitchFamily="34" charset="0"/>
                <a:cs typeface="Arial" panose="020B0604020202020204" pitchFamily="34" charset="0"/>
              </a:rPr>
              <a:t>humanidad. Cerca de millón y medio de años </a:t>
            </a:r>
            <a:r>
              <a:rPr lang="es-MX" sz="2800" dirty="0" smtClean="0">
                <a:solidFill>
                  <a:srgbClr val="000000"/>
                </a:solidFill>
                <a:latin typeface="Arial" panose="020B0604020202020204" pitchFamily="34" charset="0"/>
                <a:cs typeface="Arial" panose="020B0604020202020204" pitchFamily="34" charset="0"/>
              </a:rPr>
              <a:t>le costó </a:t>
            </a:r>
            <a:r>
              <a:rPr lang="es-MX" sz="2800" dirty="0">
                <a:solidFill>
                  <a:srgbClr val="000000"/>
                </a:solidFill>
                <a:latin typeface="Arial" panose="020B0604020202020204" pitchFamily="34" charset="0"/>
                <a:cs typeface="Arial" panose="020B0604020202020204" pitchFamily="34" charset="0"/>
              </a:rPr>
              <a:t>al hombre llevar a cabo el proceso </a:t>
            </a:r>
            <a:r>
              <a:rPr lang="es-MX" sz="2800" dirty="0" smtClean="0">
                <a:solidFill>
                  <a:srgbClr val="000000"/>
                </a:solidFill>
                <a:latin typeface="Arial" panose="020B0604020202020204" pitchFamily="34" charset="0"/>
                <a:cs typeface="Arial" panose="020B0604020202020204" pitchFamily="34" charset="0"/>
              </a:rPr>
              <a:t>evolutivo anatómico </a:t>
            </a:r>
            <a:r>
              <a:rPr lang="es-MX" sz="2800" dirty="0">
                <a:solidFill>
                  <a:srgbClr val="000000"/>
                </a:solidFill>
                <a:latin typeface="Arial" panose="020B0604020202020204" pitchFamily="34" charset="0"/>
                <a:cs typeface="Arial" panose="020B0604020202020204" pitchFamily="34" charset="0"/>
              </a:rPr>
              <a:t>que le otorgó su aspecto actual. </a:t>
            </a:r>
            <a:endParaRPr lang="es-MX" sz="2800" b="0" i="0" dirty="0">
              <a:solidFill>
                <a:srgbClr val="000000"/>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867825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5076056" y="260648"/>
            <a:ext cx="3528392" cy="5632311"/>
          </a:xfrm>
          <a:prstGeom prst="rect">
            <a:avLst/>
          </a:prstGeom>
        </p:spPr>
        <p:txBody>
          <a:bodyPr wrap="square">
            <a:spAutoFit/>
          </a:bodyPr>
          <a:lstStyle/>
          <a:p>
            <a:pPr algn="just"/>
            <a:r>
              <a:rPr lang="es-MX" sz="2400" dirty="0">
                <a:solidFill>
                  <a:srgbClr val="000000"/>
                </a:solidFill>
                <a:latin typeface="ff35"/>
              </a:rPr>
              <a:t>Hace </a:t>
            </a:r>
            <a:r>
              <a:rPr lang="es-MX" sz="2400" dirty="0" smtClean="0">
                <a:solidFill>
                  <a:srgbClr val="000000"/>
                </a:solidFill>
                <a:latin typeface="ff35"/>
              </a:rPr>
              <a:t>un millón </a:t>
            </a:r>
            <a:r>
              <a:rPr lang="es-MX" sz="2400" dirty="0">
                <a:solidFill>
                  <a:srgbClr val="000000"/>
                </a:solidFill>
                <a:latin typeface="ff35"/>
              </a:rPr>
              <a:t>de años empezaron a fabricarse en la </a:t>
            </a:r>
            <a:r>
              <a:rPr lang="es-MX" sz="2400" dirty="0" smtClean="0">
                <a:solidFill>
                  <a:srgbClr val="000000"/>
                </a:solidFill>
                <a:latin typeface="ff35"/>
              </a:rPr>
              <a:t>zona oriental </a:t>
            </a:r>
            <a:r>
              <a:rPr lang="es-MX" sz="2400" dirty="0">
                <a:solidFill>
                  <a:srgbClr val="000000"/>
                </a:solidFill>
                <a:latin typeface="ff35"/>
              </a:rPr>
              <a:t>del continente africano, y poco después </a:t>
            </a:r>
            <a:r>
              <a:rPr lang="es-MX" sz="2400" dirty="0" smtClean="0">
                <a:solidFill>
                  <a:srgbClr val="000000"/>
                </a:solidFill>
                <a:latin typeface="ff35"/>
              </a:rPr>
              <a:t>en Eurasia</a:t>
            </a:r>
            <a:r>
              <a:rPr lang="es-MX" sz="2400" dirty="0">
                <a:solidFill>
                  <a:srgbClr val="000000"/>
                </a:solidFill>
                <a:latin typeface="ff35"/>
              </a:rPr>
              <a:t>, los primeros útiles de piedra. Los </a:t>
            </a:r>
            <a:r>
              <a:rPr lang="es-MX" sz="2400" dirty="0" smtClean="0">
                <a:solidFill>
                  <a:srgbClr val="000000"/>
                </a:solidFill>
                <a:latin typeface="ff35"/>
              </a:rPr>
              <a:t>autores de </a:t>
            </a:r>
            <a:r>
              <a:rPr lang="es-MX" sz="2400" dirty="0">
                <a:solidFill>
                  <a:srgbClr val="000000"/>
                </a:solidFill>
                <a:latin typeface="ff35"/>
              </a:rPr>
              <a:t>estas industrias fueron el</a:t>
            </a:r>
            <a:endParaRPr lang="es-MX" sz="2400" dirty="0">
              <a:solidFill>
                <a:srgbClr val="000000"/>
              </a:solidFill>
              <a:latin typeface="Sofia Pro"/>
            </a:endParaRPr>
          </a:p>
          <a:p>
            <a:pPr algn="just"/>
            <a:r>
              <a:rPr lang="es-MX" sz="2400" dirty="0">
                <a:solidFill>
                  <a:srgbClr val="000000"/>
                </a:solidFill>
                <a:latin typeface="ff9"/>
              </a:rPr>
              <a:t>Homo </a:t>
            </a:r>
            <a:r>
              <a:rPr lang="es-MX" sz="2400" dirty="0" smtClean="0">
                <a:solidFill>
                  <a:srgbClr val="000000"/>
                </a:solidFill>
                <a:latin typeface="ff9"/>
              </a:rPr>
              <a:t>habilis </a:t>
            </a:r>
            <a:r>
              <a:rPr lang="es-MX" sz="2400" dirty="0" smtClean="0">
                <a:solidFill>
                  <a:srgbClr val="000000"/>
                </a:solidFill>
                <a:latin typeface="ff35"/>
              </a:rPr>
              <a:t>,</a:t>
            </a:r>
            <a:r>
              <a:rPr lang="es-MX" sz="2400" dirty="0">
                <a:solidFill>
                  <a:srgbClr val="000000"/>
                </a:solidFill>
                <a:latin typeface="ff35"/>
              </a:rPr>
              <a:t> </a:t>
            </a:r>
            <a:r>
              <a:rPr lang="es-MX" sz="2400" dirty="0" smtClean="0">
                <a:solidFill>
                  <a:srgbClr val="000000"/>
                </a:solidFill>
                <a:latin typeface="ff35"/>
              </a:rPr>
              <a:t>el  </a:t>
            </a:r>
            <a:r>
              <a:rPr lang="es-MX" sz="2400" dirty="0" smtClean="0">
                <a:solidFill>
                  <a:srgbClr val="000000"/>
                </a:solidFill>
                <a:latin typeface="ff9"/>
              </a:rPr>
              <a:t>Homoerectus</a:t>
            </a:r>
            <a:endParaRPr lang="es-MX" sz="2400" dirty="0">
              <a:solidFill>
                <a:srgbClr val="000000"/>
              </a:solidFill>
              <a:latin typeface="Sofia Pro"/>
            </a:endParaRPr>
          </a:p>
          <a:p>
            <a:pPr algn="just"/>
            <a:r>
              <a:rPr lang="es-MX" sz="2400" dirty="0">
                <a:solidFill>
                  <a:srgbClr val="000000"/>
                </a:solidFill>
                <a:latin typeface="ff35"/>
              </a:rPr>
              <a:t>y los presapiens, que se habían </a:t>
            </a:r>
            <a:r>
              <a:rPr lang="es-MX" sz="2400" dirty="0" smtClean="0">
                <a:solidFill>
                  <a:srgbClr val="000000"/>
                </a:solidFill>
                <a:latin typeface="ff35"/>
              </a:rPr>
              <a:t>desarrollado en </a:t>
            </a:r>
            <a:r>
              <a:rPr lang="es-MX" sz="2400" dirty="0">
                <a:solidFill>
                  <a:srgbClr val="000000"/>
                </a:solidFill>
                <a:latin typeface="ff35"/>
              </a:rPr>
              <a:t>África Oriental, Asia y Europa. </a:t>
            </a:r>
            <a:endParaRPr lang="es-MX" sz="2400" dirty="0">
              <a:solidFill>
                <a:srgbClr val="000000"/>
              </a:solidFill>
              <a:latin typeface="Sofia Pro"/>
            </a:endParaRPr>
          </a:p>
        </p:txBody>
      </p:sp>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152" y="0"/>
            <a:ext cx="3897072" cy="6858000"/>
          </a:xfrm>
          <a:prstGeom prst="rect">
            <a:avLst/>
          </a:prstGeom>
        </p:spPr>
      </p:pic>
    </p:spTree>
    <p:extLst>
      <p:ext uri="{BB962C8B-B14F-4D97-AF65-F5344CB8AC3E}">
        <p14:creationId xmlns:p14="http://schemas.microsoft.com/office/powerpoint/2010/main" val="26848943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520" y="-6594"/>
            <a:ext cx="9260134" cy="6864593"/>
          </a:xfrm>
          <a:prstGeom prst="rect">
            <a:avLst/>
          </a:prstGeom>
        </p:spPr>
      </p:pic>
    </p:spTree>
    <p:extLst>
      <p:ext uri="{BB962C8B-B14F-4D97-AF65-F5344CB8AC3E}">
        <p14:creationId xmlns:p14="http://schemas.microsoft.com/office/powerpoint/2010/main" val="25614739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251520" y="548680"/>
            <a:ext cx="3491880" cy="4524315"/>
          </a:xfrm>
          <a:prstGeom prst="rect">
            <a:avLst/>
          </a:prstGeom>
        </p:spPr>
        <p:txBody>
          <a:bodyPr wrap="square">
            <a:spAutoFit/>
          </a:bodyPr>
          <a:lstStyle/>
          <a:p>
            <a:r>
              <a:rPr lang="es-MX" sz="2400" dirty="0" smtClean="0">
                <a:solidFill>
                  <a:srgbClr val="000000"/>
                </a:solidFill>
                <a:latin typeface="Arial" panose="020B0604020202020204" pitchFamily="34" charset="0"/>
                <a:cs typeface="Arial" panose="020B0604020202020204" pitchFamily="34" charset="0"/>
              </a:rPr>
              <a:t>Las primeras manifestaciones artísticas se </a:t>
            </a:r>
            <a:r>
              <a:rPr lang="es-MX" sz="2400" dirty="0" smtClean="0">
                <a:solidFill>
                  <a:srgbClr val="000000"/>
                </a:solidFill>
                <a:latin typeface="Arial" panose="020B0604020202020204" pitchFamily="34" charset="0"/>
                <a:cs typeface="Arial" panose="020B0604020202020204" pitchFamily="34" charset="0"/>
              </a:rPr>
              <a:t>remontan </a:t>
            </a:r>
            <a:r>
              <a:rPr lang="es-MX" sz="2400" dirty="0">
                <a:solidFill>
                  <a:srgbClr val="000000"/>
                </a:solidFill>
                <a:latin typeface="Arial" panose="020B0604020202020204" pitchFamily="34" charset="0"/>
                <a:cs typeface="Arial" panose="020B0604020202020204" pitchFamily="34" charset="0"/>
              </a:rPr>
              <a:t>a unos </a:t>
            </a:r>
            <a:r>
              <a:rPr lang="es-MX" sz="2400" dirty="0" smtClean="0">
                <a:solidFill>
                  <a:srgbClr val="000000"/>
                </a:solidFill>
                <a:latin typeface="Arial" panose="020B0604020202020204" pitchFamily="34" charset="0"/>
                <a:cs typeface="Arial" panose="020B0604020202020204" pitchFamily="34" charset="0"/>
              </a:rPr>
              <a:t>30,000 </a:t>
            </a:r>
            <a:r>
              <a:rPr lang="es-MX" sz="2400" dirty="0">
                <a:solidFill>
                  <a:srgbClr val="000000"/>
                </a:solidFill>
                <a:latin typeface="Arial" panose="020B0604020202020204" pitchFamily="34" charset="0"/>
                <a:cs typeface="Arial" panose="020B0604020202020204" pitchFamily="34" charset="0"/>
              </a:rPr>
              <a:t>años </a:t>
            </a:r>
            <a:r>
              <a:rPr lang="es-MX" sz="2400" dirty="0" smtClean="0">
                <a:solidFill>
                  <a:srgbClr val="000000"/>
                </a:solidFill>
                <a:latin typeface="Arial" panose="020B0604020202020204" pitchFamily="34" charset="0"/>
                <a:cs typeface="Arial" panose="020B0604020202020204" pitchFamily="34" charset="0"/>
              </a:rPr>
              <a:t>a.C (origen del arte). Esto no </a:t>
            </a:r>
            <a:r>
              <a:rPr lang="es-MX" sz="2400" dirty="0">
                <a:solidFill>
                  <a:srgbClr val="000000"/>
                </a:solidFill>
                <a:latin typeface="Arial" panose="020B0604020202020204" pitchFamily="34" charset="0"/>
                <a:cs typeface="Arial" panose="020B0604020202020204" pitchFamily="34" charset="0"/>
              </a:rPr>
              <a:t>habría sido </a:t>
            </a:r>
            <a:r>
              <a:rPr lang="es-MX" sz="2400" dirty="0" smtClean="0">
                <a:solidFill>
                  <a:srgbClr val="000000"/>
                </a:solidFill>
                <a:latin typeface="Arial" panose="020B0604020202020204" pitchFamily="34" charset="0"/>
                <a:cs typeface="Arial" panose="020B0604020202020204" pitchFamily="34" charset="0"/>
              </a:rPr>
              <a:t>posible, </a:t>
            </a:r>
            <a:r>
              <a:rPr lang="es-MX" sz="2400" dirty="0">
                <a:solidFill>
                  <a:srgbClr val="000000"/>
                </a:solidFill>
                <a:latin typeface="Arial" panose="020B0604020202020204" pitchFamily="34" charset="0"/>
                <a:cs typeface="Arial" panose="020B0604020202020204" pitchFamily="34" charset="0"/>
              </a:rPr>
              <a:t>ni la </a:t>
            </a:r>
            <a:r>
              <a:rPr lang="es-MX" sz="2400" dirty="0" smtClean="0">
                <a:solidFill>
                  <a:srgbClr val="000000"/>
                </a:solidFill>
                <a:latin typeface="Arial" panose="020B0604020202020204" pitchFamily="34" charset="0"/>
                <a:cs typeface="Arial" panose="020B0604020202020204" pitchFamily="34" charset="0"/>
              </a:rPr>
              <a:t>fabricación de útiles, </a:t>
            </a:r>
            <a:r>
              <a:rPr lang="es-MX" sz="2400" dirty="0">
                <a:solidFill>
                  <a:srgbClr val="000000"/>
                </a:solidFill>
                <a:latin typeface="Arial" panose="020B0604020202020204" pitchFamily="34" charset="0"/>
                <a:cs typeface="Arial" panose="020B0604020202020204" pitchFamily="34" charset="0"/>
              </a:rPr>
              <a:t>ni la creación artística, si el </a:t>
            </a:r>
            <a:r>
              <a:rPr lang="es-MX" sz="2400" dirty="0" smtClean="0">
                <a:solidFill>
                  <a:srgbClr val="000000"/>
                </a:solidFill>
                <a:latin typeface="Arial" panose="020B0604020202020204" pitchFamily="34" charset="0"/>
                <a:cs typeface="Arial" panose="020B0604020202020204" pitchFamily="34" charset="0"/>
              </a:rPr>
              <a:t>proceso evolutivo </a:t>
            </a:r>
            <a:r>
              <a:rPr lang="es-MX" sz="2400" dirty="0">
                <a:solidFill>
                  <a:srgbClr val="000000"/>
                </a:solidFill>
                <a:latin typeface="Arial" panose="020B0604020202020204" pitchFamily="34" charset="0"/>
                <a:cs typeface="Arial" panose="020B0604020202020204" pitchFamily="34" charset="0"/>
              </a:rPr>
              <a:t>del hombre no hubiese comportado </a:t>
            </a:r>
            <a:r>
              <a:rPr lang="es-MX" sz="2400" dirty="0" smtClean="0">
                <a:solidFill>
                  <a:srgbClr val="000000"/>
                </a:solidFill>
                <a:latin typeface="Arial" panose="020B0604020202020204" pitchFamily="34" charset="0"/>
                <a:cs typeface="Arial" panose="020B0604020202020204" pitchFamily="34" charset="0"/>
              </a:rPr>
              <a:t>la liberación de la manos.</a:t>
            </a:r>
            <a:endParaRPr lang="es-MX" sz="2400" dirty="0">
              <a:latin typeface="Arial" panose="020B0604020202020204" pitchFamily="34" charset="0"/>
              <a:cs typeface="Arial" panose="020B0604020202020204" pitchFamily="34" charset="0"/>
            </a:endParaRPr>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43400" y="551331"/>
            <a:ext cx="5400600" cy="42484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106813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395536" y="1412776"/>
            <a:ext cx="8280920" cy="3046988"/>
          </a:xfrm>
          <a:prstGeom prst="rect">
            <a:avLst/>
          </a:prstGeom>
        </p:spPr>
        <p:txBody>
          <a:bodyPr wrap="square">
            <a:spAutoFit/>
          </a:bodyPr>
          <a:lstStyle/>
          <a:p>
            <a:pPr marL="342900" indent="-342900" algn="just">
              <a:buFont typeface="Wingdings" panose="05000000000000000000" pitchFamily="2" charset="2"/>
              <a:buChar char="ü"/>
            </a:pPr>
            <a:r>
              <a:rPr lang="es-MX" sz="2400" dirty="0">
                <a:solidFill>
                  <a:srgbClr val="000000"/>
                </a:solidFill>
                <a:latin typeface="Arial" panose="020B0604020202020204" pitchFamily="34" charset="0"/>
                <a:cs typeface="Arial" panose="020B0604020202020204" pitchFamily="34" charset="0"/>
              </a:rPr>
              <a:t>El hombre podía </a:t>
            </a:r>
            <a:r>
              <a:rPr lang="es-MX" sz="2400" dirty="0" smtClean="0">
                <a:solidFill>
                  <a:srgbClr val="000000"/>
                </a:solidFill>
                <a:latin typeface="Arial" panose="020B0604020202020204" pitchFamily="34" charset="0"/>
                <a:cs typeface="Arial" panose="020B0604020202020204" pitchFamily="34" charset="0"/>
              </a:rPr>
              <a:t>fabricar </a:t>
            </a:r>
            <a:r>
              <a:rPr lang="es-MX" sz="2400" dirty="0">
                <a:solidFill>
                  <a:srgbClr val="000000"/>
                </a:solidFill>
                <a:latin typeface="Arial" panose="020B0604020202020204" pitchFamily="34" charset="0"/>
                <a:cs typeface="Arial" panose="020B0604020202020204" pitchFamily="34" charset="0"/>
              </a:rPr>
              <a:t>objetos y</a:t>
            </a:r>
            <a:r>
              <a:rPr lang="es-MX" sz="2400" dirty="0" smtClean="0">
                <a:solidFill>
                  <a:srgbClr val="000000"/>
                </a:solidFill>
                <a:latin typeface="Arial" panose="020B0604020202020204" pitchFamily="34" charset="0"/>
                <a:cs typeface="Arial" panose="020B0604020202020204" pitchFamily="34" charset="0"/>
              </a:rPr>
              <a:t>, también</a:t>
            </a:r>
            <a:r>
              <a:rPr lang="es-MX" sz="2400" dirty="0">
                <a:solidFill>
                  <a:srgbClr val="000000"/>
                </a:solidFill>
                <a:latin typeface="Arial" panose="020B0604020202020204" pitchFamily="34" charset="0"/>
                <a:cs typeface="Arial" panose="020B0604020202020204" pitchFamily="34" charset="0"/>
              </a:rPr>
              <a:t>, pintar, grabar y realizar toscas, </a:t>
            </a:r>
            <a:r>
              <a:rPr lang="es-MX" sz="2400" dirty="0" smtClean="0">
                <a:solidFill>
                  <a:srgbClr val="000000"/>
                </a:solidFill>
                <a:latin typeface="Arial" panose="020B0604020202020204" pitchFamily="34" charset="0"/>
                <a:cs typeface="Arial" panose="020B0604020202020204" pitchFamily="34" charset="0"/>
              </a:rPr>
              <a:t>pero significativas</a:t>
            </a:r>
            <a:r>
              <a:rPr lang="es-MX" sz="2400" dirty="0">
                <a:solidFill>
                  <a:srgbClr val="000000"/>
                </a:solidFill>
                <a:latin typeface="Arial" panose="020B0604020202020204" pitchFamily="34" charset="0"/>
                <a:cs typeface="Arial" panose="020B0604020202020204" pitchFamily="34" charset="0"/>
              </a:rPr>
              <a:t>, esculturas. </a:t>
            </a:r>
            <a:endParaRPr lang="es-MX" sz="2400" dirty="0" smtClean="0">
              <a:solidFill>
                <a:srgbClr val="000000"/>
              </a:solidFill>
              <a:latin typeface="Arial" panose="020B0604020202020204" pitchFamily="34" charset="0"/>
              <a:cs typeface="Arial" panose="020B0604020202020204" pitchFamily="34" charset="0"/>
            </a:endParaRPr>
          </a:p>
          <a:p>
            <a:pPr algn="just"/>
            <a:endParaRPr lang="es-MX" sz="2400" dirty="0">
              <a:solidFill>
                <a:srgbClr val="000000"/>
              </a:solidFill>
              <a:latin typeface="Arial" panose="020B0604020202020204" pitchFamily="34" charset="0"/>
              <a:cs typeface="Arial" panose="020B0604020202020204" pitchFamily="34" charset="0"/>
            </a:endParaRPr>
          </a:p>
          <a:p>
            <a:pPr algn="just"/>
            <a:endParaRPr lang="es-MX" sz="2400" dirty="0" smtClean="0">
              <a:solidFill>
                <a:srgbClr val="000000"/>
              </a:solidFill>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ü"/>
            </a:pPr>
            <a:endParaRPr lang="es-MX" sz="2400" dirty="0">
              <a:solidFill>
                <a:srgbClr val="000000"/>
              </a:solidFill>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ü"/>
            </a:pPr>
            <a:r>
              <a:rPr lang="es-MX" sz="2400" dirty="0" smtClean="0">
                <a:solidFill>
                  <a:srgbClr val="000000"/>
                </a:solidFill>
                <a:latin typeface="Arial" panose="020B0604020202020204" pitchFamily="34" charset="0"/>
                <a:cs typeface="Arial" panose="020B0604020202020204" pitchFamily="34" charset="0"/>
              </a:rPr>
              <a:t>La evolución </a:t>
            </a:r>
            <a:r>
              <a:rPr lang="es-MX" sz="2400" dirty="0">
                <a:solidFill>
                  <a:srgbClr val="000000"/>
                </a:solidFill>
                <a:latin typeface="Arial" panose="020B0604020202020204" pitchFamily="34" charset="0"/>
                <a:cs typeface="Arial" panose="020B0604020202020204" pitchFamily="34" charset="0"/>
              </a:rPr>
              <a:t>del hombre se materializó, tanto en </a:t>
            </a:r>
            <a:r>
              <a:rPr lang="es-MX" sz="2400" dirty="0" smtClean="0">
                <a:solidFill>
                  <a:srgbClr val="000000"/>
                </a:solidFill>
                <a:latin typeface="Arial" panose="020B0604020202020204" pitchFamily="34" charset="0"/>
                <a:cs typeface="Arial" panose="020B0604020202020204" pitchFamily="34" charset="0"/>
              </a:rPr>
              <a:t>la transformación </a:t>
            </a:r>
            <a:r>
              <a:rPr lang="es-MX" sz="2400" dirty="0">
                <a:solidFill>
                  <a:srgbClr val="000000"/>
                </a:solidFill>
                <a:latin typeface="Arial" panose="020B0604020202020204" pitchFamily="34" charset="0"/>
                <a:cs typeface="Arial" panose="020B0604020202020204" pitchFamily="34" charset="0"/>
              </a:rPr>
              <a:t>de sus útiles como en </a:t>
            </a:r>
            <a:r>
              <a:rPr lang="es-MX" sz="2400" dirty="0" smtClean="0">
                <a:solidFill>
                  <a:srgbClr val="000000"/>
                </a:solidFill>
                <a:latin typeface="Arial" panose="020B0604020202020204" pitchFamily="34" charset="0"/>
                <a:cs typeface="Arial" panose="020B0604020202020204" pitchFamily="34" charset="0"/>
              </a:rPr>
              <a:t>las manifestaciones </a:t>
            </a:r>
            <a:r>
              <a:rPr lang="es-MX" sz="2400" dirty="0">
                <a:solidFill>
                  <a:srgbClr val="000000"/>
                </a:solidFill>
                <a:latin typeface="Arial" panose="020B0604020202020204" pitchFamily="34" charset="0"/>
                <a:cs typeface="Arial" panose="020B0604020202020204" pitchFamily="34" charset="0"/>
              </a:rPr>
              <a:t>artísticas. </a:t>
            </a:r>
            <a:endParaRPr lang="es-MX"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812215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4788024" y="404664"/>
            <a:ext cx="3960440" cy="5262979"/>
          </a:xfrm>
          <a:prstGeom prst="rect">
            <a:avLst/>
          </a:prstGeom>
        </p:spPr>
        <p:txBody>
          <a:bodyPr wrap="square">
            <a:spAutoFit/>
          </a:bodyPr>
          <a:lstStyle/>
          <a:p>
            <a:pPr algn="just"/>
            <a:r>
              <a:rPr lang="es-MX" sz="2400" dirty="0">
                <a:solidFill>
                  <a:srgbClr val="444444"/>
                </a:solidFill>
                <a:latin typeface="Arial" panose="020B0604020202020204" pitchFamily="34" charset="0"/>
              </a:rPr>
              <a:t>A lo largo de la historia el arte se ha clasificado de muy diversas maneras, en la Edad Media se dividió en artes liberales y artes vulgares o mecánicas, después fue la distinción entre bellas artes y artes menores o aplicadas, llegando a la actualidad donde entendemos por arte casi cualquier manifestación de la creatividad del ser humano.</a:t>
            </a:r>
            <a:endParaRPr lang="es-MX" sz="2400" dirty="0"/>
          </a:p>
        </p:txBody>
      </p:sp>
      <p:pic>
        <p:nvPicPr>
          <p:cNvPr id="3" name="Imagen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504" y="116632"/>
            <a:ext cx="4320480" cy="527659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4" name="CuadroTexto 3"/>
          <p:cNvSpPr txBox="1"/>
          <p:nvPr/>
        </p:nvSpPr>
        <p:spPr>
          <a:xfrm>
            <a:off x="1331640" y="5667643"/>
            <a:ext cx="2808312" cy="400110"/>
          </a:xfrm>
          <a:prstGeom prst="rect">
            <a:avLst/>
          </a:prstGeom>
          <a:noFill/>
        </p:spPr>
        <p:txBody>
          <a:bodyPr wrap="square" rtlCol="0">
            <a:spAutoFit/>
          </a:bodyPr>
          <a:lstStyle/>
          <a:p>
            <a:r>
              <a:rPr lang="es-MX" sz="2000" dirty="0" smtClean="0"/>
              <a:t>El Llanto de la mujer </a:t>
            </a:r>
            <a:endParaRPr lang="es-MX" sz="20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467544" y="1268760"/>
            <a:ext cx="3096344" cy="3539430"/>
          </a:xfrm>
          <a:prstGeom prst="rect">
            <a:avLst/>
          </a:prstGeom>
        </p:spPr>
        <p:txBody>
          <a:bodyPr wrap="square">
            <a:spAutoFit/>
          </a:bodyPr>
          <a:lstStyle/>
          <a:p>
            <a:pPr algn="just"/>
            <a:r>
              <a:rPr lang="es-MX" sz="2800" dirty="0">
                <a:solidFill>
                  <a:srgbClr val="444444"/>
                </a:solidFill>
                <a:latin typeface="Arial" panose="020B0604020202020204" pitchFamily="34" charset="0"/>
              </a:rPr>
              <a:t>La pintura, la escultura, la música, la danza, el teatro, la ópera, la literatura, la poesía y el cine son consideradas como </a:t>
            </a:r>
            <a:r>
              <a:rPr lang="es-MX" sz="2800" dirty="0" smtClean="0">
                <a:solidFill>
                  <a:srgbClr val="444444"/>
                </a:solidFill>
                <a:latin typeface="Arial" panose="020B0604020202020204" pitchFamily="34" charset="0"/>
              </a:rPr>
              <a:t>arte.</a:t>
            </a:r>
            <a:endParaRPr lang="es-MX" sz="2800" dirty="0"/>
          </a:p>
        </p:txBody>
      </p:sp>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17619" y="620688"/>
            <a:ext cx="5446869" cy="4672347"/>
          </a:xfrm>
          <a:prstGeom prst="rect">
            <a:avLst/>
          </a:prstGeom>
          <a:ln>
            <a:noFill/>
          </a:ln>
          <a:effectLst>
            <a:softEdge rad="112500"/>
          </a:effectLst>
        </p:spPr>
      </p:pic>
    </p:spTree>
    <p:extLst>
      <p:ext uri="{BB962C8B-B14F-4D97-AF65-F5344CB8AC3E}">
        <p14:creationId xmlns:p14="http://schemas.microsoft.com/office/powerpoint/2010/main" val="6272153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5652120" y="404664"/>
            <a:ext cx="2646040" cy="4893647"/>
          </a:xfrm>
          <a:prstGeom prst="rect">
            <a:avLst/>
          </a:prstGeom>
        </p:spPr>
        <p:txBody>
          <a:bodyPr wrap="square">
            <a:spAutoFit/>
          </a:bodyPr>
          <a:lstStyle/>
          <a:p>
            <a:pPr algn="just"/>
            <a:r>
              <a:rPr lang="es-MX" sz="2400" dirty="0">
                <a:solidFill>
                  <a:srgbClr val="444444"/>
                </a:solidFill>
                <a:latin typeface="Arial" panose="020B0604020202020204" pitchFamily="34" charset="0"/>
              </a:rPr>
              <a:t>A</a:t>
            </a:r>
            <a:r>
              <a:rPr lang="es-MX" sz="2400" dirty="0" smtClean="0">
                <a:solidFill>
                  <a:srgbClr val="444444"/>
                </a:solidFill>
                <a:latin typeface="Arial" panose="020B0604020202020204" pitchFamily="34" charset="0"/>
              </a:rPr>
              <a:t>ctividades </a:t>
            </a:r>
            <a:r>
              <a:rPr lang="es-MX" sz="2400" dirty="0">
                <a:solidFill>
                  <a:srgbClr val="444444"/>
                </a:solidFill>
                <a:latin typeface="Arial" panose="020B0604020202020204" pitchFamily="34" charset="0"/>
              </a:rPr>
              <a:t>como el dibujo en un tejido, el diseño de un mueble, la cerámica, la decoración de un lugar, son manifestaciones artísticas de menor intensidad, porque cumplen con el sentido del arte.</a:t>
            </a:r>
            <a:endParaRPr lang="es-MX" sz="2400" dirty="0"/>
          </a:p>
        </p:txBody>
      </p:sp>
      <p:pic>
        <p:nvPicPr>
          <p:cNvPr id="6" name="Imagen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187191"/>
            <a:ext cx="5328592" cy="5328592"/>
          </a:xfrm>
          <a:prstGeom prst="rect">
            <a:avLst/>
          </a:prstGeom>
          <a:ln>
            <a:noFill/>
          </a:ln>
          <a:effectLst>
            <a:softEdge rad="112500"/>
          </a:effectLst>
        </p:spPr>
      </p:pic>
    </p:spTree>
    <p:extLst>
      <p:ext uri="{BB962C8B-B14F-4D97-AF65-F5344CB8AC3E}">
        <p14:creationId xmlns:p14="http://schemas.microsoft.com/office/powerpoint/2010/main" val="121374951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27584" y="1412776"/>
            <a:ext cx="7772400" cy="2736304"/>
          </a:xfrm>
        </p:spPr>
        <p:txBody>
          <a:bodyPr/>
          <a:lstStyle/>
          <a:p>
            <a:pPr algn="ctr"/>
            <a:r>
              <a:rPr lang="es-MX" sz="6000" dirty="0" smtClean="0"/>
              <a:t>Conservación y aprecio del patrimonio histórico - cultural</a:t>
            </a:r>
            <a:endParaRPr lang="es-MX" sz="6000" dirty="0"/>
          </a:p>
        </p:txBody>
      </p:sp>
    </p:spTree>
    <p:extLst>
      <p:ext uri="{BB962C8B-B14F-4D97-AF65-F5344CB8AC3E}">
        <p14:creationId xmlns:p14="http://schemas.microsoft.com/office/powerpoint/2010/main" val="103416960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99592" y="103184"/>
            <a:ext cx="7772400" cy="1470025"/>
          </a:xfrm>
        </p:spPr>
        <p:txBody>
          <a:bodyPr/>
          <a:lstStyle/>
          <a:p>
            <a:pPr algn="ctr"/>
            <a:r>
              <a:rPr lang="es-MX" dirty="0" smtClean="0"/>
              <a:t>Definición de patrimonio</a:t>
            </a:r>
            <a:endParaRPr lang="es-MX" dirty="0"/>
          </a:p>
        </p:txBody>
      </p:sp>
      <p:sp>
        <p:nvSpPr>
          <p:cNvPr id="4" name="Rectángulo 3"/>
          <p:cNvSpPr/>
          <p:nvPr/>
        </p:nvSpPr>
        <p:spPr>
          <a:xfrm>
            <a:off x="179512" y="1268760"/>
            <a:ext cx="8857771" cy="4832092"/>
          </a:xfrm>
          <a:prstGeom prst="rect">
            <a:avLst/>
          </a:prstGeom>
        </p:spPr>
        <p:txBody>
          <a:bodyPr wrap="square">
            <a:spAutoFit/>
          </a:bodyPr>
          <a:lstStyle/>
          <a:p>
            <a:pPr marL="342900" indent="-342900">
              <a:buFont typeface="Wingdings" panose="05000000000000000000" pitchFamily="2" charset="2"/>
              <a:buChar char="ü"/>
            </a:pPr>
            <a:r>
              <a:rPr lang="es-MX" sz="2400" dirty="0" smtClean="0">
                <a:solidFill>
                  <a:srgbClr val="222222"/>
                </a:solidFill>
                <a:latin typeface="Arial" panose="020B0604020202020204" pitchFamily="34" charset="0"/>
              </a:rPr>
              <a:t>Conjunto </a:t>
            </a:r>
            <a:r>
              <a:rPr lang="es-MX" sz="2400" dirty="0">
                <a:solidFill>
                  <a:srgbClr val="222222"/>
                </a:solidFill>
                <a:latin typeface="Arial" panose="020B0604020202020204" pitchFamily="34" charset="0"/>
              </a:rPr>
              <a:t>de bienes que una persona ha heredado de sus </a:t>
            </a:r>
            <a:r>
              <a:rPr lang="es-MX" sz="2400" dirty="0" smtClean="0">
                <a:solidFill>
                  <a:srgbClr val="222222"/>
                </a:solidFill>
                <a:latin typeface="Arial" panose="020B0604020202020204" pitchFamily="34" charset="0"/>
              </a:rPr>
              <a:t>ascendientes.</a:t>
            </a:r>
            <a:r>
              <a:rPr lang="es-MX" sz="2400" dirty="0">
                <a:solidFill>
                  <a:srgbClr val="222222"/>
                </a:solidFill>
                <a:latin typeface="Arial" panose="020B0604020202020204" pitchFamily="34" charset="0"/>
              </a:rPr>
              <a:t/>
            </a:r>
            <a:br>
              <a:rPr lang="es-MX" sz="2400" dirty="0">
                <a:solidFill>
                  <a:srgbClr val="222222"/>
                </a:solidFill>
                <a:latin typeface="Arial" panose="020B0604020202020204" pitchFamily="34" charset="0"/>
              </a:rPr>
            </a:br>
            <a:endParaRPr lang="es-MX" sz="2400" dirty="0">
              <a:solidFill>
                <a:srgbClr val="222222"/>
              </a:solidFill>
              <a:latin typeface="Arial" panose="020B0604020202020204" pitchFamily="34" charset="0"/>
            </a:endParaRPr>
          </a:p>
          <a:p>
            <a:pPr marL="342900" indent="-342900">
              <a:buFont typeface="Wingdings" panose="05000000000000000000" pitchFamily="2" charset="2"/>
              <a:buChar char="ü"/>
            </a:pPr>
            <a:r>
              <a:rPr lang="es-MX" sz="2400" dirty="0">
                <a:solidFill>
                  <a:srgbClr val="222222"/>
                </a:solidFill>
                <a:latin typeface="Arial" panose="020B0604020202020204" pitchFamily="34" charset="0"/>
              </a:rPr>
              <a:t>Bienes propios de una persona o </a:t>
            </a:r>
            <a:r>
              <a:rPr lang="es-MX" sz="2400" dirty="0" smtClean="0">
                <a:solidFill>
                  <a:srgbClr val="222222"/>
                </a:solidFill>
                <a:latin typeface="Arial" panose="020B0604020202020204" pitchFamily="34" charset="0"/>
              </a:rPr>
              <a:t>institución.</a:t>
            </a:r>
            <a:r>
              <a:rPr lang="es-MX" sz="2400" dirty="0">
                <a:solidFill>
                  <a:srgbClr val="222222"/>
                </a:solidFill>
                <a:latin typeface="Arial" panose="020B0604020202020204" pitchFamily="34" charset="0"/>
              </a:rPr>
              <a:t/>
            </a:r>
            <a:br>
              <a:rPr lang="es-MX" sz="2400" dirty="0">
                <a:solidFill>
                  <a:srgbClr val="222222"/>
                </a:solidFill>
                <a:latin typeface="Arial" panose="020B0604020202020204" pitchFamily="34" charset="0"/>
              </a:rPr>
            </a:br>
            <a:r>
              <a:rPr lang="es-MX" sz="2400" dirty="0">
                <a:solidFill>
                  <a:srgbClr val="222222"/>
                </a:solidFill>
                <a:latin typeface="Arial" panose="020B0604020202020204" pitchFamily="34" charset="0"/>
              </a:rPr>
              <a:t/>
            </a:r>
            <a:br>
              <a:rPr lang="es-MX" sz="2400" dirty="0">
                <a:solidFill>
                  <a:srgbClr val="222222"/>
                </a:solidFill>
                <a:latin typeface="Arial" panose="020B0604020202020204" pitchFamily="34" charset="0"/>
              </a:rPr>
            </a:br>
            <a:r>
              <a:rPr lang="es-MX" sz="2400" b="1" dirty="0">
                <a:solidFill>
                  <a:srgbClr val="222222"/>
                </a:solidFill>
                <a:latin typeface="Arial" panose="020B0604020202020204" pitchFamily="34" charset="0"/>
              </a:rPr>
              <a:t>P</a:t>
            </a:r>
            <a:r>
              <a:rPr lang="es-MX" sz="2400" b="1" dirty="0" smtClean="0">
                <a:solidFill>
                  <a:srgbClr val="222222"/>
                </a:solidFill>
                <a:latin typeface="Arial" panose="020B0604020202020204" pitchFamily="34" charset="0"/>
              </a:rPr>
              <a:t>atrimonio </a:t>
            </a:r>
            <a:r>
              <a:rPr lang="es-MX" sz="2400" b="1" dirty="0">
                <a:solidFill>
                  <a:srgbClr val="222222"/>
                </a:solidFill>
                <a:latin typeface="Arial" panose="020B0604020202020204" pitchFamily="34" charset="0"/>
              </a:rPr>
              <a:t>histórico artístico</a:t>
            </a:r>
            <a:r>
              <a:rPr lang="es-MX" sz="2400" dirty="0">
                <a:solidFill>
                  <a:srgbClr val="222222"/>
                </a:solidFill>
                <a:latin typeface="Arial" panose="020B0604020202020204" pitchFamily="34" charset="0"/>
              </a:rPr>
              <a:t> Conjunto de los edificios y los objetos de valor histórico o artístico pertenecientes a un país</a:t>
            </a:r>
            <a:r>
              <a:rPr lang="es-MX" sz="2400" dirty="0" smtClean="0">
                <a:solidFill>
                  <a:srgbClr val="222222"/>
                </a:solidFill>
                <a:latin typeface="Arial" panose="020B0604020202020204" pitchFamily="34" charset="0"/>
              </a:rPr>
              <a:t>:</a:t>
            </a:r>
          </a:p>
          <a:p>
            <a:pPr marL="342900" indent="-342900">
              <a:buFont typeface="Wingdings" panose="05000000000000000000" pitchFamily="2" charset="2"/>
              <a:buChar char="ü"/>
            </a:pPr>
            <a:r>
              <a:rPr lang="es-MX" sz="2400" dirty="0">
                <a:solidFill>
                  <a:srgbClr val="222222"/>
                </a:solidFill>
                <a:latin typeface="Arial" panose="020B0604020202020204" pitchFamily="34" charset="0"/>
              </a:rPr>
              <a:t/>
            </a:r>
            <a:br>
              <a:rPr lang="es-MX" sz="2400" dirty="0">
                <a:solidFill>
                  <a:srgbClr val="222222"/>
                </a:solidFill>
                <a:latin typeface="Arial" panose="020B0604020202020204" pitchFamily="34" charset="0"/>
              </a:rPr>
            </a:br>
            <a:r>
              <a:rPr lang="es-MX" sz="2400" b="1" dirty="0">
                <a:solidFill>
                  <a:srgbClr val="222222"/>
                </a:solidFill>
                <a:latin typeface="Arial" panose="020B0604020202020204" pitchFamily="34" charset="0"/>
              </a:rPr>
              <a:t>P</a:t>
            </a:r>
            <a:r>
              <a:rPr lang="es-MX" sz="2400" b="1" dirty="0" smtClean="0">
                <a:solidFill>
                  <a:srgbClr val="222222"/>
                </a:solidFill>
                <a:latin typeface="Arial" panose="020B0604020202020204" pitchFamily="34" charset="0"/>
              </a:rPr>
              <a:t>atrimonio nacional</a:t>
            </a:r>
            <a:r>
              <a:rPr lang="es-MX" sz="2400" dirty="0" smtClean="0">
                <a:solidFill>
                  <a:srgbClr val="222222"/>
                </a:solidFill>
                <a:latin typeface="Arial" panose="020B0604020202020204" pitchFamily="34" charset="0"/>
              </a:rPr>
              <a:t>.</a:t>
            </a:r>
            <a:r>
              <a:rPr lang="es-MX" sz="2400" b="1" cap="small" dirty="0">
                <a:solidFill>
                  <a:srgbClr val="FF0000"/>
                </a:solidFill>
                <a:latin typeface="Arial" panose="020B0604020202020204" pitchFamily="34" charset="0"/>
              </a:rPr>
              <a:t> </a:t>
            </a:r>
            <a:r>
              <a:rPr lang="es-MX" sz="2400" dirty="0">
                <a:solidFill>
                  <a:srgbClr val="222222"/>
                </a:solidFill>
                <a:latin typeface="Arial" panose="020B0604020202020204" pitchFamily="34" charset="0"/>
              </a:rPr>
              <a:t>Suma de los valores asignados para un momento de tiempo a los recursos disponibles de un </a:t>
            </a:r>
            <a:r>
              <a:rPr lang="es-MX" sz="2400" dirty="0" smtClean="0">
                <a:solidFill>
                  <a:srgbClr val="222222"/>
                </a:solidFill>
                <a:latin typeface="Arial" panose="020B0604020202020204" pitchFamily="34" charset="0"/>
              </a:rPr>
              <a:t>país, que </a:t>
            </a:r>
            <a:r>
              <a:rPr lang="es-MX" sz="2400" dirty="0">
                <a:solidFill>
                  <a:srgbClr val="222222"/>
                </a:solidFill>
                <a:latin typeface="Arial" panose="020B0604020202020204" pitchFamily="34" charset="0"/>
              </a:rPr>
              <a:t>se utilizan para la vida económica.</a:t>
            </a:r>
            <a:r>
              <a:rPr lang="es-MX" sz="2000" dirty="0">
                <a:solidFill>
                  <a:srgbClr val="222222"/>
                </a:solidFill>
                <a:latin typeface="Arial" panose="020B0604020202020204" pitchFamily="34" charset="0"/>
              </a:rPr>
              <a:t/>
            </a:r>
            <a:br>
              <a:rPr lang="es-MX" sz="2000" dirty="0">
                <a:solidFill>
                  <a:srgbClr val="222222"/>
                </a:solidFill>
                <a:latin typeface="Arial" panose="020B0604020202020204" pitchFamily="34" charset="0"/>
              </a:rPr>
            </a:br>
            <a:endParaRPr lang="es-MX" sz="2000" dirty="0">
              <a:solidFill>
                <a:srgbClr val="222222"/>
              </a:solidFill>
              <a:latin typeface="Arial" panose="020B0604020202020204" pitchFamily="34" charset="0"/>
            </a:endParaRPr>
          </a:p>
        </p:txBody>
      </p:sp>
    </p:spTree>
    <p:extLst>
      <p:ext uri="{BB962C8B-B14F-4D97-AF65-F5344CB8AC3E}">
        <p14:creationId xmlns:p14="http://schemas.microsoft.com/office/powerpoint/2010/main" val="309244481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99592" y="1"/>
            <a:ext cx="7772400" cy="836712"/>
          </a:xfrm>
        </p:spPr>
        <p:txBody>
          <a:bodyPr/>
          <a:lstStyle/>
          <a:p>
            <a:pPr algn="ctr"/>
            <a:r>
              <a:rPr lang="es-MX" dirty="0" smtClean="0"/>
              <a:t>¿Qué es patrimonio cultural?</a:t>
            </a:r>
            <a:endParaRPr lang="es-MX" dirty="0"/>
          </a:p>
        </p:txBody>
      </p:sp>
      <p:sp>
        <p:nvSpPr>
          <p:cNvPr id="4" name="Rectángulo 3"/>
          <p:cNvSpPr/>
          <p:nvPr/>
        </p:nvSpPr>
        <p:spPr>
          <a:xfrm>
            <a:off x="5292080" y="1196752"/>
            <a:ext cx="3528392" cy="4832092"/>
          </a:xfrm>
          <a:prstGeom prst="rect">
            <a:avLst/>
          </a:prstGeom>
        </p:spPr>
        <p:txBody>
          <a:bodyPr wrap="square">
            <a:spAutoFit/>
          </a:bodyPr>
          <a:lstStyle/>
          <a:p>
            <a:pPr algn="just"/>
            <a:r>
              <a:rPr lang="es-MX" sz="2200" dirty="0">
                <a:solidFill>
                  <a:srgbClr val="58615C"/>
                </a:solidFill>
                <a:latin typeface="Verdana" panose="020B0604030504040204" pitchFamily="34" charset="0"/>
              </a:rPr>
              <a:t>El concepto </a:t>
            </a:r>
            <a:r>
              <a:rPr lang="es-MX" sz="2200" dirty="0" smtClean="0">
                <a:solidFill>
                  <a:srgbClr val="58615C"/>
                </a:solidFill>
                <a:latin typeface="Verdana" panose="020B0604030504040204" pitchFamily="34" charset="0"/>
              </a:rPr>
              <a:t>de patrimonio cultural es subjetivo, no depende de los objetos o bienes sino de los valores que la sociedad en general les atribuyen en cada momento de la historia y que determina qué bienes son los que hay que proteger y conservar para la posteridad</a:t>
            </a:r>
          </a:p>
          <a:p>
            <a:endParaRPr lang="es-MX" sz="2200" dirty="0">
              <a:solidFill>
                <a:srgbClr val="58615C"/>
              </a:solidFill>
              <a:latin typeface="Verdana" panose="020B0604030504040204" pitchFamily="34" charset="0"/>
            </a:endParaRPr>
          </a:p>
        </p:txBody>
      </p:sp>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520" y="1412776"/>
            <a:ext cx="4769361" cy="367240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249073973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548680"/>
            <a:ext cx="7772400" cy="1470025"/>
          </a:xfrm>
        </p:spPr>
        <p:txBody>
          <a:bodyPr/>
          <a:lstStyle/>
          <a:p>
            <a:pPr algn="ctr"/>
            <a:r>
              <a:rPr lang="es-MX" dirty="0" smtClean="0"/>
              <a:t>Definición de la ONU</a:t>
            </a:r>
            <a:br>
              <a:rPr lang="es-MX" dirty="0" smtClean="0"/>
            </a:br>
            <a:r>
              <a:rPr lang="es-MX" dirty="0" smtClean="0"/>
              <a:t>Patrimonio Cultural</a:t>
            </a:r>
            <a:endParaRPr lang="es-MX" dirty="0"/>
          </a:p>
        </p:txBody>
      </p:sp>
      <p:sp>
        <p:nvSpPr>
          <p:cNvPr id="4" name="Rectángulo 3"/>
          <p:cNvSpPr/>
          <p:nvPr/>
        </p:nvSpPr>
        <p:spPr>
          <a:xfrm>
            <a:off x="691392" y="2420888"/>
            <a:ext cx="7776864" cy="2677656"/>
          </a:xfrm>
          <a:prstGeom prst="rect">
            <a:avLst/>
          </a:prstGeom>
        </p:spPr>
        <p:txBody>
          <a:bodyPr wrap="square">
            <a:spAutoFit/>
          </a:bodyPr>
          <a:lstStyle/>
          <a:p>
            <a:pPr marL="342900" indent="-342900" algn="just">
              <a:buFont typeface="Wingdings" panose="05000000000000000000" pitchFamily="2" charset="2"/>
              <a:buChar char="ü"/>
            </a:pPr>
            <a:r>
              <a:rPr lang="es-MX" sz="2400" dirty="0">
                <a:solidFill>
                  <a:srgbClr val="161813"/>
                </a:solidFill>
                <a:latin typeface="Arial" panose="020B0604020202020204" pitchFamily="34" charset="0"/>
                <a:cs typeface="Arial" panose="020B0604020202020204" pitchFamily="34" charset="0"/>
              </a:rPr>
              <a:t>El patrimonio cultural de un pueblo comprende las obras de sus artistas, arquitectos, músicos, escritores y sabios, así como las creaciones anónimas, surgidas del alma popular, y el conjunto de valores que dan sentido a la vida, es decir, las obras materiales y no materiales que expresan la creatividad de ese </a:t>
            </a:r>
            <a:r>
              <a:rPr lang="es-MX" sz="2400" dirty="0" smtClean="0">
                <a:solidFill>
                  <a:srgbClr val="161813"/>
                </a:solidFill>
                <a:latin typeface="Arial" panose="020B0604020202020204" pitchFamily="34" charset="0"/>
                <a:cs typeface="Arial" panose="020B0604020202020204" pitchFamily="34" charset="0"/>
              </a:rPr>
              <a:t>pueblo…</a:t>
            </a:r>
            <a:endParaRPr lang="es-MX" sz="2400" b="0" i="0" dirty="0">
              <a:solidFill>
                <a:srgbClr val="161813"/>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6996453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323528" y="1052736"/>
            <a:ext cx="2736304" cy="4154984"/>
          </a:xfrm>
          <a:prstGeom prst="rect">
            <a:avLst/>
          </a:prstGeom>
        </p:spPr>
        <p:txBody>
          <a:bodyPr wrap="square">
            <a:spAutoFit/>
          </a:bodyPr>
          <a:lstStyle/>
          <a:p>
            <a:pPr marL="285750" indent="-285750" algn="just">
              <a:buFont typeface="Wingdings" panose="05000000000000000000" pitchFamily="2" charset="2"/>
              <a:buChar char="ü"/>
            </a:pPr>
            <a:r>
              <a:rPr lang="es-MX" sz="2400" dirty="0" smtClean="0">
                <a:solidFill>
                  <a:srgbClr val="252525"/>
                </a:solidFill>
                <a:latin typeface="Arial" panose="020B0604020202020204" pitchFamily="34" charset="0"/>
              </a:rPr>
              <a:t>Es la </a:t>
            </a:r>
            <a:r>
              <a:rPr lang="es-MX" sz="2400" dirty="0">
                <a:solidFill>
                  <a:srgbClr val="252525"/>
                </a:solidFill>
                <a:latin typeface="Arial" panose="020B0604020202020204" pitchFamily="34" charset="0"/>
              </a:rPr>
              <a:t>herencia cultural propia del pasado de una comunidad, con la que esta vive en la actualidad y que transmite a las generaciones presentes y </a:t>
            </a:r>
            <a:r>
              <a:rPr lang="es-MX" sz="2400" dirty="0" smtClean="0">
                <a:solidFill>
                  <a:srgbClr val="252525"/>
                </a:solidFill>
                <a:latin typeface="Arial" panose="020B0604020202020204" pitchFamily="34" charset="0"/>
              </a:rPr>
              <a:t>futuras.</a:t>
            </a:r>
            <a:endParaRPr lang="es-MX" sz="2400" dirty="0"/>
          </a:p>
        </p:txBody>
      </p:sp>
      <p:pic>
        <p:nvPicPr>
          <p:cNvPr id="5" name="Imagen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63888" y="404664"/>
            <a:ext cx="5184576" cy="5260052"/>
          </a:xfrm>
          <a:prstGeom prst="rect">
            <a:avLst/>
          </a:prstGeom>
        </p:spPr>
      </p:pic>
      <p:sp>
        <p:nvSpPr>
          <p:cNvPr id="6" name="CuadroTexto 5"/>
          <p:cNvSpPr txBox="1"/>
          <p:nvPr/>
        </p:nvSpPr>
        <p:spPr>
          <a:xfrm>
            <a:off x="7596336" y="5669681"/>
            <a:ext cx="1152128" cy="461665"/>
          </a:xfrm>
          <a:prstGeom prst="rect">
            <a:avLst/>
          </a:prstGeom>
          <a:noFill/>
        </p:spPr>
        <p:txBody>
          <a:bodyPr wrap="square" rtlCol="0">
            <a:spAutoFit/>
          </a:bodyPr>
          <a:lstStyle/>
          <a:p>
            <a:r>
              <a:rPr lang="es-MX" sz="2400" dirty="0" smtClean="0"/>
              <a:t>El Beso</a:t>
            </a:r>
            <a:endParaRPr lang="es-MX" sz="2400" dirty="0"/>
          </a:p>
        </p:txBody>
      </p:sp>
    </p:spTree>
    <p:extLst>
      <p:ext uri="{BB962C8B-B14F-4D97-AF65-F5344CB8AC3E}">
        <p14:creationId xmlns:p14="http://schemas.microsoft.com/office/powerpoint/2010/main" val="345627924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827584" y="1124744"/>
            <a:ext cx="7416824" cy="3785652"/>
          </a:xfrm>
          <a:prstGeom prst="rect">
            <a:avLst/>
          </a:prstGeom>
        </p:spPr>
        <p:txBody>
          <a:bodyPr wrap="square">
            <a:spAutoFit/>
          </a:bodyPr>
          <a:lstStyle/>
          <a:p>
            <a:pPr marL="285750" indent="-285750" algn="just">
              <a:buFont typeface="Wingdings" panose="05000000000000000000" pitchFamily="2" charset="2"/>
              <a:buChar char="ü"/>
            </a:pPr>
            <a:r>
              <a:rPr lang="es-MX" sz="2400" dirty="0">
                <a:solidFill>
                  <a:srgbClr val="161813"/>
                </a:solidFill>
                <a:latin typeface="Arial" panose="020B0604020202020204" pitchFamily="34" charset="0"/>
                <a:cs typeface="Arial" panose="020B0604020202020204" pitchFamily="34" charset="0"/>
              </a:rPr>
              <a:t>El concepto de patrimonio cultural incluye no sólo los monumentos y manifestaciones del pasado (sitios y objetos arqueológicos, </a:t>
            </a:r>
            <a:r>
              <a:rPr lang="es-MX" sz="2400" dirty="0" smtClean="0">
                <a:solidFill>
                  <a:srgbClr val="161813"/>
                </a:solidFill>
                <a:latin typeface="Arial" panose="020B0604020202020204" pitchFamily="34" charset="0"/>
                <a:cs typeface="Arial" panose="020B0604020202020204" pitchFamily="34" charset="0"/>
              </a:rPr>
              <a:t>y</a:t>
            </a:r>
            <a:r>
              <a:rPr lang="es-MX" sz="2400" dirty="0">
                <a:solidFill>
                  <a:srgbClr val="161813"/>
                </a:solidFill>
                <a:latin typeface="Arial" panose="020B0604020202020204" pitchFamily="34" charset="0"/>
                <a:cs typeface="Arial" panose="020B0604020202020204" pitchFamily="34" charset="0"/>
              </a:rPr>
              <a:t> </a:t>
            </a:r>
            <a:r>
              <a:rPr lang="es-MX" sz="2400" dirty="0">
                <a:latin typeface="Arial" panose="020B0604020202020204" pitchFamily="34" charset="0"/>
                <a:cs typeface="Arial" panose="020B0604020202020204" pitchFamily="34" charset="0"/>
              </a:rPr>
              <a:t>obras de arte</a:t>
            </a:r>
            <a:r>
              <a:rPr lang="es-MX" sz="2400" dirty="0">
                <a:solidFill>
                  <a:srgbClr val="161813"/>
                </a:solidFill>
                <a:latin typeface="Arial" panose="020B0604020202020204" pitchFamily="34" charset="0"/>
                <a:cs typeface="Arial" panose="020B0604020202020204" pitchFamily="34" charset="0"/>
              </a:rPr>
              <a:t>) </a:t>
            </a:r>
            <a:endParaRPr lang="es-MX" sz="2400" dirty="0" smtClean="0">
              <a:solidFill>
                <a:srgbClr val="161813"/>
              </a:solidFill>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ü"/>
            </a:pPr>
            <a:endParaRPr lang="es-MX" sz="2400" dirty="0">
              <a:solidFill>
                <a:srgbClr val="161813"/>
              </a:solidFill>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ü"/>
            </a:pPr>
            <a:r>
              <a:rPr lang="es-MX" sz="2400" dirty="0">
                <a:solidFill>
                  <a:srgbClr val="161813"/>
                </a:solidFill>
                <a:latin typeface="Arial" panose="020B0604020202020204" pitchFamily="34" charset="0"/>
                <a:cs typeface="Arial" panose="020B0604020202020204" pitchFamily="34" charset="0"/>
              </a:rPr>
              <a:t>S</a:t>
            </a:r>
            <a:r>
              <a:rPr lang="es-MX" sz="2400" dirty="0" smtClean="0">
                <a:solidFill>
                  <a:srgbClr val="161813"/>
                </a:solidFill>
                <a:latin typeface="Arial" panose="020B0604020202020204" pitchFamily="34" charset="0"/>
                <a:cs typeface="Arial" panose="020B0604020202020204" pitchFamily="34" charset="0"/>
              </a:rPr>
              <a:t>ino </a:t>
            </a:r>
            <a:r>
              <a:rPr lang="es-MX" sz="2400" dirty="0">
                <a:solidFill>
                  <a:srgbClr val="161813"/>
                </a:solidFill>
                <a:latin typeface="Arial" panose="020B0604020202020204" pitchFamily="34" charset="0"/>
                <a:cs typeface="Arial" panose="020B0604020202020204" pitchFamily="34" charset="0"/>
              </a:rPr>
              <a:t>también lo que se llama patrimonio vivo</a:t>
            </a:r>
            <a:r>
              <a:rPr lang="es-MX" sz="2400" dirty="0" smtClean="0">
                <a:solidFill>
                  <a:srgbClr val="161813"/>
                </a:solidFill>
                <a:latin typeface="Arial" panose="020B0604020202020204" pitchFamily="34" charset="0"/>
                <a:cs typeface="Arial" panose="020B0604020202020204" pitchFamily="34" charset="0"/>
              </a:rPr>
              <a:t>, las </a:t>
            </a:r>
            <a:r>
              <a:rPr lang="es-MX" sz="2400" dirty="0">
                <a:solidFill>
                  <a:srgbClr val="161813"/>
                </a:solidFill>
                <a:latin typeface="Arial" panose="020B0604020202020204" pitchFamily="34" charset="0"/>
                <a:cs typeface="Arial" panose="020B0604020202020204" pitchFamily="34" charset="0"/>
              </a:rPr>
              <a:t>diversas manifestaciones de la cultura popular, las poblaciones o comunidades tradicionales, </a:t>
            </a:r>
            <a:r>
              <a:rPr lang="es-MX" sz="2400" dirty="0" smtClean="0">
                <a:solidFill>
                  <a:srgbClr val="161813"/>
                </a:solidFill>
                <a:latin typeface="Arial" panose="020B0604020202020204" pitchFamily="34" charset="0"/>
                <a:cs typeface="Arial" panose="020B0604020202020204" pitchFamily="34" charset="0"/>
              </a:rPr>
              <a:t>artes </a:t>
            </a:r>
            <a:r>
              <a:rPr lang="es-MX" sz="2400" dirty="0">
                <a:solidFill>
                  <a:srgbClr val="161813"/>
                </a:solidFill>
                <a:latin typeface="Arial" panose="020B0604020202020204" pitchFamily="34" charset="0"/>
                <a:cs typeface="Arial" panose="020B0604020202020204" pitchFamily="34" charset="0"/>
              </a:rPr>
              <a:t>populares, la indumentaria, los conocimientos, valores, </a:t>
            </a:r>
            <a:r>
              <a:rPr lang="es-MX" sz="2400" dirty="0">
                <a:latin typeface="Arial" panose="020B0604020202020204" pitchFamily="34" charset="0"/>
                <a:cs typeface="Arial" panose="020B0604020202020204" pitchFamily="34" charset="0"/>
              </a:rPr>
              <a:t>costumbres</a:t>
            </a:r>
            <a:r>
              <a:rPr lang="es-MX" sz="2400" dirty="0">
                <a:solidFill>
                  <a:srgbClr val="161813"/>
                </a:solidFill>
                <a:latin typeface="Arial" panose="020B0604020202020204" pitchFamily="34" charset="0"/>
                <a:cs typeface="Arial" panose="020B0604020202020204" pitchFamily="34" charset="0"/>
              </a:rPr>
              <a:t> y </a:t>
            </a:r>
            <a:r>
              <a:rPr lang="es-MX" sz="2400" dirty="0" smtClean="0">
                <a:solidFill>
                  <a:srgbClr val="161813"/>
                </a:solidFill>
                <a:latin typeface="Arial" panose="020B0604020202020204" pitchFamily="34" charset="0"/>
                <a:cs typeface="Arial" panose="020B0604020202020204" pitchFamily="34" charset="0"/>
              </a:rPr>
              <a:t>características </a:t>
            </a:r>
            <a:r>
              <a:rPr lang="es-MX" sz="2400" dirty="0">
                <a:solidFill>
                  <a:srgbClr val="161813"/>
                </a:solidFill>
                <a:latin typeface="Arial" panose="020B0604020202020204" pitchFamily="34" charset="0"/>
                <a:cs typeface="Arial" panose="020B0604020202020204" pitchFamily="34" charset="0"/>
              </a:rPr>
              <a:t>de un grupo o cultura.</a:t>
            </a:r>
            <a:endParaRPr lang="es-MX"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6857445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683568" y="404664"/>
            <a:ext cx="7776864" cy="830997"/>
          </a:xfrm>
          <a:prstGeom prst="rect">
            <a:avLst/>
          </a:prstGeom>
        </p:spPr>
        <p:txBody>
          <a:bodyPr wrap="square">
            <a:spAutoFit/>
          </a:bodyPr>
          <a:lstStyle/>
          <a:p>
            <a:pPr marL="342900" indent="-342900" algn="just">
              <a:buFont typeface="Wingdings" panose="05000000000000000000" pitchFamily="2" charset="2"/>
              <a:buChar char="ü"/>
            </a:pPr>
            <a:r>
              <a:rPr lang="es-MX" sz="2400" dirty="0">
                <a:solidFill>
                  <a:srgbClr val="161813"/>
                </a:solidFill>
                <a:latin typeface="Helvetica" panose="020B0604020202020204" pitchFamily="34" charset="0"/>
              </a:rPr>
              <a:t>El patrimonio cultural incluye el patrimonio cultural material y el patrimonio cultural inmaterial.</a:t>
            </a:r>
            <a:endParaRPr lang="es-MX" sz="2400" b="0" i="0" dirty="0">
              <a:solidFill>
                <a:srgbClr val="161813"/>
              </a:solidFill>
              <a:effectLst/>
              <a:latin typeface="Helvetica" panose="020B0604020202020204" pitchFamily="34" charset="0"/>
            </a:endParaRPr>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7666" y="1844825"/>
            <a:ext cx="4344334" cy="338437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6" name="Imagen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48133">
            <a:off x="4507227" y="1970352"/>
            <a:ext cx="4464495" cy="313332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199109893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755576" y="233352"/>
            <a:ext cx="7772400" cy="1470025"/>
          </a:xfrm>
        </p:spPr>
        <p:txBody>
          <a:bodyPr/>
          <a:lstStyle/>
          <a:p>
            <a:pPr algn="ctr"/>
            <a:r>
              <a:rPr lang="es-MX" dirty="0" smtClean="0"/>
              <a:t>Patrimonio Inmaterial</a:t>
            </a:r>
            <a:endParaRPr lang="es-MX" dirty="0"/>
          </a:p>
        </p:txBody>
      </p:sp>
      <p:sp>
        <p:nvSpPr>
          <p:cNvPr id="5" name="Rectángulo 4"/>
          <p:cNvSpPr/>
          <p:nvPr/>
        </p:nvSpPr>
        <p:spPr>
          <a:xfrm>
            <a:off x="375556" y="1844824"/>
            <a:ext cx="8532440" cy="3354765"/>
          </a:xfrm>
          <a:prstGeom prst="rect">
            <a:avLst/>
          </a:prstGeom>
        </p:spPr>
        <p:txBody>
          <a:bodyPr wrap="square">
            <a:spAutoFit/>
          </a:bodyPr>
          <a:lstStyle/>
          <a:p>
            <a:pPr marL="285750" indent="-285750" algn="just">
              <a:buFont typeface="Wingdings" panose="05000000000000000000" pitchFamily="2" charset="2"/>
              <a:buChar char="ü"/>
            </a:pPr>
            <a:r>
              <a:rPr lang="es-MX" sz="2400" dirty="0">
                <a:solidFill>
                  <a:srgbClr val="161813"/>
                </a:solidFill>
                <a:latin typeface="Helvetica" panose="020B0604020202020204" pitchFamily="34" charset="0"/>
              </a:rPr>
              <a:t>Tradiciones y expresiones orales, incluido el idioma como vehículo del patrimonio cultural </a:t>
            </a:r>
            <a:r>
              <a:rPr lang="es-MX" sz="2400" dirty="0" smtClean="0">
                <a:solidFill>
                  <a:srgbClr val="161813"/>
                </a:solidFill>
                <a:latin typeface="Helvetica" panose="020B0604020202020204" pitchFamily="34" charset="0"/>
              </a:rPr>
              <a:t>inmaterial.</a:t>
            </a:r>
          </a:p>
          <a:p>
            <a:pPr algn="just"/>
            <a:endParaRPr lang="es-MX" sz="2000" dirty="0">
              <a:solidFill>
                <a:srgbClr val="161813"/>
              </a:solidFill>
              <a:latin typeface="Helvetica" panose="020B0604020202020204" pitchFamily="34" charset="0"/>
            </a:endParaRPr>
          </a:p>
          <a:p>
            <a:pPr algn="just">
              <a:buFont typeface="Arial" panose="020B0604020202020204" pitchFamily="34" charset="0"/>
              <a:buChar char="•"/>
            </a:pPr>
            <a:r>
              <a:rPr lang="es-MX" sz="2400" dirty="0">
                <a:solidFill>
                  <a:srgbClr val="161813"/>
                </a:solidFill>
                <a:latin typeface="Helvetica" panose="020B0604020202020204" pitchFamily="34" charset="0"/>
              </a:rPr>
              <a:t>Artes del espectáculo (como la </a:t>
            </a:r>
            <a:r>
              <a:rPr lang="es-MX" sz="2400" dirty="0">
                <a:latin typeface="Helvetica" panose="020B0604020202020204" pitchFamily="34" charset="0"/>
              </a:rPr>
              <a:t>música</a:t>
            </a:r>
            <a:r>
              <a:rPr lang="es-MX" sz="2400" dirty="0">
                <a:solidFill>
                  <a:srgbClr val="161813"/>
                </a:solidFill>
                <a:latin typeface="Helvetica" panose="020B0604020202020204" pitchFamily="34" charset="0"/>
              </a:rPr>
              <a:t> tradicional, la </a:t>
            </a:r>
            <a:r>
              <a:rPr lang="es-MX" sz="2400" dirty="0">
                <a:latin typeface="Helvetica" panose="020B0604020202020204" pitchFamily="34" charset="0"/>
              </a:rPr>
              <a:t>danza y el teatro</a:t>
            </a:r>
            <a:r>
              <a:rPr lang="es-MX" sz="2400" dirty="0" smtClean="0">
                <a:latin typeface="Helvetica" panose="020B0604020202020204" pitchFamily="34" charset="0"/>
              </a:rPr>
              <a:t>).</a:t>
            </a:r>
            <a:endParaRPr lang="es-MX" sz="2400" dirty="0">
              <a:latin typeface="Helvetica" panose="020B0604020202020204" pitchFamily="34" charset="0"/>
            </a:endParaRPr>
          </a:p>
          <a:p>
            <a:pPr algn="just">
              <a:buFont typeface="Arial" panose="020B0604020202020204" pitchFamily="34" charset="0"/>
              <a:buChar char="•"/>
            </a:pPr>
            <a:r>
              <a:rPr lang="es-MX" sz="2400" dirty="0">
                <a:solidFill>
                  <a:srgbClr val="161813"/>
                </a:solidFill>
                <a:latin typeface="Helvetica" panose="020B0604020202020204" pitchFamily="34" charset="0"/>
              </a:rPr>
              <a:t>Usos sociales, rituales y actos </a:t>
            </a:r>
            <a:r>
              <a:rPr lang="es-MX" sz="2400" dirty="0" smtClean="0">
                <a:solidFill>
                  <a:srgbClr val="161813"/>
                </a:solidFill>
                <a:latin typeface="Helvetica" panose="020B0604020202020204" pitchFamily="34" charset="0"/>
              </a:rPr>
              <a:t>festivos.</a:t>
            </a:r>
            <a:endParaRPr lang="es-MX" sz="2400" dirty="0">
              <a:solidFill>
                <a:srgbClr val="161813"/>
              </a:solidFill>
              <a:latin typeface="Helvetica" panose="020B0604020202020204" pitchFamily="34" charset="0"/>
            </a:endParaRPr>
          </a:p>
          <a:p>
            <a:pPr algn="just">
              <a:buFont typeface="Arial" panose="020B0604020202020204" pitchFamily="34" charset="0"/>
              <a:buChar char="•"/>
            </a:pPr>
            <a:r>
              <a:rPr lang="es-MX" sz="2400" dirty="0">
                <a:solidFill>
                  <a:srgbClr val="161813"/>
                </a:solidFill>
                <a:latin typeface="Helvetica" panose="020B0604020202020204" pitchFamily="34" charset="0"/>
              </a:rPr>
              <a:t>Conocimientos y usos relacionados con la naturaleza y el </a:t>
            </a:r>
            <a:r>
              <a:rPr lang="es-MX" sz="2400" dirty="0" smtClean="0">
                <a:solidFill>
                  <a:srgbClr val="161813"/>
                </a:solidFill>
                <a:latin typeface="Helvetica" panose="020B0604020202020204" pitchFamily="34" charset="0"/>
              </a:rPr>
              <a:t>universo.</a:t>
            </a:r>
            <a:endParaRPr lang="es-MX" sz="2400" dirty="0">
              <a:solidFill>
                <a:srgbClr val="161813"/>
              </a:solidFill>
              <a:latin typeface="Helvetica" panose="020B0604020202020204" pitchFamily="34" charset="0"/>
            </a:endParaRPr>
          </a:p>
          <a:p>
            <a:pPr algn="just">
              <a:buFont typeface="Arial" panose="020B0604020202020204" pitchFamily="34" charset="0"/>
              <a:buChar char="•"/>
            </a:pPr>
            <a:r>
              <a:rPr lang="es-MX" sz="2400" dirty="0">
                <a:solidFill>
                  <a:srgbClr val="161813"/>
                </a:solidFill>
                <a:latin typeface="Helvetica" panose="020B0604020202020204" pitchFamily="34" charset="0"/>
              </a:rPr>
              <a:t>Técnicas artesanales tradicionales.</a:t>
            </a:r>
          </a:p>
        </p:txBody>
      </p:sp>
    </p:spTree>
    <p:extLst>
      <p:ext uri="{BB962C8B-B14F-4D97-AF65-F5344CB8AC3E}">
        <p14:creationId xmlns:p14="http://schemas.microsoft.com/office/powerpoint/2010/main" val="171274106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3999" cy="6858000"/>
          </a:xfrm>
          <a:prstGeom prst="rect">
            <a:avLst/>
          </a:prstGeom>
        </p:spPr>
      </p:pic>
    </p:spTree>
    <p:extLst>
      <p:ext uri="{BB962C8B-B14F-4D97-AF65-F5344CB8AC3E}">
        <p14:creationId xmlns:p14="http://schemas.microsoft.com/office/powerpoint/2010/main" val="326396554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
            <a:ext cx="9144000" cy="6858001"/>
          </a:xfrm>
          <a:prstGeom prst="rect">
            <a:avLst/>
          </a:prstGeom>
        </p:spPr>
      </p:pic>
    </p:spTree>
    <p:extLst>
      <p:ext uri="{BB962C8B-B14F-4D97-AF65-F5344CB8AC3E}">
        <p14:creationId xmlns:p14="http://schemas.microsoft.com/office/powerpoint/2010/main" val="188991388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3568" y="2348880"/>
            <a:ext cx="7772400" cy="1470025"/>
          </a:xfrm>
        </p:spPr>
        <p:txBody>
          <a:bodyPr/>
          <a:lstStyle/>
          <a:p>
            <a:pPr algn="ctr"/>
            <a:r>
              <a:rPr lang="es-MX" dirty="0" smtClean="0"/>
              <a:t>Patrimonio Cultural Material</a:t>
            </a:r>
            <a:endParaRPr lang="es-MX" dirty="0"/>
          </a:p>
        </p:txBody>
      </p:sp>
    </p:spTree>
    <p:extLst>
      <p:ext uri="{BB962C8B-B14F-4D97-AF65-F5344CB8AC3E}">
        <p14:creationId xmlns:p14="http://schemas.microsoft.com/office/powerpoint/2010/main" val="37967572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323528" y="1556792"/>
            <a:ext cx="8280920" cy="2492990"/>
          </a:xfrm>
          <a:prstGeom prst="rect">
            <a:avLst/>
          </a:prstGeom>
        </p:spPr>
        <p:txBody>
          <a:bodyPr wrap="square">
            <a:spAutoFit/>
          </a:bodyPr>
          <a:lstStyle/>
          <a:p>
            <a:pPr marL="285750" indent="-285750" algn="just">
              <a:buFont typeface="Wingdings" panose="05000000000000000000" pitchFamily="2" charset="2"/>
              <a:buChar char="ü"/>
            </a:pPr>
            <a:r>
              <a:rPr lang="es-MX" sz="2400" dirty="0">
                <a:solidFill>
                  <a:srgbClr val="333333"/>
                </a:solidFill>
                <a:latin typeface="Open Sans"/>
              </a:rPr>
              <a:t>El patrimonio cultural es en donde los pueblos y civilizaciones generan bienes culturales en gran cantidad, entre objetos y edificios, la cual se le da u otorga su significado y relevancia con el paso del tiempo y se forman los procesos históricos de las naciones</a:t>
            </a:r>
            <a:r>
              <a:rPr lang="es-MX" sz="1600" dirty="0">
                <a:solidFill>
                  <a:srgbClr val="333333"/>
                </a:solidFill>
                <a:latin typeface="Open Sans"/>
              </a:rPr>
              <a:t>.</a:t>
            </a:r>
            <a:r>
              <a:rPr lang="es-MX" sz="1600" dirty="0"/>
              <a:t/>
            </a:r>
            <a:br>
              <a:rPr lang="es-MX" sz="1600" dirty="0"/>
            </a:br>
            <a:r>
              <a:rPr lang="es-MX" sz="1600" dirty="0"/>
              <a:t/>
            </a:r>
            <a:br>
              <a:rPr lang="es-MX" sz="1600" dirty="0"/>
            </a:br>
            <a:endParaRPr lang="es-MX" sz="1600" dirty="0"/>
          </a:p>
        </p:txBody>
      </p:sp>
    </p:spTree>
    <p:extLst>
      <p:ext uri="{BB962C8B-B14F-4D97-AF65-F5344CB8AC3E}">
        <p14:creationId xmlns:p14="http://schemas.microsoft.com/office/powerpoint/2010/main" val="42473941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251520" y="260648"/>
            <a:ext cx="4032448" cy="5632311"/>
          </a:xfrm>
          <a:prstGeom prst="rect">
            <a:avLst/>
          </a:prstGeom>
        </p:spPr>
        <p:txBody>
          <a:bodyPr wrap="square">
            <a:spAutoFit/>
          </a:bodyPr>
          <a:lstStyle/>
          <a:p>
            <a:r>
              <a:rPr lang="es-MX" sz="2400" dirty="0">
                <a:solidFill>
                  <a:srgbClr val="333333"/>
                </a:solidFill>
                <a:latin typeface="Open Sans"/>
              </a:rPr>
              <a:t>En este tipo de patrimonio podemos encontrar todos los “restos”, por llamarlo así y objetos arqueológicos o también llamados prehispánicos y se incluyen los restos fósiles como: edificios coloniales como catedrales, conventos y haciendas, palacios de gobierno </a:t>
            </a:r>
            <a:r>
              <a:rPr lang="es-MX" sz="2400" dirty="0" smtClean="0">
                <a:solidFill>
                  <a:srgbClr val="333333"/>
                </a:solidFill>
                <a:latin typeface="Open Sans"/>
              </a:rPr>
              <a:t>o </a:t>
            </a:r>
            <a:r>
              <a:rPr lang="es-MX" sz="2400" dirty="0">
                <a:solidFill>
                  <a:srgbClr val="333333"/>
                </a:solidFill>
                <a:latin typeface="Open Sans"/>
              </a:rPr>
              <a:t>también la arquitectura civil que era notable por su estilo y sus hechos históricos por las que se ligan. </a:t>
            </a:r>
            <a:endParaRPr lang="es-MX" sz="2400" dirty="0"/>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99992" y="260648"/>
            <a:ext cx="4104456" cy="5397047"/>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4320694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1259632" y="1844824"/>
            <a:ext cx="6840760" cy="2308324"/>
          </a:xfrm>
          <a:prstGeom prst="rect">
            <a:avLst/>
          </a:prstGeom>
        </p:spPr>
        <p:txBody>
          <a:bodyPr wrap="square">
            <a:spAutoFit/>
          </a:bodyPr>
          <a:lstStyle/>
          <a:p>
            <a:pPr marL="342900" indent="-342900" algn="just">
              <a:buFont typeface="Wingdings" panose="05000000000000000000" pitchFamily="2" charset="2"/>
              <a:buChar char="ü"/>
            </a:pPr>
            <a:r>
              <a:rPr lang="es-MX" sz="2400" dirty="0">
                <a:solidFill>
                  <a:srgbClr val="333333"/>
                </a:solidFill>
                <a:latin typeface="Open Sans"/>
              </a:rPr>
              <a:t>El patrimonio </a:t>
            </a:r>
            <a:r>
              <a:rPr lang="es-MX" sz="2400" dirty="0" smtClean="0">
                <a:solidFill>
                  <a:srgbClr val="333333"/>
                </a:solidFill>
                <a:latin typeface="Open Sans"/>
              </a:rPr>
              <a:t>cultural material </a:t>
            </a:r>
            <a:r>
              <a:rPr lang="es-MX" sz="2400" dirty="0">
                <a:solidFill>
                  <a:srgbClr val="333333"/>
                </a:solidFill>
                <a:latin typeface="Open Sans"/>
              </a:rPr>
              <a:t>se manifiesta por: manuscritos históricos, códices, obras de arte, industriales que son importantes para los procesos de la historia de la arquitectura vernácula representado por pueblos y comunidades</a:t>
            </a:r>
            <a:r>
              <a:rPr lang="es-MX" dirty="0">
                <a:solidFill>
                  <a:srgbClr val="333333"/>
                </a:solidFill>
                <a:latin typeface="Open Sans"/>
              </a:rPr>
              <a:t>.</a:t>
            </a:r>
            <a:endParaRPr lang="es-MX" dirty="0"/>
          </a:p>
        </p:txBody>
      </p:sp>
    </p:spTree>
    <p:extLst>
      <p:ext uri="{BB962C8B-B14F-4D97-AF65-F5344CB8AC3E}">
        <p14:creationId xmlns:p14="http://schemas.microsoft.com/office/powerpoint/2010/main" val="22093423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583668" y="1556792"/>
            <a:ext cx="5976664" cy="1470025"/>
          </a:xfrm>
        </p:spPr>
        <p:txBody>
          <a:bodyPr/>
          <a:lstStyle/>
          <a:p>
            <a:pPr algn="ctr"/>
            <a:r>
              <a:rPr lang="es-MX" dirty="0" smtClean="0"/>
              <a:t>Categorías del patrimonio material</a:t>
            </a:r>
            <a:endParaRPr lang="es-MX" dirty="0"/>
          </a:p>
        </p:txBody>
      </p:sp>
    </p:spTree>
    <p:extLst>
      <p:ext uri="{BB962C8B-B14F-4D97-AF65-F5344CB8AC3E}">
        <p14:creationId xmlns:p14="http://schemas.microsoft.com/office/powerpoint/2010/main" val="36529379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827584" y="1052736"/>
            <a:ext cx="7344816" cy="4154984"/>
          </a:xfrm>
          <a:prstGeom prst="rect">
            <a:avLst/>
          </a:prstGeom>
        </p:spPr>
        <p:txBody>
          <a:bodyPr wrap="square">
            <a:spAutoFit/>
          </a:bodyPr>
          <a:lstStyle/>
          <a:p>
            <a:pPr algn="just" fontAlgn="base">
              <a:buFont typeface="Arial" panose="020B0604020202020204" pitchFamily="34" charset="0"/>
              <a:buChar char="•"/>
            </a:pPr>
            <a:r>
              <a:rPr lang="es-MX" sz="2400" b="1" dirty="0">
                <a:solidFill>
                  <a:srgbClr val="1B1B1B"/>
                </a:solidFill>
                <a:latin typeface="Open Sans"/>
              </a:rPr>
              <a:t>Patrimonio material inmueble</a:t>
            </a:r>
            <a:r>
              <a:rPr lang="es-MX" sz="2400" dirty="0">
                <a:solidFill>
                  <a:srgbClr val="1B1B1B"/>
                </a:solidFill>
                <a:latin typeface="Open Sans"/>
              </a:rPr>
              <a:t>: se refiere a los bienes culturales que no pueden trasladarse y abarca tanto los sitios arqueológicos </a:t>
            </a:r>
            <a:r>
              <a:rPr lang="es-MX" sz="2400" dirty="0" smtClean="0">
                <a:solidFill>
                  <a:srgbClr val="1B1B1B"/>
                </a:solidFill>
                <a:latin typeface="Open Sans"/>
              </a:rPr>
              <a:t>(cementerios</a:t>
            </a:r>
            <a:r>
              <a:rPr lang="es-MX" sz="2400" dirty="0">
                <a:solidFill>
                  <a:srgbClr val="1B1B1B"/>
                </a:solidFill>
                <a:latin typeface="Open Sans"/>
              </a:rPr>
              <a:t>, templos, cuevas, andenes) como las edificaciones coloniales y republicanas. </a:t>
            </a:r>
            <a:endParaRPr lang="es-MX" sz="2400" dirty="0" smtClean="0">
              <a:solidFill>
                <a:srgbClr val="1B1B1B"/>
              </a:solidFill>
              <a:latin typeface="Open Sans"/>
            </a:endParaRPr>
          </a:p>
          <a:p>
            <a:pPr algn="just" fontAlgn="base"/>
            <a:endParaRPr lang="es-MX" sz="2400" dirty="0">
              <a:solidFill>
                <a:srgbClr val="FF0000"/>
              </a:solidFill>
              <a:latin typeface="Open Sans"/>
            </a:endParaRPr>
          </a:p>
          <a:p>
            <a:pPr algn="just" fontAlgn="base">
              <a:buFont typeface="Arial" panose="020B0604020202020204" pitchFamily="34" charset="0"/>
              <a:buChar char="•"/>
            </a:pPr>
            <a:r>
              <a:rPr lang="es-MX" sz="2400" b="1" dirty="0">
                <a:solidFill>
                  <a:srgbClr val="1B1B1B"/>
                </a:solidFill>
                <a:latin typeface="Open Sans"/>
              </a:rPr>
              <a:t>Patrimonio material mueble</a:t>
            </a:r>
            <a:r>
              <a:rPr lang="es-MX" sz="2400" dirty="0">
                <a:solidFill>
                  <a:srgbClr val="1B1B1B"/>
                </a:solidFill>
                <a:latin typeface="Open Sans"/>
              </a:rPr>
              <a:t>: incluye todos los bienes culturales que pueden trasladarse de un lugar a otro, es decir, objetos como pinturas, cerámicas, orfebrería, mobiliario, esculturas, monedas, libros, documentos y textiles, entre otros. </a:t>
            </a:r>
            <a:endParaRPr lang="es-MX" sz="2400" b="0" i="0" dirty="0">
              <a:solidFill>
                <a:srgbClr val="FF0000"/>
              </a:solidFill>
              <a:effectLst/>
              <a:latin typeface="Open Sans"/>
            </a:endParaRPr>
          </a:p>
        </p:txBody>
      </p:sp>
    </p:spTree>
    <p:extLst>
      <p:ext uri="{BB962C8B-B14F-4D97-AF65-F5344CB8AC3E}">
        <p14:creationId xmlns:p14="http://schemas.microsoft.com/office/powerpoint/2010/main" val="25864923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endParaRPr lang="es-MX"/>
          </a:p>
        </p:txBody>
      </p:sp>
      <p:sp>
        <p:nvSpPr>
          <p:cNvPr id="3" name="Subtítulo 2"/>
          <p:cNvSpPr>
            <a:spLocks noGrp="1"/>
          </p:cNvSpPr>
          <p:nvPr>
            <p:ph type="subTitle" idx="1"/>
          </p:nvPr>
        </p:nvSpPr>
        <p:spPr/>
        <p:txBody>
          <a:bodyPr/>
          <a:lstStyle/>
          <a:p>
            <a:endParaRPr lang="es-MX"/>
          </a:p>
        </p:txBody>
      </p:sp>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414277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endParaRPr lang="es-MX"/>
          </a:p>
        </p:txBody>
      </p:sp>
      <p:sp>
        <p:nvSpPr>
          <p:cNvPr id="3" name="Subtítulo 2"/>
          <p:cNvSpPr>
            <a:spLocks noGrp="1"/>
          </p:cNvSpPr>
          <p:nvPr>
            <p:ph type="subTitle" idx="1"/>
          </p:nvPr>
        </p:nvSpPr>
        <p:spPr/>
        <p:txBody>
          <a:bodyPr/>
          <a:lstStyle/>
          <a:p>
            <a:endParaRPr lang="es-MX"/>
          </a:p>
        </p:txBody>
      </p:sp>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1431319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endParaRPr lang="es-MX" dirty="0"/>
          </a:p>
        </p:txBody>
      </p:sp>
      <p:sp>
        <p:nvSpPr>
          <p:cNvPr id="3" name="Subtítulo 2"/>
          <p:cNvSpPr>
            <a:spLocks noGrp="1"/>
          </p:cNvSpPr>
          <p:nvPr>
            <p:ph type="subTitle" idx="1"/>
          </p:nvPr>
        </p:nvSpPr>
        <p:spPr/>
        <p:txBody>
          <a:bodyPr/>
          <a:lstStyle/>
          <a:p>
            <a:endParaRPr lang="es-MX"/>
          </a:p>
        </p:txBody>
      </p:sp>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048" y="0"/>
            <a:ext cx="9178047" cy="6858000"/>
          </a:xfrm>
          <a:prstGeom prst="rect">
            <a:avLst/>
          </a:prstGeom>
        </p:spPr>
      </p:pic>
    </p:spTree>
    <p:extLst>
      <p:ext uri="{BB962C8B-B14F-4D97-AF65-F5344CB8AC3E}">
        <p14:creationId xmlns:p14="http://schemas.microsoft.com/office/powerpoint/2010/main" val="37117635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endParaRPr lang="es-MX"/>
          </a:p>
        </p:txBody>
      </p:sp>
      <p:sp>
        <p:nvSpPr>
          <p:cNvPr id="3" name="Subtítulo 2"/>
          <p:cNvSpPr>
            <a:spLocks noGrp="1"/>
          </p:cNvSpPr>
          <p:nvPr>
            <p:ph type="subTitle" idx="1"/>
          </p:nvPr>
        </p:nvSpPr>
        <p:spPr/>
        <p:txBody>
          <a:bodyPr/>
          <a:lstStyle/>
          <a:p>
            <a:endParaRPr lang="es-MX"/>
          </a:p>
        </p:txBody>
      </p:sp>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921465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uadroTexto 5"/>
          <p:cNvSpPr txBox="1"/>
          <p:nvPr/>
        </p:nvSpPr>
        <p:spPr>
          <a:xfrm>
            <a:off x="1331640" y="620688"/>
            <a:ext cx="3240360" cy="584775"/>
          </a:xfrm>
          <a:prstGeom prst="rect">
            <a:avLst/>
          </a:prstGeom>
          <a:noFill/>
        </p:spPr>
        <p:txBody>
          <a:bodyPr wrap="square" rtlCol="0">
            <a:spAutoFit/>
          </a:bodyPr>
          <a:lstStyle/>
          <a:p>
            <a:r>
              <a:rPr lang="es-MX" sz="3200" dirty="0" smtClean="0"/>
              <a:t>Bibliografía</a:t>
            </a:r>
            <a:endParaRPr lang="es-MX" sz="3200" dirty="0"/>
          </a:p>
        </p:txBody>
      </p:sp>
      <p:sp>
        <p:nvSpPr>
          <p:cNvPr id="7" name="CuadroTexto 6"/>
          <p:cNvSpPr txBox="1"/>
          <p:nvPr/>
        </p:nvSpPr>
        <p:spPr>
          <a:xfrm>
            <a:off x="755576" y="1700808"/>
            <a:ext cx="4680520" cy="1569660"/>
          </a:xfrm>
          <a:prstGeom prst="rect">
            <a:avLst/>
          </a:prstGeom>
          <a:noFill/>
        </p:spPr>
        <p:txBody>
          <a:bodyPr wrap="square" rtlCol="0">
            <a:spAutoFit/>
          </a:bodyPr>
          <a:lstStyle/>
          <a:p>
            <a:pPr marL="342900" indent="-342900">
              <a:buFont typeface="Wingdings" panose="05000000000000000000" pitchFamily="2" charset="2"/>
              <a:buChar char="ü"/>
            </a:pPr>
            <a:r>
              <a:rPr lang="es-MX" sz="2400" dirty="0"/>
              <a:t>http://www.un.org/es/about-un</a:t>
            </a:r>
            <a:r>
              <a:rPr lang="es-MX" sz="2400" dirty="0" smtClean="0"/>
              <a:t>/</a:t>
            </a:r>
          </a:p>
          <a:p>
            <a:pPr marL="342900" indent="-342900">
              <a:buFont typeface="Wingdings" panose="05000000000000000000" pitchFamily="2" charset="2"/>
              <a:buChar char="ü"/>
            </a:pPr>
            <a:r>
              <a:rPr lang="es-MX" sz="2400" dirty="0" smtClean="0"/>
              <a:t>www.unesco.org</a:t>
            </a:r>
          </a:p>
          <a:p>
            <a:endParaRPr lang="es-MX" sz="2400" dirty="0" smtClean="0"/>
          </a:p>
          <a:p>
            <a:pPr marL="342900" indent="-342900">
              <a:buFont typeface="Wingdings" panose="05000000000000000000" pitchFamily="2" charset="2"/>
              <a:buChar char="ü"/>
            </a:pPr>
            <a:endParaRPr lang="es-MX" sz="2400" dirty="0"/>
          </a:p>
        </p:txBody>
      </p:sp>
    </p:spTree>
    <p:extLst>
      <p:ext uri="{BB962C8B-B14F-4D97-AF65-F5344CB8AC3E}">
        <p14:creationId xmlns:p14="http://schemas.microsoft.com/office/powerpoint/2010/main" val="2328097548"/>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rmedio">
  <a:themeElements>
    <a:clrScheme name="Intermedio">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Override1.xml><?xml version="1.0" encoding="utf-8"?>
<a:themeOverride xmlns:a="http://schemas.openxmlformats.org/drawingml/2006/main">
  <a:clrScheme name="Intermedio">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10307859-15C4-4997-B814-3F32C1886FB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Académico-Económico</Template>
  <TotalTime>822</TotalTime>
  <Words>747</Words>
  <Application>Microsoft Office PowerPoint</Application>
  <PresentationFormat>Presentación en pantalla (4:3)</PresentationFormat>
  <Paragraphs>65</Paragraphs>
  <Slides>32</Slides>
  <Notes>0</Notes>
  <HiddenSlides>0</HiddenSlides>
  <MMClips>0</MMClips>
  <ScaleCrop>false</ScaleCrop>
  <HeadingPairs>
    <vt:vector size="4" baseType="variant">
      <vt:variant>
        <vt:lpstr>Tema</vt:lpstr>
      </vt:variant>
      <vt:variant>
        <vt:i4>1</vt:i4>
      </vt:variant>
      <vt:variant>
        <vt:lpstr>Títulos de diapositiva</vt:lpstr>
      </vt:variant>
      <vt:variant>
        <vt:i4>32</vt:i4>
      </vt:variant>
    </vt:vector>
  </HeadingPairs>
  <TitlesOfParts>
    <vt:vector size="33" baseType="lpstr">
      <vt:lpstr>Intermedio</vt:lpstr>
      <vt:lpstr>Presentación de PowerPoint</vt:lpstr>
      <vt:lpstr>Bloque II.- Experimenta la relación humano – naturaleza en el proceso histórico del arte.  Unidad de competencia: Argumenta sus ideas respecto a diversas corrientes filosóficas y fenómenos histórico-sociales, mediante procedimientos teórico metodológicos. Valora y promueve el patrimonio histórico-cultural de su comunidad a partir del conocimiento de su contribución para fundamentar la identidad del México de hoy.  Propósito: Identifica la relación hombre-arte para establecer criterios que le permitan valorar y conservar el patrimonio histórico-cultural.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Conservación y aprecio del patrimonio histórico - cultural</vt:lpstr>
      <vt:lpstr>Definición de patrimonio</vt:lpstr>
      <vt:lpstr>¿Qué es patrimonio cultural?</vt:lpstr>
      <vt:lpstr>Definición de la ONU Patrimonio Cultural</vt:lpstr>
      <vt:lpstr>Presentación de PowerPoint</vt:lpstr>
      <vt:lpstr>Presentación de PowerPoint</vt:lpstr>
      <vt:lpstr>Presentación de PowerPoint</vt:lpstr>
      <vt:lpstr>Patrimonio Inmaterial</vt:lpstr>
      <vt:lpstr>Presentación de PowerPoint</vt:lpstr>
      <vt:lpstr>Presentación de PowerPoint</vt:lpstr>
      <vt:lpstr>Patrimonio Cultural Material</vt:lpstr>
      <vt:lpstr>Presentación de PowerPoint</vt:lpstr>
      <vt:lpstr>Presentación de PowerPoint</vt:lpstr>
      <vt:lpstr>Presentación de PowerPoint</vt:lpstr>
      <vt:lpstr>Categorías del patrimonio material</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Bloque II.- Experimenta la relación humano – naturaleza en el proceso histórico del arte.</dc:title>
  <dc:creator>Maria Carolina noyola moreno</dc:creator>
  <cp:lastModifiedBy>Ordoñez</cp:lastModifiedBy>
  <cp:revision>29</cp:revision>
  <dcterms:created xsi:type="dcterms:W3CDTF">2015-09-03T02:31:55Z</dcterms:created>
  <dcterms:modified xsi:type="dcterms:W3CDTF">2016-07-25T19:21:13Z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TC300082709990</vt:lpwstr>
  </property>
</Properties>
</file>