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s-MX" sz="4800" dirty="0" smtClean="0"/>
              <a:t>TEORÍA </a:t>
            </a:r>
            <a:r>
              <a:rPr lang="es-MX" sz="4800" dirty="0" smtClean="0"/>
              <a:t>CELULAR</a:t>
            </a:r>
          </a:p>
          <a:p>
            <a:pPr algn="ctr"/>
            <a:r>
              <a:rPr lang="es-MX" sz="4800" dirty="0" smtClean="0"/>
              <a:t>PROFR. RODOLFO DIAZ MACIAS</a:t>
            </a:r>
          </a:p>
          <a:p>
            <a:pPr algn="ctr"/>
            <a:r>
              <a:rPr lang="es-MX" sz="4800" dirty="0" smtClean="0"/>
              <a:t>BIOLOGÍA </a:t>
            </a:r>
            <a:r>
              <a:rPr lang="es-MX" dirty="0" smtClean="0"/>
              <a:t>1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443" y="0"/>
            <a:ext cx="4762463" cy="205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704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TEORÍA CELULAR</a:t>
            </a:r>
          </a:p>
        </p:txBody>
      </p:sp>
    </p:spTree>
    <p:extLst>
      <p:ext uri="{BB962C8B-B14F-4D97-AF65-F5344CB8AC3E}">
        <p14:creationId xmlns:p14="http://schemas.microsoft.com/office/powerpoint/2010/main" val="4076073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481263"/>
            <a:ext cx="10353762" cy="5919537"/>
          </a:xfrm>
        </p:spPr>
        <p:txBody>
          <a:bodyPr/>
          <a:lstStyle/>
          <a:p>
            <a:r>
              <a:rPr lang="es-MX" b="1" dirty="0"/>
              <a:t>Antecedentes de la Teoría </a:t>
            </a:r>
            <a:r>
              <a:rPr lang="es-MX" b="1" dirty="0" smtClean="0"/>
              <a:t>celular</a:t>
            </a:r>
          </a:p>
          <a:p>
            <a:r>
              <a:rPr lang="es-MX" b="1" u="sng" dirty="0"/>
              <a:t>Galileo Galilei </a:t>
            </a:r>
            <a:r>
              <a:rPr lang="es-MX" dirty="0"/>
              <a:t>(1609) científico italiano conocido como el </a:t>
            </a:r>
            <a:r>
              <a:rPr lang="es-MX" i="1" dirty="0"/>
              <a:t>padre de la astronomía moderna </a:t>
            </a:r>
            <a:r>
              <a:rPr lang="es-MX" dirty="0"/>
              <a:t>y </a:t>
            </a:r>
            <a:r>
              <a:rPr lang="es-MX" i="1" dirty="0"/>
              <a:t>padre de la </a:t>
            </a:r>
            <a:r>
              <a:rPr lang="es-MX" i="1" dirty="0" smtClean="0"/>
              <a:t>física moderna</a:t>
            </a:r>
            <a:r>
              <a:rPr lang="es-MX" dirty="0"/>
              <a:t>, inventó el telescopio.</a:t>
            </a:r>
          </a:p>
          <a:p>
            <a:r>
              <a:rPr lang="es-MX" b="1" u="sng" dirty="0"/>
              <a:t>Marcelo Malpighi </a:t>
            </a:r>
            <a:r>
              <a:rPr lang="es-MX" dirty="0"/>
              <a:t>(1661) observó al microscopio diversos tejidos animales y vegetales.</a:t>
            </a:r>
          </a:p>
          <a:p>
            <a:r>
              <a:rPr lang="es-MX" b="1" u="sng" dirty="0"/>
              <a:t>Robert Hooke </a:t>
            </a:r>
            <a:r>
              <a:rPr lang="es-MX" dirty="0"/>
              <a:t>(1665) a finales del siglo XVII, observó la célula por primera vez, en un material de corcho. </a:t>
            </a:r>
            <a:r>
              <a:rPr lang="es-MX" dirty="0" smtClean="0"/>
              <a:t>No comprendió </a:t>
            </a:r>
            <a:r>
              <a:rPr lang="es-MX" dirty="0"/>
              <a:t>la estructura que observó bajo la lente del microscopio pero le encontró similitud al de un panal </a:t>
            </a:r>
            <a:r>
              <a:rPr lang="es-MX" dirty="0" smtClean="0"/>
              <a:t>de abejas </a:t>
            </a:r>
            <a:r>
              <a:rPr lang="es-MX" dirty="0"/>
              <a:t>y describió a la unidad de la estructura </a:t>
            </a:r>
            <a:r>
              <a:rPr lang="es-MX" dirty="0" smtClean="0"/>
              <a:t>observada </a:t>
            </a:r>
            <a:r>
              <a:rPr lang="es-MX" dirty="0"/>
              <a:t>como </a:t>
            </a:r>
            <a:r>
              <a:rPr lang="es-MX" i="1" dirty="0"/>
              <a:t>celda </a:t>
            </a:r>
            <a:r>
              <a:rPr lang="es-MX" dirty="0"/>
              <a:t>(célula</a:t>
            </a:r>
            <a:r>
              <a:rPr lang="es-MX" dirty="0" smtClean="0"/>
              <a:t>).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3695" y="4174958"/>
            <a:ext cx="4860757" cy="222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68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757989"/>
            <a:ext cx="10353762" cy="5486400"/>
          </a:xfrm>
        </p:spPr>
        <p:txBody>
          <a:bodyPr>
            <a:normAutofit lnSpcReduction="10000"/>
          </a:bodyPr>
          <a:lstStyle/>
          <a:p>
            <a:r>
              <a:rPr lang="es-MX" b="1" u="sng" dirty="0" err="1"/>
              <a:t>Anton</a:t>
            </a:r>
            <a:r>
              <a:rPr lang="es-MX" b="1" u="sng" dirty="0"/>
              <a:t> Van </a:t>
            </a:r>
            <a:r>
              <a:rPr lang="es-MX" b="1" u="sng" dirty="0" err="1"/>
              <a:t>Leeuwenhock</a:t>
            </a:r>
            <a:r>
              <a:rPr lang="es-MX" b="1" u="sng" dirty="0"/>
              <a:t> </a:t>
            </a:r>
            <a:r>
              <a:rPr lang="es-MX" dirty="0"/>
              <a:t>(1674) Comerciante holandés con inclinación por las ciencias, se interesó por </a:t>
            </a:r>
            <a:r>
              <a:rPr lang="es-MX" dirty="0" smtClean="0"/>
              <a:t>la generación </a:t>
            </a:r>
            <a:r>
              <a:rPr lang="es-MX" dirty="0"/>
              <a:t>espontánea y los microorganismos, pero sus trabajos, muy importantes en su época, sirvieron </a:t>
            </a:r>
            <a:r>
              <a:rPr lang="es-MX" dirty="0" smtClean="0"/>
              <a:t>para mejoras </a:t>
            </a:r>
            <a:r>
              <a:rPr lang="es-MX" dirty="0"/>
              <a:t>en los microscopios pero no para explicar sus observaciones microscópicas.</a:t>
            </a:r>
          </a:p>
          <a:p>
            <a:r>
              <a:rPr lang="es-MX" b="1" u="sng" dirty="0"/>
              <a:t>Lorenz </a:t>
            </a:r>
            <a:r>
              <a:rPr lang="es-MX" b="1" u="sng" dirty="0" err="1"/>
              <a:t>Oken</a:t>
            </a:r>
            <a:r>
              <a:rPr lang="es-MX" b="1" u="sng" dirty="0"/>
              <a:t> </a:t>
            </a:r>
            <a:r>
              <a:rPr lang="es-MX" dirty="0"/>
              <a:t>(1805) realizando estudios en protozoarios observó que tenían autonomía e individualidad, </a:t>
            </a:r>
            <a:r>
              <a:rPr lang="es-MX" dirty="0" err="1" smtClean="0"/>
              <a:t>propus</a:t>
            </a:r>
            <a:r>
              <a:rPr lang="es-MX" dirty="0" smtClean="0"/>
              <a:t> que </a:t>
            </a:r>
            <a:r>
              <a:rPr lang="es-MX" dirty="0"/>
              <a:t>los organismos superiores estaban formados por microorganismos parecidos a los protozoarios. No se </a:t>
            </a:r>
            <a:r>
              <a:rPr lang="es-MX" dirty="0" smtClean="0"/>
              <a:t>le acredita </a:t>
            </a:r>
            <a:r>
              <a:rPr lang="es-MX" dirty="0"/>
              <a:t>ser el primero en afirmar que los seres vivos estamos constituidos por células ya que él le daba el valor </a:t>
            </a:r>
            <a:r>
              <a:rPr lang="es-MX" dirty="0" smtClean="0"/>
              <a:t>al conjunto </a:t>
            </a:r>
            <a:r>
              <a:rPr lang="es-MX" dirty="0"/>
              <a:t>de microorganismos y no a sus elementos integrantes.</a:t>
            </a:r>
          </a:p>
          <a:p>
            <a:r>
              <a:rPr lang="es-MX" b="1" u="sng" dirty="0"/>
              <a:t>Rene </a:t>
            </a:r>
            <a:r>
              <a:rPr lang="es-MX" b="1" u="sng" dirty="0" err="1"/>
              <a:t>Joachim</a:t>
            </a:r>
            <a:r>
              <a:rPr lang="es-MX" b="1" u="sng" dirty="0"/>
              <a:t> Henri </a:t>
            </a:r>
            <a:r>
              <a:rPr lang="es-MX" b="1" u="sng" dirty="0" err="1"/>
              <a:t>Dutrochev</a:t>
            </a:r>
            <a:r>
              <a:rPr lang="es-MX" b="1" u="sng" dirty="0"/>
              <a:t> </a:t>
            </a:r>
            <a:r>
              <a:rPr lang="es-MX" dirty="0"/>
              <a:t>(1824) denominó a las estructuras básicas de tejidos animales y </a:t>
            </a:r>
            <a:r>
              <a:rPr lang="es-MX" dirty="0" smtClean="0"/>
              <a:t>vegetales </a:t>
            </a:r>
            <a:r>
              <a:rPr lang="es-MX" i="1" dirty="0" smtClean="0"/>
              <a:t>glóbulos </a:t>
            </a:r>
            <a:r>
              <a:rPr lang="es-MX" dirty="0"/>
              <a:t>pero no recibió distinción alguna por parte de la academia francesa.</a:t>
            </a:r>
          </a:p>
          <a:p>
            <a:r>
              <a:rPr lang="es-MX" b="1" u="sng" dirty="0"/>
              <a:t>Robert Brown </a:t>
            </a:r>
            <a:r>
              <a:rPr lang="es-MX" dirty="0"/>
              <a:t>(1773.1858) denominó </a:t>
            </a:r>
            <a:r>
              <a:rPr lang="es-MX" i="1" dirty="0"/>
              <a:t>núcleo </a:t>
            </a:r>
            <a:r>
              <a:rPr lang="es-MX" dirty="0"/>
              <a:t>a una estructura constante en sus observaciones microscópicas </a:t>
            </a:r>
            <a:r>
              <a:rPr lang="es-MX" dirty="0" smtClean="0"/>
              <a:t>de tejido </a:t>
            </a:r>
            <a:r>
              <a:rPr lang="es-MX" dirty="0"/>
              <a:t>vegetal, nombre utilizado hasta la actualidad.</a:t>
            </a:r>
          </a:p>
        </p:txBody>
      </p:sp>
    </p:spTree>
    <p:extLst>
      <p:ext uri="{BB962C8B-B14F-4D97-AF65-F5344CB8AC3E}">
        <p14:creationId xmlns:p14="http://schemas.microsoft.com/office/powerpoint/2010/main" val="4225142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697832"/>
            <a:ext cx="10353762" cy="5715000"/>
          </a:xfrm>
        </p:spPr>
        <p:txBody>
          <a:bodyPr>
            <a:normAutofit/>
          </a:bodyPr>
          <a:lstStyle/>
          <a:p>
            <a:r>
              <a:rPr lang="de-DE" b="1" u="sng" dirty="0"/>
              <a:t>Matthias j. Schleiden y Theodor Schwann </a:t>
            </a:r>
            <a:r>
              <a:rPr lang="de-DE" u="sng" dirty="0"/>
              <a:t>(1839)</a:t>
            </a:r>
          </a:p>
          <a:p>
            <a:r>
              <a:rPr lang="es-MX" dirty="0"/>
              <a:t>Formularon los dos primeros postulados de la </a:t>
            </a:r>
            <a:r>
              <a:rPr lang="es-MX" dirty="0" smtClean="0"/>
              <a:t>teoría celular</a:t>
            </a:r>
            <a:r>
              <a:rPr lang="es-MX" dirty="0"/>
              <a:t>. Botánico y zoólogo, respectivamente, ambos </a:t>
            </a:r>
            <a:r>
              <a:rPr lang="es-MX" dirty="0" smtClean="0"/>
              <a:t>de origen </a:t>
            </a:r>
            <a:r>
              <a:rPr lang="es-MX" dirty="0"/>
              <a:t>alemán, gracias a sus estudios en células </a:t>
            </a:r>
            <a:r>
              <a:rPr lang="es-MX" dirty="0" smtClean="0"/>
              <a:t>vegetales y </a:t>
            </a:r>
            <a:r>
              <a:rPr lang="es-MX" dirty="0"/>
              <a:t>animales, lograron que se sentaran las bases de la </a:t>
            </a:r>
            <a:r>
              <a:rPr lang="es-MX" dirty="0" smtClean="0"/>
              <a:t>teoría celular</a:t>
            </a:r>
            <a:r>
              <a:rPr lang="es-MX" dirty="0"/>
              <a:t>, cada uno a partir de sus propias </a:t>
            </a:r>
            <a:r>
              <a:rPr lang="es-MX" dirty="0" smtClean="0"/>
              <a:t>observaciones</a:t>
            </a:r>
            <a:r>
              <a:rPr lang="es-MX" dirty="0" smtClean="0"/>
              <a:t>. </a:t>
            </a:r>
            <a:r>
              <a:rPr lang="es-MX" dirty="0" err="1" smtClean="0"/>
              <a:t>Schleiden</a:t>
            </a:r>
            <a:r>
              <a:rPr lang="es-MX" dirty="0" smtClean="0"/>
              <a:t> </a:t>
            </a:r>
            <a:r>
              <a:rPr lang="es-MX" dirty="0"/>
              <a:t>concluye que la célula es el </a:t>
            </a:r>
            <a:r>
              <a:rPr lang="es-MX" dirty="0" smtClean="0"/>
              <a:t>componente principal </a:t>
            </a:r>
            <a:r>
              <a:rPr lang="es-MX" dirty="0"/>
              <a:t>de los vegetales y </a:t>
            </a:r>
            <a:r>
              <a:rPr lang="es-MX" dirty="0" err="1"/>
              <a:t>Schwann</a:t>
            </a:r>
            <a:r>
              <a:rPr lang="es-MX" dirty="0"/>
              <a:t> manifiesta por su </a:t>
            </a:r>
            <a:r>
              <a:rPr lang="es-MX" dirty="0" smtClean="0"/>
              <a:t>lado que </a:t>
            </a:r>
            <a:r>
              <a:rPr lang="es-MX" dirty="0"/>
              <a:t>la célula es el componente más importante de los </a:t>
            </a:r>
            <a:r>
              <a:rPr lang="es-MX" dirty="0" smtClean="0"/>
              <a:t>seres vivos</a:t>
            </a:r>
            <a:r>
              <a:rPr lang="es-MX" dirty="0"/>
              <a:t>, después de haber observado el núcleo y </a:t>
            </a:r>
            <a:r>
              <a:rPr lang="es-MX" dirty="0" smtClean="0"/>
              <a:t>membranas celulares </a:t>
            </a:r>
            <a:r>
              <a:rPr lang="es-MX" dirty="0"/>
              <a:t>en tejidos animales. Cuando </a:t>
            </a:r>
            <a:r>
              <a:rPr lang="es-MX" dirty="0" err="1"/>
              <a:t>Schleiden</a:t>
            </a:r>
            <a:r>
              <a:rPr lang="es-MX" dirty="0"/>
              <a:t> y </a:t>
            </a:r>
            <a:r>
              <a:rPr lang="es-MX" dirty="0" err="1" smtClean="0"/>
              <a:t>Schwann</a:t>
            </a:r>
            <a:r>
              <a:rPr lang="es-MX" dirty="0" smtClean="0"/>
              <a:t> </a:t>
            </a:r>
            <a:r>
              <a:rPr lang="es-MX" dirty="0" smtClean="0"/>
              <a:t>propusieron </a:t>
            </a:r>
            <a:r>
              <a:rPr lang="es-MX" dirty="0"/>
              <a:t>la teoría celular en 1839, la investigación de </a:t>
            </a:r>
            <a:r>
              <a:rPr lang="es-MX" dirty="0" smtClean="0"/>
              <a:t>la biología </a:t>
            </a:r>
            <a:r>
              <a:rPr lang="es-MX" dirty="0"/>
              <a:t>celular cambió para siempre</a:t>
            </a:r>
            <a:r>
              <a:rPr lang="es-MX" dirty="0" smtClean="0"/>
              <a:t>.</a:t>
            </a:r>
          </a:p>
          <a:p>
            <a:endParaRPr lang="es-MX" dirty="0" smtClean="0"/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6079" y="4677426"/>
            <a:ext cx="1494788" cy="173540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1606" y="4661207"/>
            <a:ext cx="1494788" cy="175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469231"/>
            <a:ext cx="10353762" cy="6003757"/>
          </a:xfrm>
        </p:spPr>
        <p:txBody>
          <a:bodyPr>
            <a:normAutofit/>
          </a:bodyPr>
          <a:lstStyle/>
          <a:p>
            <a:r>
              <a:rPr lang="es-MX" sz="2800" b="1" dirty="0"/>
              <a:t>Rudolf Virchow (1858); </a:t>
            </a:r>
            <a:r>
              <a:rPr lang="es-MX" sz="2800" dirty="0"/>
              <a:t>médico alemán complementó esta teoría con el tercer postulado.</a:t>
            </a:r>
          </a:p>
          <a:p>
            <a:r>
              <a:rPr lang="es-MX" sz="2800" dirty="0"/>
              <a:t>Los principios fundamentales de la teoría celular son:</a:t>
            </a:r>
          </a:p>
          <a:p>
            <a:r>
              <a:rPr lang="es-MX" sz="2800" dirty="0"/>
              <a:t>• Toda forma de vida está compuesta por células, es decir, la célula es la unidad anatómica de los </a:t>
            </a:r>
            <a:r>
              <a:rPr lang="es-MX" sz="2800" dirty="0" smtClean="0"/>
              <a:t>seres vivos </a:t>
            </a:r>
            <a:r>
              <a:rPr lang="es-MX" sz="2800" b="1" dirty="0"/>
              <a:t>(unidad de estructura</a:t>
            </a:r>
            <a:r>
              <a:rPr lang="es-MX" sz="2800" dirty="0"/>
              <a:t>).</a:t>
            </a:r>
          </a:p>
          <a:p>
            <a:r>
              <a:rPr lang="es-MX" sz="2800" dirty="0"/>
              <a:t>• La célula realiza todas las funciones vitales de los seres vivos </a:t>
            </a:r>
            <a:r>
              <a:rPr lang="es-MX" sz="2800" b="1" dirty="0"/>
              <a:t>(unidad de función).</a:t>
            </a:r>
          </a:p>
          <a:p>
            <a:r>
              <a:rPr lang="es-MX" sz="2800" dirty="0"/>
              <a:t>• Toda célula nueva se produce de otra célula pre-existente</a:t>
            </a:r>
            <a:r>
              <a:rPr lang="es-MX" sz="2800" b="1" dirty="0"/>
              <a:t>(unidad de origen)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39912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553453"/>
            <a:ext cx="10353762" cy="5751094"/>
          </a:xfrm>
        </p:spPr>
        <p:txBody>
          <a:bodyPr>
            <a:normAutofit/>
          </a:bodyPr>
          <a:lstStyle/>
          <a:p>
            <a:r>
              <a:rPr lang="es-MX" sz="2400" dirty="0"/>
              <a:t>La teoría celular también nos provee con una definición operacional de vida. Cuando veas los conceptos de </a:t>
            </a:r>
            <a:r>
              <a:rPr lang="es-MX" sz="2400" dirty="0" smtClean="0"/>
              <a:t>virus, procariontes </a:t>
            </a:r>
            <a:r>
              <a:rPr lang="es-MX" sz="2400" dirty="0"/>
              <a:t>y eucariontes explora este concepto con mayor </a:t>
            </a:r>
            <a:r>
              <a:rPr lang="es-MX" sz="2400" dirty="0" smtClean="0"/>
              <a:t>detalle. Actualmente </a:t>
            </a:r>
            <a:r>
              <a:rPr lang="es-MX" sz="2400" dirty="0"/>
              <a:t>se pueden realizar dos clasificaciones generales de los seres vivos dependiendo del número de </a:t>
            </a:r>
            <a:r>
              <a:rPr lang="es-MX" sz="2400" dirty="0" smtClean="0"/>
              <a:t>células que </a:t>
            </a:r>
            <a:r>
              <a:rPr lang="es-MX" sz="2400" dirty="0"/>
              <a:t>constituyen a un ser; </a:t>
            </a:r>
            <a:r>
              <a:rPr lang="es-MX" sz="2400" b="1" u="sng" dirty="0"/>
              <a:t>unicelulares y pluricelulares</a:t>
            </a:r>
            <a:r>
              <a:rPr lang="es-MX" sz="2400" b="1" dirty="0" smtClean="0"/>
              <a:t>.</a:t>
            </a:r>
          </a:p>
          <a:p>
            <a:r>
              <a:rPr lang="es-MX" sz="2400" dirty="0"/>
              <a:t>Los </a:t>
            </a:r>
            <a:r>
              <a:rPr lang="es-MX" sz="2400" b="1" dirty="0"/>
              <a:t>seres unicelulares </a:t>
            </a:r>
            <a:r>
              <a:rPr lang="es-MX" sz="2400" dirty="0"/>
              <a:t>son aquellos que están constituidos por una célula, tales como las bacterias o virus. </a:t>
            </a:r>
            <a:r>
              <a:rPr lang="es-MX" sz="2400" b="1" dirty="0" smtClean="0"/>
              <a:t>Los seres </a:t>
            </a:r>
            <a:r>
              <a:rPr lang="es-MX" sz="2400" b="1" dirty="0"/>
              <a:t>pluricelulares</a:t>
            </a:r>
            <a:r>
              <a:rPr lang="es-MX" sz="2400" dirty="0"/>
              <a:t>, como su nombre lo indica, son aquellos organismos vivos formados por muchas </a:t>
            </a:r>
            <a:r>
              <a:rPr lang="es-MX" sz="2400" dirty="0" smtClean="0"/>
              <a:t>células (millones </a:t>
            </a:r>
            <a:r>
              <a:rPr lang="es-MX" sz="2400" dirty="0"/>
              <a:t>para ser exactos); las plantas y los animales terrestres son ejemplos de ello</a:t>
            </a:r>
          </a:p>
        </p:txBody>
      </p:sp>
    </p:spTree>
    <p:extLst>
      <p:ext uri="{BB962C8B-B14F-4D97-AF65-F5344CB8AC3E}">
        <p14:creationId xmlns:p14="http://schemas.microsoft.com/office/powerpoint/2010/main" val="2768518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/>
              <a:t>TEORÍA DE LA EVOLUCIÓN CELULAR</a:t>
            </a:r>
            <a:br>
              <a:rPr lang="es-MX" dirty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1347537"/>
            <a:ext cx="10353762" cy="4981074"/>
          </a:xfrm>
        </p:spPr>
        <p:txBody>
          <a:bodyPr>
            <a:normAutofit fontScale="92500"/>
          </a:bodyPr>
          <a:lstStyle/>
          <a:p>
            <a:r>
              <a:rPr lang="es-MX" b="1" dirty="0"/>
              <a:t>Teoría creacionista.</a:t>
            </a:r>
          </a:p>
          <a:p>
            <a:r>
              <a:rPr lang="es-MX" dirty="0"/>
              <a:t>Considerada como la primera teoría que intenta explicar el origen de la vida. A lo largo de la historia de </a:t>
            </a:r>
            <a:r>
              <a:rPr lang="es-MX" dirty="0" smtClean="0"/>
              <a:t>la humanidad</a:t>
            </a:r>
            <a:r>
              <a:rPr lang="es-MX" dirty="0"/>
              <a:t>, el hombre ha intentado explicar el origen de la vida a través de religiones, mitos y leyendas. La </a:t>
            </a:r>
            <a:r>
              <a:rPr lang="es-MX" dirty="0" smtClean="0"/>
              <a:t>teoría creacionista </a:t>
            </a:r>
            <a:r>
              <a:rPr lang="es-MX" dirty="0"/>
              <a:t>afirma que la vida surgió por la acción de un dios o un ser supremo fuera de toda comprensión </a:t>
            </a:r>
            <a:r>
              <a:rPr lang="es-MX" dirty="0" smtClean="0"/>
              <a:t>para la </a:t>
            </a:r>
            <a:r>
              <a:rPr lang="es-MX" dirty="0"/>
              <a:t>mente humana</a:t>
            </a:r>
            <a:r>
              <a:rPr lang="es-MX" dirty="0" smtClean="0"/>
              <a:t>.</a:t>
            </a:r>
          </a:p>
          <a:p>
            <a:r>
              <a:rPr lang="es-MX" b="1" dirty="0"/>
              <a:t>Síntesis </a:t>
            </a:r>
            <a:r>
              <a:rPr lang="es-MX" b="1" dirty="0" smtClean="0"/>
              <a:t>abiótica</a:t>
            </a:r>
          </a:p>
          <a:p>
            <a:r>
              <a:rPr lang="es-MX" dirty="0"/>
              <a:t>Esta teoría es una de las primeras que se elaboraron para tratar de explicar el origen de la vida en la Tierra.</a:t>
            </a:r>
          </a:p>
          <a:p>
            <a:r>
              <a:rPr lang="es-MX" dirty="0"/>
              <a:t>Esta propone que la materia proviene de la materia “</a:t>
            </a:r>
            <a:r>
              <a:rPr lang="es-MX" i="1" dirty="0"/>
              <a:t>no viva</a:t>
            </a:r>
            <a:r>
              <a:rPr lang="es-MX" dirty="0"/>
              <a:t>”, es decir, que la primera célula que se </a:t>
            </a:r>
            <a:r>
              <a:rPr lang="es-MX" dirty="0" smtClean="0"/>
              <a:t>formó provino </a:t>
            </a:r>
            <a:r>
              <a:rPr lang="es-MX" dirty="0"/>
              <a:t>de la conjunción de varias biomoléculas predecesoras de las actuales. También conocida como la </a:t>
            </a:r>
            <a:r>
              <a:rPr lang="es-MX" dirty="0" smtClean="0"/>
              <a:t>teoría </a:t>
            </a:r>
            <a:r>
              <a:rPr lang="es-MX" b="1" dirty="0" err="1" smtClean="0"/>
              <a:t>quimiosintética</a:t>
            </a:r>
            <a:r>
              <a:rPr lang="es-MX" b="1" dirty="0"/>
              <a:t>, </a:t>
            </a:r>
            <a:r>
              <a:rPr lang="es-MX" dirty="0"/>
              <a:t>sostiene que las primeras células tuvieron su origen en una evolución química paulatina.</a:t>
            </a:r>
          </a:p>
        </p:txBody>
      </p:sp>
    </p:spTree>
    <p:extLst>
      <p:ext uri="{BB962C8B-B14F-4D97-AF65-F5344CB8AC3E}">
        <p14:creationId xmlns:p14="http://schemas.microsoft.com/office/powerpoint/2010/main" val="2735408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625642"/>
            <a:ext cx="10353762" cy="5165558"/>
          </a:xfrm>
        </p:spPr>
        <p:txBody>
          <a:bodyPr/>
          <a:lstStyle/>
          <a:p>
            <a:r>
              <a:rPr lang="es-MX" dirty="0"/>
              <a:t>La síntesis abiótica plantea el inicio de la vida surgida en la Tierra por la unión de moléculas químicas </a:t>
            </a:r>
            <a:r>
              <a:rPr lang="es-MX" dirty="0" smtClean="0"/>
              <a:t>formadas por </a:t>
            </a:r>
            <a:r>
              <a:rPr lang="es-MX" dirty="0"/>
              <a:t>la unión de los siguientes elementos; </a:t>
            </a:r>
            <a:r>
              <a:rPr lang="es-MX" b="1" dirty="0"/>
              <a:t>C, H, O, N, P, S </a:t>
            </a:r>
            <a:r>
              <a:rPr lang="es-MX" dirty="0"/>
              <a:t>de los cuales se elaboraron moléculas más </a:t>
            </a:r>
            <a:r>
              <a:rPr lang="es-MX" dirty="0" smtClean="0"/>
              <a:t>complejas.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936" y="1828801"/>
            <a:ext cx="7387389" cy="427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243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733925"/>
            <a:ext cx="10353762" cy="5462337"/>
          </a:xfrm>
        </p:spPr>
        <p:txBody>
          <a:bodyPr>
            <a:normAutofit/>
          </a:bodyPr>
          <a:lstStyle/>
          <a:p>
            <a:r>
              <a:rPr lang="es-MX" sz="2800" b="1" dirty="0"/>
              <a:t>Comprobación de la Teoría de Oparin.</a:t>
            </a:r>
          </a:p>
          <a:p>
            <a:r>
              <a:rPr lang="es-MX" sz="2800" b="1" dirty="0"/>
              <a:t>Stanley Miller y Harold C </a:t>
            </a:r>
            <a:r>
              <a:rPr lang="es-MX" sz="2800" b="1" dirty="0" err="1"/>
              <a:t>Urey</a:t>
            </a:r>
            <a:r>
              <a:rPr lang="es-MX" sz="2800" b="1" dirty="0"/>
              <a:t> (1953), </a:t>
            </a:r>
            <a:r>
              <a:rPr lang="es-MX" sz="2800" dirty="0"/>
              <a:t>en la Universidad de Chicago, experimentaron mezclando </a:t>
            </a:r>
            <a:r>
              <a:rPr lang="es-MX" sz="2800" dirty="0" smtClean="0"/>
              <a:t>agua, metano</a:t>
            </a:r>
            <a:r>
              <a:rPr lang="es-MX" sz="2800" dirty="0"/>
              <a:t>, amoniaco e hidrógeno en un sistema cerrado, calentando la solución y agregando chispas eléctricas a </a:t>
            </a:r>
            <a:r>
              <a:rPr lang="es-MX" sz="2800" dirty="0" smtClean="0"/>
              <a:t>los vapores </a:t>
            </a:r>
            <a:r>
              <a:rPr lang="es-MX" sz="2800" dirty="0"/>
              <a:t>emitidos, simulando la atmósfera primitiva. Se obtuvieron compuestos como aminoácidos e </a:t>
            </a:r>
            <a:r>
              <a:rPr lang="es-MX" sz="2800" dirty="0" smtClean="0"/>
              <a:t>inclusive nucleótidos</a:t>
            </a:r>
            <a:r>
              <a:rPr lang="es-MX" sz="2800" dirty="0"/>
              <a:t>, Con estos resultados, a pesar de objeciones, la mayoría de los bioquímicos dan su apoyo a la </a:t>
            </a:r>
            <a:r>
              <a:rPr lang="es-MX" sz="2800" dirty="0" smtClean="0"/>
              <a:t>Teoría de </a:t>
            </a:r>
            <a:r>
              <a:rPr lang="es-MX" sz="2800" dirty="0"/>
              <a:t>Oparin y a los trabajos de Stanley y </a:t>
            </a:r>
            <a:r>
              <a:rPr lang="es-MX" sz="2800" dirty="0" err="1"/>
              <a:t>Urey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595419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757989"/>
            <a:ext cx="10353762" cy="5342022"/>
          </a:xfrm>
        </p:spPr>
        <p:txBody>
          <a:bodyPr/>
          <a:lstStyle/>
          <a:p>
            <a:r>
              <a:rPr lang="es-MX" b="1" dirty="0"/>
              <a:t>Teoría de la panspermia.</a:t>
            </a:r>
          </a:p>
          <a:p>
            <a:r>
              <a:rPr lang="es-MX" dirty="0"/>
              <a:t>Previo a la teoría de Oparin, en 1908, el químico </a:t>
            </a:r>
            <a:r>
              <a:rPr lang="es-MX" dirty="0" smtClean="0"/>
              <a:t>sueco </a:t>
            </a:r>
            <a:r>
              <a:rPr lang="es-MX" b="1" dirty="0" err="1" smtClean="0"/>
              <a:t>Svante</a:t>
            </a:r>
            <a:r>
              <a:rPr lang="es-MX" b="1" dirty="0" smtClean="0"/>
              <a:t> </a:t>
            </a:r>
            <a:r>
              <a:rPr lang="es-MX" b="1" dirty="0"/>
              <a:t>Arrhenius</a:t>
            </a:r>
            <a:r>
              <a:rPr lang="es-MX" dirty="0"/>
              <a:t>, propuso que la vida había llegado de </a:t>
            </a:r>
            <a:r>
              <a:rPr lang="es-MX" dirty="0" smtClean="0"/>
              <a:t>la Tierra </a:t>
            </a:r>
            <a:r>
              <a:rPr lang="es-MX" dirty="0"/>
              <a:t>del espacio exterior, por medio de esporas </a:t>
            </a:r>
            <a:r>
              <a:rPr lang="es-MX" dirty="0" smtClean="0"/>
              <a:t>resistente al </a:t>
            </a:r>
            <a:r>
              <a:rPr lang="es-MX" dirty="0"/>
              <a:t>calor y a las radiaciones cósmicas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8282" y="2444454"/>
            <a:ext cx="3684825" cy="257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1931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13795" y="445167"/>
            <a:ext cx="10353762" cy="5919537"/>
          </a:xfrm>
        </p:spPr>
        <p:txBody>
          <a:bodyPr/>
          <a:lstStyle/>
          <a:p>
            <a:r>
              <a:rPr lang="es-MX" b="1" dirty="0"/>
              <a:t>Hipótesis Hidrotermal</a:t>
            </a:r>
          </a:p>
          <a:p>
            <a:r>
              <a:rPr lang="es-MX" dirty="0"/>
              <a:t>Cerca de las islas galápagos, aproximadamente a 2400 metros de profundidad, se encontraron los </a:t>
            </a:r>
            <a:r>
              <a:rPr lang="es-MX" dirty="0" smtClean="0"/>
              <a:t>llamados </a:t>
            </a:r>
            <a:r>
              <a:rPr lang="es-MX" b="1" dirty="0" smtClean="0"/>
              <a:t>chimeneas </a:t>
            </a:r>
            <a:r>
              <a:rPr lang="es-MX" b="1" dirty="0"/>
              <a:t>termales</a:t>
            </a:r>
            <a:r>
              <a:rPr lang="es-MX" dirty="0"/>
              <a:t>. Esto se consideró como uno de los mayores hallazgos oceanográficos que se realizó en </a:t>
            </a:r>
            <a:r>
              <a:rPr lang="es-MX" dirty="0" smtClean="0"/>
              <a:t>el año </a:t>
            </a:r>
            <a:r>
              <a:rPr lang="es-MX" dirty="0"/>
              <a:t>de </a:t>
            </a:r>
            <a:r>
              <a:rPr lang="es-MX" dirty="0" smtClean="0"/>
              <a:t>1977. Esta </a:t>
            </a:r>
            <a:r>
              <a:rPr lang="es-MX" dirty="0"/>
              <a:t>teoría plantea la posibilidad de que las primeras moléculas orgánicas y los primeros seres vivos se </a:t>
            </a:r>
            <a:r>
              <a:rPr lang="es-MX" dirty="0" smtClean="0"/>
              <a:t>hayan formado </a:t>
            </a:r>
            <a:r>
              <a:rPr lang="es-MX" dirty="0"/>
              <a:t>en las chimeneas hidrotermales que se encuentran en el fondo de los </a:t>
            </a:r>
            <a:r>
              <a:rPr lang="es-MX" dirty="0" smtClean="0"/>
              <a:t>océanos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2171" y="3286588"/>
            <a:ext cx="4957009" cy="307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8643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81</TotalTime>
  <Words>1018</Words>
  <Application>Microsoft Office PowerPoint</Application>
  <PresentationFormat>Personalizado</PresentationFormat>
  <Paragraphs>34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Damask</vt:lpstr>
      <vt:lpstr>Presentación de PowerPoint</vt:lpstr>
      <vt:lpstr>TEORÍA CELULAR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TEORÍA DE LA EVOLUCIÓN CELULAR 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TEORÍA CELULAR</dc:title>
  <dc:creator>rodolfo diaz macias</dc:creator>
  <cp:lastModifiedBy>Ordoñez</cp:lastModifiedBy>
  <cp:revision>6</cp:revision>
  <dcterms:created xsi:type="dcterms:W3CDTF">2015-08-31T22:16:01Z</dcterms:created>
  <dcterms:modified xsi:type="dcterms:W3CDTF">2016-07-28T15:59:04Z</dcterms:modified>
</cp:coreProperties>
</file>