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6"/>
  </p:notesMasterIdLst>
  <p:handoutMasterIdLst>
    <p:handoutMasterId r:id="rId7"/>
  </p:handoutMasterIdLst>
  <p:sldIdLst>
    <p:sldId id="257" r:id="rId3"/>
    <p:sldId id="269" r:id="rId4"/>
    <p:sldId id="259" r:id="rId5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1152">
          <p15:clr>
            <a:srgbClr val="A4A3A4"/>
          </p15:clr>
        </p15:guide>
        <p15:guide id="5" orient="horz" pos="3360">
          <p15:clr>
            <a:srgbClr val="A4A3A4"/>
          </p15:clr>
        </p15:guide>
        <p15:guide id="6" orient="horz" pos="3072">
          <p15:clr>
            <a:srgbClr val="A4A3A4"/>
          </p15:clr>
        </p15:guide>
        <p15:guide id="7" orient="horz" pos="864">
          <p15:clr>
            <a:srgbClr val="A4A3A4"/>
          </p15:clr>
        </p15:guide>
        <p15:guide id="8" orient="horz" pos="528">
          <p15:clr>
            <a:srgbClr val="A4A3A4"/>
          </p15:clr>
        </p15:guide>
        <p15:guide id="9" orient="horz" pos="2784">
          <p15:clr>
            <a:srgbClr val="A4A3A4"/>
          </p15:clr>
        </p15:guide>
        <p15:guide id="10" pos="3839">
          <p15:clr>
            <a:srgbClr val="A4A3A4"/>
          </p15:clr>
        </p15:guide>
        <p15:guide id="11" pos="959">
          <p15:clr>
            <a:srgbClr val="A4A3A4"/>
          </p15:clr>
        </p15:guide>
        <p15:guide id="12" pos="7007">
          <p15:clr>
            <a:srgbClr val="A4A3A4"/>
          </p15:clr>
        </p15:guide>
        <p15:guide id="13" pos="6719">
          <p15:clr>
            <a:srgbClr val="A4A3A4"/>
          </p15:clr>
        </p15:guide>
        <p15:guide id="14" pos="6143">
          <p15:clr>
            <a:srgbClr val="A4A3A4"/>
          </p15:clr>
        </p15:guide>
        <p15:guide id="15" pos="3983">
          <p15:clr>
            <a:srgbClr val="A4A3A4"/>
          </p15:clr>
        </p15:guide>
        <p15:guide id="16" pos="527">
          <p15:clr>
            <a:srgbClr val="A4A3A4"/>
          </p15:clr>
        </p15:guide>
        <p15:guide id="17" pos="71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>
      <p:cViewPr>
        <p:scale>
          <a:sx n="70" d="100"/>
          <a:sy n="70" d="100"/>
        </p:scale>
        <p:origin x="-702" y="-180"/>
      </p:cViewPr>
      <p:guideLst>
        <p:guide orient="horz" pos="2160"/>
        <p:guide orient="horz" pos="1008"/>
        <p:guide orient="horz" pos="3792"/>
        <p:guide orient="horz" pos="1152"/>
        <p:guide orient="horz" pos="3360"/>
        <p:guide orient="horz" pos="3072"/>
        <p:guide orient="horz" pos="864"/>
        <p:guide orient="horz" pos="528"/>
        <p:guide orient="horz" pos="2784"/>
        <p:guide pos="3839"/>
        <p:guide pos="959"/>
        <p:guide pos="7007"/>
        <p:guide pos="6719"/>
        <p:guide pos="6143"/>
        <p:guide pos="3983"/>
        <p:guide pos="527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1002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A8D02-4E65-4CCD-8312-4AB164C6C77D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19DBA-4540-49B3-8FA9-6259387ECF9E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876198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A755D9-D361-47B8-9652-3B4EA9776CE5}" type="datetimeFigureOut">
              <a:rPr lang="es-ES"/>
              <a:t>23/02/2016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36274-F2B9-4C45-BBB4-0EDF4CD651A7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7688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3505200"/>
          </a:xfrm>
        </p:spPr>
        <p:txBody>
          <a:bodyPr>
            <a:noAutofit/>
          </a:bodyPr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4953000"/>
            <a:ext cx="8229600" cy="10668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686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5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514601"/>
            <a:ext cx="9144000" cy="2819400"/>
          </a:xfrm>
        </p:spPr>
        <p:txBody>
          <a:bodyPr anchor="b">
            <a:noAutofit/>
          </a:bodyPr>
          <a:lstStyle>
            <a:lvl1pPr algn="l">
              <a:defRPr sz="6600" b="0" i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990600"/>
            <a:ext cx="8229600" cy="11430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699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4" y="1828800"/>
            <a:ext cx="4645152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75412" y="1828800"/>
            <a:ext cx="4648201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697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46451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4" y="2667000"/>
            <a:ext cx="4645152" cy="3352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 baseline="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78462" y="1828800"/>
            <a:ext cx="46451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78462" y="2667000"/>
            <a:ext cx="4645152" cy="3352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0123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570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201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012" y="838200"/>
            <a:ext cx="6172201" cy="5181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pPr/>
              <a:t>23/02/2016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828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2" y="458787"/>
            <a:ext cx="6626225" cy="5938837"/>
          </a:xfrm>
          <a:prstGeom prst="rect">
            <a:avLst/>
          </a:prstGeom>
          <a:noFill/>
          <a:ln>
            <a:noFill/>
          </a:ln>
          <a:effectLst>
            <a:outerShdw blurRad="292100" algn="ctr" rotWithShape="0">
              <a:prstClr val="black">
                <a:alpha val="3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4812" y="836610"/>
            <a:ext cx="5867401" cy="5183190"/>
          </a:xfrm>
          <a:solidFill>
            <a:schemeClr val="bg2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4469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22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52012" y="533400"/>
            <a:ext cx="1371600" cy="559276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1" y="533400"/>
            <a:ext cx="8077201" cy="5592764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501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9601200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9012" y="6172200"/>
            <a:ext cx="1320059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3829175-527E-46A3-863C-1BB1F163B849}" type="datetimeFigureOut">
              <a:rPr lang="es-ES"/>
              <a:pPr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7950" y="6172200"/>
            <a:ext cx="6862462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33012" y="6172200"/>
            <a:ext cx="9906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5137D0E-4A4F-4307-8994-C1891D747D59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26050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3838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41363" indent="-17145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67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080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44752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82496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57984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570" y="127719"/>
            <a:ext cx="9144000" cy="3505200"/>
          </a:xfrm>
        </p:spPr>
        <p:txBody>
          <a:bodyPr/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11500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El Resumen </a:t>
            </a:r>
            <a:endParaRPr lang="es-ES" sz="11500" b="0" i="0" noProof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</p:txBody>
      </p:sp>
      <p:pic>
        <p:nvPicPr>
          <p:cNvPr id="5" name="Picture 2" descr="C:\Documents and Settings\usuario\Configuración local\Archivos temporales de Internet\Content.IE5\94EKMA14\MC90043264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Brush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030516" y="692696"/>
            <a:ext cx="3795997" cy="3795997"/>
          </a:xfrm>
          <a:prstGeom prst="rect">
            <a:avLst/>
          </a:prstGeom>
          <a:noFill/>
        </p:spPr>
      </p:pic>
      <p:pic>
        <p:nvPicPr>
          <p:cNvPr id="6" name="Imagen 5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28" y="4778629"/>
            <a:ext cx="2880319" cy="1753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adroTexto 2"/>
          <p:cNvSpPr txBox="1"/>
          <p:nvPr/>
        </p:nvSpPr>
        <p:spPr>
          <a:xfrm>
            <a:off x="3718148" y="4875026"/>
            <a:ext cx="5256584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s-MX" b="1" dirty="0" err="1" smtClean="0"/>
              <a:t>Multiversidad</a:t>
            </a:r>
            <a:r>
              <a:rPr lang="es-MX" b="1" dirty="0" smtClean="0"/>
              <a:t> latinoamericana campus: Torreón</a:t>
            </a:r>
          </a:p>
          <a:p>
            <a:pPr>
              <a:defRPr/>
            </a:pPr>
            <a:r>
              <a:rPr lang="es-MX" sz="1600" b="1" dirty="0" smtClean="0"/>
              <a:t>Asignatura</a:t>
            </a:r>
            <a:r>
              <a:rPr lang="es-MX" sz="1600" dirty="0" smtClean="0"/>
              <a:t>: Taller de Lectura y Redacción II</a:t>
            </a:r>
          </a:p>
          <a:p>
            <a:pPr>
              <a:defRPr/>
            </a:pPr>
            <a:r>
              <a:rPr lang="es-MX" sz="1600" b="1" dirty="0" smtClean="0"/>
              <a:t>Semestre: </a:t>
            </a:r>
            <a:r>
              <a:rPr lang="es-MX" sz="1600" dirty="0" smtClean="0"/>
              <a:t>II </a:t>
            </a:r>
          </a:p>
          <a:p>
            <a:pPr>
              <a:defRPr/>
            </a:pPr>
            <a:r>
              <a:rPr lang="es-MX" sz="1600" b="1" dirty="0" smtClean="0"/>
              <a:t>Bloque 2 </a:t>
            </a:r>
            <a:r>
              <a:rPr lang="es-MX" sz="1600" dirty="0" smtClean="0"/>
              <a:t>Clasifica los textos funcionales </a:t>
            </a:r>
          </a:p>
          <a:p>
            <a:pPr>
              <a:defRPr/>
            </a:pPr>
            <a:r>
              <a:rPr lang="es-MX" sz="1600" b="1" dirty="0" smtClean="0"/>
              <a:t>Profesor: </a:t>
            </a:r>
            <a:r>
              <a:rPr lang="es-MX" sz="1600" dirty="0" smtClean="0"/>
              <a:t>José Agustín Ramírez Ramos </a:t>
            </a:r>
          </a:p>
          <a:p>
            <a:pPr>
              <a:defRPr/>
            </a:pPr>
            <a:r>
              <a:rPr lang="es-MX" sz="1600" dirty="0" smtClean="0"/>
              <a:t>13 de Febrero de 2015 </a:t>
            </a:r>
            <a:endParaRPr lang="es-MX" sz="1600" dirty="0"/>
          </a:p>
        </p:txBody>
      </p:sp>
      <p:cxnSp>
        <p:nvCxnSpPr>
          <p:cNvPr id="9" name="Conector recto 8"/>
          <p:cNvCxnSpPr/>
          <p:nvPr/>
        </p:nvCxnSpPr>
        <p:spPr>
          <a:xfrm flipH="1">
            <a:off x="3718147" y="4947034"/>
            <a:ext cx="1" cy="1528430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56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909836" y="620688"/>
            <a:ext cx="9601200" cy="1143000"/>
          </a:xfrm>
        </p:spPr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5400" noProof="1" smtClean="0">
                <a:latin typeface="Blackadder ITC" panose="04020505051007020D02" pitchFamily="82" charset="0"/>
              </a:rPr>
              <a:t>Definición de Resumen </a:t>
            </a:r>
            <a:endParaRPr lang="es-ES" sz="5400" b="0" i="0" noProof="1">
              <a:solidFill>
                <a:schemeClr val="tx1"/>
              </a:solidFill>
              <a:latin typeface="Blackadder ITC" panose="04020505051007020D02" pitchFamily="82" charset="0"/>
            </a:endParaRPr>
          </a:p>
        </p:txBody>
      </p:sp>
      <p:pic>
        <p:nvPicPr>
          <p:cNvPr id="4" name="Picture 2" descr="C:\Documents and Settings\usuario\Configuración local\Archivos temporales de Internet\Content.IE5\94EKMA14\MC900432645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14492" y="1628800"/>
            <a:ext cx="5092141" cy="5092141"/>
          </a:xfrm>
          <a:prstGeom prst="rect">
            <a:avLst/>
          </a:prstGeom>
          <a:noFill/>
        </p:spPr>
      </p:pic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333772" y="2667000"/>
            <a:ext cx="11855053" cy="4191000"/>
          </a:xfrm>
        </p:spPr>
        <p:txBody>
          <a:bodyPr>
            <a:normAutofit/>
          </a:bodyPr>
          <a:lstStyle/>
          <a:p>
            <a:pPr marL="219456" indent="-219456" algn="l" defTabSz="914400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Font typeface="Arial"/>
              <a:buChar char="•"/>
            </a:pPr>
            <a:r>
              <a:rPr lang="es-ES" sz="2800" b="0" i="0" noProof="1" smtClean="0">
                <a:solidFill>
                  <a:schemeClr val="tx1"/>
                </a:solidFill>
              </a:rPr>
              <a:t>Exposicion sintetizada de un asunto o materia</a:t>
            </a:r>
          </a:p>
          <a:p>
            <a:pPr marL="219456" indent="-219456" algn="l" defTabSz="914400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Font typeface="Arial"/>
              <a:buChar char="•"/>
            </a:pPr>
            <a:r>
              <a:rPr lang="es-ES" sz="2800" noProof="1" smtClean="0"/>
              <a:t>Resumir significa reducir a términos breves y precisos, o considerar tan solo y repetir abreviadamente lo esencial de un asunto o materia </a:t>
            </a:r>
            <a:endParaRPr lang="es-ES" sz="2800" b="0" i="0" noProof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28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usuario\Configuración local\Archivos temporales de Internet\Content.IE5\94EKMA14\MC900432645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14492" y="1628800"/>
            <a:ext cx="5092141" cy="509214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804" y="260648"/>
            <a:ext cx="10645826" cy="1143000"/>
          </a:xfrm>
        </p:spPr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6000" noProof="1">
                <a:latin typeface="Blackadder ITC" panose="04020505051007020D02" pitchFamily="82" charset="0"/>
              </a:rPr>
              <a:t>M</a:t>
            </a:r>
            <a:r>
              <a:rPr lang="es-ES" sz="6000" noProof="1" smtClean="0">
                <a:latin typeface="Blackadder ITC" panose="04020505051007020D02" pitchFamily="82" charset="0"/>
              </a:rPr>
              <a:t>etodología para lograr un buen resumen</a:t>
            </a:r>
            <a:endParaRPr lang="es-ES" sz="6000" b="0" i="0" noProof="1">
              <a:solidFill>
                <a:schemeClr val="tx1"/>
              </a:solidFill>
              <a:latin typeface="Blackadder ITC" panose="04020505051007020D02" pitchFamily="82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7788" y="1844824"/>
            <a:ext cx="11521280" cy="4191000"/>
          </a:xfrm>
        </p:spPr>
        <p:txBody>
          <a:bodyPr/>
          <a:lstStyle/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LECTURA RÁPIDA DEL DOCUMENTO</a:t>
            </a:r>
            <a:r>
              <a:rPr lang="es-MX" dirty="0" smtClean="0"/>
              <a:t>, con el fin de considerar sus características fundamentales. (Revisar el índice, introducción, y contenido).</a:t>
            </a:r>
          </a:p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LECTURA A FONDO </a:t>
            </a:r>
            <a:r>
              <a:rPr lang="es-MX" dirty="0" smtClean="0"/>
              <a:t>(subrayar lo mas importante, si es un libro hacer fichas de trabajo)</a:t>
            </a:r>
          </a:p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ANALISIS DEL CONTENIDO </a:t>
            </a:r>
            <a:r>
              <a:rPr lang="es-MX" dirty="0" smtClean="0"/>
              <a:t>(dividir el escrito en párrafos y destacar las palabras claves)</a:t>
            </a:r>
          </a:p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ELABORAR EL RESUMEN 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Supresión: </a:t>
            </a:r>
            <a:r>
              <a:rPr lang="es-MX" dirty="0" smtClean="0"/>
              <a:t>omitir la información de poca importancia,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Generalización: </a:t>
            </a:r>
            <a:r>
              <a:rPr lang="es-MX" dirty="0" smtClean="0"/>
              <a:t>abstraer lo común y esencial 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Construcción: </a:t>
            </a:r>
            <a:r>
              <a:rPr lang="es-MX" dirty="0" smtClean="0"/>
              <a:t>integrar un texto nuevo  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8959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tercolor_16x9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66FA3CE-A218-4400-AA51-F51C6E85D0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en acuarela (panorámica)</Template>
  <TotalTime>0</TotalTime>
  <Words>164</Words>
  <Application>Microsoft Office PowerPoint</Application>
  <PresentationFormat>Personalizado</PresentationFormat>
  <Paragraphs>18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Watercolor_16x9</vt:lpstr>
      <vt:lpstr>El Resumen </vt:lpstr>
      <vt:lpstr>Definición de Resumen </vt:lpstr>
      <vt:lpstr>Metodología para lograr un buen resumen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2015-02-04T16:37:36Z</dcterms:created>
  <dcterms:modified xsi:type="dcterms:W3CDTF">2016-02-23T18:54:58Z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TC028866379991</vt:lpwstr>
  </property>
</Properties>
</file>