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67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3" autoAdjust="0"/>
    <p:restoredTop sz="94660"/>
  </p:normalViewPr>
  <p:slideViewPr>
    <p:cSldViewPr snapToGrid="0">
      <p:cViewPr varScale="1">
        <p:scale>
          <a:sx n="54" d="100"/>
          <a:sy n="54" d="100"/>
        </p:scale>
        <p:origin x="-614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7/28/2016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7/28/2016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7/28/2016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7/28/2016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7/28/2016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7/28/2016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7/28/2016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7/28/2016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7/28/2016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85801" y="2320465"/>
            <a:ext cx="10131425" cy="3470735"/>
          </a:xfrm>
        </p:spPr>
        <p:txBody>
          <a:bodyPr>
            <a:normAutofit/>
          </a:bodyPr>
          <a:lstStyle/>
          <a:p>
            <a:pPr algn="ctr"/>
            <a:r>
              <a:rPr lang="es-MX" sz="3600" dirty="0" smtClean="0"/>
              <a:t>PLANIMETRÍA </a:t>
            </a:r>
            <a:r>
              <a:rPr lang="es-MX" sz="3600" dirty="0" smtClean="0"/>
              <a:t>Y CAVIDADES DEL CUERPO HUMANO</a:t>
            </a:r>
          </a:p>
          <a:p>
            <a:pPr algn="ctr"/>
            <a:r>
              <a:rPr lang="es-MX" sz="3600" dirty="0" smtClean="0"/>
              <a:t>PROFR. RODOLFO DIAZ MACIAS</a:t>
            </a:r>
          </a:p>
          <a:p>
            <a:pPr algn="ctr"/>
            <a:r>
              <a:rPr lang="es-MX" sz="3600" dirty="0" smtClean="0"/>
              <a:t>CIENCIAS DE LA SALUD 1</a:t>
            </a:r>
            <a:endParaRPr lang="es-MX" sz="3600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62895" y="260684"/>
            <a:ext cx="4762463" cy="2059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32591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MX" b="1" dirty="0"/>
              <a:t>Planimetría y cavidades del cuerpo humano.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1592834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MX" b="1" dirty="0"/>
              <a:t>Posición anatómica, planos corporales y terminología anatómica básica</a:t>
            </a: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s-MX" sz="2800" dirty="0"/>
              <a:t>Para facilitar el estudio de la anatomía y unificar el criterio de descripción de la localización de las diferentes partes </a:t>
            </a:r>
            <a:r>
              <a:rPr lang="es-MX" sz="2800" dirty="0" smtClean="0"/>
              <a:t>del cuerpo </a:t>
            </a:r>
            <a:r>
              <a:rPr lang="es-MX" sz="2800" dirty="0"/>
              <a:t>humano es necesario: determinar la posición anatómica universal y ayudarse de cortes imaginarios </a:t>
            </a:r>
            <a:r>
              <a:rPr lang="es-MX" sz="2800" dirty="0" smtClean="0"/>
              <a:t>llamados planos </a:t>
            </a:r>
            <a:r>
              <a:rPr lang="es-MX" sz="2800" dirty="0"/>
              <a:t>anatómicos. La anatomía tiene un vocabulario internacional que es el fundamento de la terminología médica.</a:t>
            </a:r>
          </a:p>
          <a:p>
            <a:r>
              <a:rPr lang="es-MX" sz="2800" dirty="0"/>
              <a:t>Es importante que los médicos, los odontólogos y profesionales de asistencia de la salud de todo el mundo </a:t>
            </a:r>
            <a:r>
              <a:rPr lang="es-MX" sz="2800" dirty="0" smtClean="0"/>
              <a:t>utilicen los </a:t>
            </a:r>
            <a:r>
              <a:rPr lang="es-MX" sz="2800" dirty="0"/>
              <a:t>mismos términos.</a:t>
            </a:r>
          </a:p>
        </p:txBody>
      </p:sp>
    </p:spTree>
    <p:extLst>
      <p:ext uri="{BB962C8B-B14F-4D97-AF65-F5344CB8AC3E}">
        <p14:creationId xmlns:p14="http://schemas.microsoft.com/office/powerpoint/2010/main" val="3659385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85801" y="421105"/>
            <a:ext cx="10131425" cy="5370095"/>
          </a:xfrm>
        </p:spPr>
        <p:txBody>
          <a:bodyPr>
            <a:noAutofit/>
          </a:bodyPr>
          <a:lstStyle/>
          <a:p>
            <a:r>
              <a:rPr lang="es-MX" sz="3200" dirty="0"/>
              <a:t>La posición anatómica es la posición de referencia del cuerpo utilizada para describir la localización de estructuras</a:t>
            </a:r>
            <a:r>
              <a:rPr lang="es-MX" sz="3200" dirty="0" smtClean="0"/>
              <a:t>.</a:t>
            </a:r>
          </a:p>
          <a:p>
            <a:r>
              <a:rPr lang="es-MX" sz="3200" dirty="0"/>
              <a:t>La posición anatómica es una postura de referencia que proporciona significado a los términos </a:t>
            </a:r>
            <a:r>
              <a:rPr lang="es-MX" sz="3200" dirty="0" smtClean="0"/>
              <a:t>direccionales utilizados </a:t>
            </a:r>
            <a:r>
              <a:rPr lang="es-MX" sz="3200" dirty="0"/>
              <a:t>para describir las partes y regiones corporales. Los términos supino y prono se usan para describir </a:t>
            </a:r>
            <a:r>
              <a:rPr lang="es-MX" sz="3200" dirty="0" smtClean="0"/>
              <a:t>la posición </a:t>
            </a:r>
            <a:r>
              <a:rPr lang="es-MX" sz="3200" dirty="0"/>
              <a:t>del cuerpo cuando no está en la postura anatómica. </a:t>
            </a:r>
            <a:r>
              <a:rPr lang="es-MX" sz="3200" u="sng" dirty="0"/>
              <a:t>En posición </a:t>
            </a:r>
            <a:r>
              <a:rPr lang="es-MX" sz="3200" i="1" u="sng" dirty="0"/>
              <a:t>supina</a:t>
            </a:r>
            <a:r>
              <a:rPr lang="es-MX" sz="3200" dirty="0"/>
              <a:t>, el cuerpo está tendido con la </a:t>
            </a:r>
            <a:r>
              <a:rPr lang="es-MX" sz="3200" dirty="0" smtClean="0"/>
              <a:t>cara hacia </a:t>
            </a:r>
            <a:r>
              <a:rPr lang="es-MX" sz="3200" dirty="0"/>
              <a:t>arriba, y en la </a:t>
            </a:r>
            <a:r>
              <a:rPr lang="es-MX" sz="3200" u="sng" dirty="0"/>
              <a:t>posición </a:t>
            </a:r>
            <a:r>
              <a:rPr lang="es-MX" sz="3200" i="1" u="sng" dirty="0"/>
              <a:t>prona </a:t>
            </a:r>
            <a:r>
              <a:rPr lang="es-MX" sz="3200" dirty="0"/>
              <a:t>está tendido con la cara hacia abajo</a:t>
            </a:r>
          </a:p>
        </p:txBody>
      </p:sp>
    </p:spTree>
    <p:extLst>
      <p:ext uri="{BB962C8B-B14F-4D97-AF65-F5344CB8AC3E}">
        <p14:creationId xmlns:p14="http://schemas.microsoft.com/office/powerpoint/2010/main" val="9395064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75346" y="926432"/>
            <a:ext cx="8843211" cy="5077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3964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85801" y="757989"/>
            <a:ext cx="10131425" cy="2153653"/>
          </a:xfrm>
        </p:spPr>
        <p:txBody>
          <a:bodyPr>
            <a:normAutofit/>
          </a:bodyPr>
          <a:lstStyle/>
          <a:p>
            <a:r>
              <a:rPr lang="es-MX" sz="2400" dirty="0"/>
              <a:t>Para su estudio, el cuerpo humano se divide en grandes regiones anatómicas que pueden identificarse a simple </a:t>
            </a:r>
            <a:r>
              <a:rPr lang="es-MX" sz="2400" dirty="0" smtClean="0"/>
              <a:t>vista: cabeza</a:t>
            </a:r>
            <a:r>
              <a:rPr lang="es-MX" sz="2400" dirty="0"/>
              <a:t>, cuello, tronco y extremidades (mostrados en la figura anterior). Los componentes anatómicos de la </a:t>
            </a:r>
            <a:r>
              <a:rPr lang="es-MX" sz="2400" dirty="0" smtClean="0"/>
              <a:t>cabeza </a:t>
            </a:r>
            <a:r>
              <a:rPr lang="es-MX" sz="2400" dirty="0"/>
              <a:t>son el rostro y el cráneo; los del tronco son </a:t>
            </a:r>
            <a:r>
              <a:rPr lang="es-MX" sz="2400" dirty="0" smtClean="0"/>
              <a:t>tórax, abdomen </a:t>
            </a:r>
            <a:r>
              <a:rPr lang="es-MX" sz="2400" dirty="0"/>
              <a:t>y pelvis, mientras que las </a:t>
            </a:r>
            <a:r>
              <a:rPr lang="es-MX" sz="2400" dirty="0" smtClean="0"/>
              <a:t>extremidades pueden </a:t>
            </a:r>
            <a:r>
              <a:rPr lang="es-MX" sz="2400" dirty="0"/>
              <a:t>ser superiores (brazos) e </a:t>
            </a:r>
            <a:r>
              <a:rPr lang="es-MX" sz="2400" dirty="0" smtClean="0"/>
              <a:t>inferiores (piernas</a:t>
            </a:r>
            <a:r>
              <a:rPr lang="es-MX" sz="2400" dirty="0"/>
              <a:t>).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2232" y="3043989"/>
            <a:ext cx="7483642" cy="3092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61593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85801" y="914401"/>
            <a:ext cx="10131425" cy="2430378"/>
          </a:xfrm>
        </p:spPr>
        <p:txBody>
          <a:bodyPr>
            <a:normAutofit fontScale="92500" lnSpcReduction="10000"/>
          </a:bodyPr>
          <a:lstStyle/>
          <a:p>
            <a:r>
              <a:rPr lang="es-MX" sz="2000" dirty="0"/>
              <a:t>Los planos anatómicos son líneas o cortes imaginarios que se proyectan sobre la posición anatómica.</a:t>
            </a:r>
          </a:p>
          <a:p>
            <a:r>
              <a:rPr lang="es-MX" sz="2000" dirty="0"/>
              <a:t>Se describen tres planos</a:t>
            </a:r>
            <a:r>
              <a:rPr lang="es-MX" sz="2000" dirty="0" smtClean="0"/>
              <a:t>:</a:t>
            </a:r>
          </a:p>
          <a:p>
            <a:r>
              <a:rPr lang="es-MX" sz="2000" dirty="0"/>
              <a:t>1. </a:t>
            </a:r>
            <a:r>
              <a:rPr lang="es-MX" sz="2000" u="sng" dirty="0"/>
              <a:t>El </a:t>
            </a:r>
            <a:r>
              <a:rPr lang="es-MX" sz="2000" i="1" u="sng" dirty="0"/>
              <a:t>plano sagital </a:t>
            </a:r>
            <a:r>
              <a:rPr lang="es-MX" sz="2000" dirty="0"/>
              <a:t>divide al cuerpo humano o a cualquiera de sus partes en porciones derecha e izquierda. </a:t>
            </a:r>
            <a:r>
              <a:rPr lang="es-MX" sz="2000" dirty="0" smtClean="0"/>
              <a:t>Más específico</a:t>
            </a:r>
            <a:r>
              <a:rPr lang="es-MX" sz="2000" dirty="0"/>
              <a:t>, cuando dicho plano pasa por la línea media del cuerpo o de un órgano y lo divide en </a:t>
            </a:r>
            <a:r>
              <a:rPr lang="es-MX" sz="2000" dirty="0" smtClean="0"/>
              <a:t>lados derecho </a:t>
            </a:r>
            <a:r>
              <a:rPr lang="es-MX" sz="2000" dirty="0"/>
              <a:t>e izquierdo iguales se denomina plano sagital medio o plano medial. Si el plano sagital no cruza </a:t>
            </a:r>
            <a:r>
              <a:rPr lang="es-MX" sz="2000" dirty="0" smtClean="0"/>
              <a:t>por la </a:t>
            </a:r>
            <a:r>
              <a:rPr lang="es-MX" sz="2000" dirty="0"/>
              <a:t>línea media, sino que divide el cuerpo o un órgano en lados derecho e izquierdo desiguales, se llama </a:t>
            </a:r>
            <a:r>
              <a:rPr lang="es-MX" sz="2000" dirty="0" smtClean="0"/>
              <a:t>plano </a:t>
            </a:r>
            <a:r>
              <a:rPr lang="es-MX" sz="2000" i="1" dirty="0" err="1" smtClean="0"/>
              <a:t>parasagital</a:t>
            </a:r>
            <a:endParaRPr lang="es-MX" sz="2000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93696" y="3344779"/>
            <a:ext cx="4644188" cy="3308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0630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85801" y="637676"/>
            <a:ext cx="10131425" cy="1961146"/>
          </a:xfrm>
        </p:spPr>
        <p:txBody>
          <a:bodyPr>
            <a:normAutofit/>
          </a:bodyPr>
          <a:lstStyle/>
          <a:p>
            <a:r>
              <a:rPr lang="es-MX" sz="2400" dirty="0"/>
              <a:t>2. </a:t>
            </a:r>
            <a:r>
              <a:rPr lang="es-MX" sz="2400" u="sng" dirty="0"/>
              <a:t>El </a:t>
            </a:r>
            <a:r>
              <a:rPr lang="es-MX" sz="2400" i="1" u="sng" dirty="0"/>
              <a:t>plano coronal o frontal </a:t>
            </a:r>
            <a:r>
              <a:rPr lang="es-MX" sz="2400" dirty="0"/>
              <a:t>divide al cuerpo humano o a cualquiera de sus partes en partes en porciones </a:t>
            </a:r>
            <a:r>
              <a:rPr lang="es-MX" sz="2400" dirty="0" smtClean="0"/>
              <a:t>ventral o </a:t>
            </a:r>
            <a:r>
              <a:rPr lang="es-MX" sz="2400" dirty="0"/>
              <a:t>anterior y dorsal o posterior.</a:t>
            </a:r>
          </a:p>
          <a:p>
            <a:r>
              <a:rPr lang="es-MX" sz="2400" dirty="0"/>
              <a:t>3. </a:t>
            </a:r>
            <a:r>
              <a:rPr lang="es-MX" sz="2400" u="sng" dirty="0"/>
              <a:t>El </a:t>
            </a:r>
            <a:r>
              <a:rPr lang="es-MX" sz="2400" i="1" u="sng" dirty="0"/>
              <a:t>plano horizontal </a:t>
            </a:r>
            <a:r>
              <a:rPr lang="es-MX" sz="2400" dirty="0"/>
              <a:t>(también llamado transversal) divide al cuerpo humano o a cualquiera de sus partes </a:t>
            </a:r>
            <a:r>
              <a:rPr lang="es-MX" sz="2400" dirty="0" smtClean="0"/>
              <a:t>en porciones </a:t>
            </a:r>
            <a:r>
              <a:rPr lang="es-MX" sz="2400" dirty="0"/>
              <a:t>superior e inferior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3200" y="2412413"/>
            <a:ext cx="5630779" cy="3856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0886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s-MX" sz="3200" dirty="0"/>
              <a:t>La descripción anatómica de los elementos del cuerpo humano implica la referencia a cuatro datos básicos: </a:t>
            </a:r>
            <a:r>
              <a:rPr lang="es-MX" sz="3200" u="sng" dirty="0" smtClean="0"/>
              <a:t>forma</a:t>
            </a:r>
            <a:r>
              <a:rPr lang="es-MX" sz="3200" u="sng" dirty="0" smtClean="0"/>
              <a:t>, situación</a:t>
            </a:r>
            <a:r>
              <a:rPr lang="es-MX" sz="3200" u="sng" dirty="0"/>
              <a:t>, posición y orientación</a:t>
            </a:r>
            <a:r>
              <a:rPr lang="es-MX" sz="3200" dirty="0" smtClean="0"/>
              <a:t>.</a:t>
            </a:r>
          </a:p>
          <a:p>
            <a:r>
              <a:rPr lang="es-MX" sz="3200" dirty="0"/>
              <a:t>Describir la </a:t>
            </a:r>
            <a:r>
              <a:rPr lang="es-MX" sz="3200" u="sng" dirty="0"/>
              <a:t>forma</a:t>
            </a:r>
            <a:r>
              <a:rPr lang="es-MX" sz="3200" dirty="0"/>
              <a:t> equivale a establecer una relación de semejanza entre la configuración que ofrece un </a:t>
            </a:r>
            <a:r>
              <a:rPr lang="es-MX" sz="3200" dirty="0" smtClean="0"/>
              <a:t>elemento anatómico </a:t>
            </a:r>
            <a:r>
              <a:rPr lang="es-MX" sz="3200" dirty="0"/>
              <a:t>y la del elemento geométrico a que se </a:t>
            </a:r>
            <a:r>
              <a:rPr lang="es-MX" sz="3200" dirty="0" smtClean="0"/>
              <a:t>parece.</a:t>
            </a:r>
          </a:p>
          <a:p>
            <a:r>
              <a:rPr lang="es-MX" sz="3200" dirty="0"/>
              <a:t>la </a:t>
            </a:r>
            <a:r>
              <a:rPr lang="es-MX" sz="3200" u="sng" dirty="0"/>
              <a:t>situación</a:t>
            </a:r>
            <a:r>
              <a:rPr lang="es-MX" sz="3200" dirty="0"/>
              <a:t> equivale a concretar la localización de un elemento anatómico en uno y </a:t>
            </a:r>
            <a:r>
              <a:rPr lang="es-MX" sz="3200" dirty="0" smtClean="0"/>
              <a:t>otro de </a:t>
            </a:r>
            <a:r>
              <a:rPr lang="es-MX" sz="3200" dirty="0"/>
              <a:t>los grandes segmentos corporales (cabeza, cuello, tronco o extremidades)</a:t>
            </a:r>
          </a:p>
        </p:txBody>
      </p:sp>
    </p:spTree>
    <p:extLst>
      <p:ext uri="{BB962C8B-B14F-4D97-AF65-F5344CB8AC3E}">
        <p14:creationId xmlns:p14="http://schemas.microsoft.com/office/powerpoint/2010/main" val="18934529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85801" y="457201"/>
            <a:ext cx="10131425" cy="5334000"/>
          </a:xfrm>
        </p:spPr>
        <p:txBody>
          <a:bodyPr>
            <a:normAutofit/>
          </a:bodyPr>
          <a:lstStyle/>
          <a:p>
            <a:r>
              <a:rPr lang="es-MX" sz="3200" dirty="0"/>
              <a:t>Referir la </a:t>
            </a:r>
            <a:r>
              <a:rPr lang="es-MX" sz="3200" u="sng" dirty="0"/>
              <a:t>posición</a:t>
            </a:r>
            <a:r>
              <a:rPr lang="es-MX" sz="3200" dirty="0"/>
              <a:t> equivale a determinar el cómo está dispuesto (vertical, horizontal u oblicuamente) el </a:t>
            </a:r>
            <a:r>
              <a:rPr lang="es-MX" sz="3200" dirty="0" smtClean="0"/>
              <a:t>eje predominante </a:t>
            </a:r>
            <a:r>
              <a:rPr lang="es-MX" sz="3200" dirty="0"/>
              <a:t>del elemento anatómico en cuestión. Aludir a la </a:t>
            </a:r>
            <a:r>
              <a:rPr lang="es-MX" sz="3200" u="sng" dirty="0"/>
              <a:t>orientación</a:t>
            </a:r>
            <a:r>
              <a:rPr lang="es-MX" sz="3200" dirty="0"/>
              <a:t> equivale a especificar el hacia donde mira </a:t>
            </a:r>
            <a:r>
              <a:rPr lang="es-MX" sz="3200" dirty="0" smtClean="0"/>
              <a:t>la cara </a:t>
            </a:r>
            <a:r>
              <a:rPr lang="es-MX" sz="3200" dirty="0"/>
              <a:t>o superficie de un órgano determinado. En la siguiente tabla se presentan algunos ejemplos de </a:t>
            </a:r>
            <a:r>
              <a:rPr lang="es-MX" sz="3200" dirty="0" smtClean="0"/>
              <a:t>descripción anatómica</a:t>
            </a:r>
            <a:r>
              <a:rPr lang="es-MX" sz="3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162408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60946" y="324853"/>
            <a:ext cx="11117179" cy="6268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50523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85801" y="529389"/>
            <a:ext cx="10131425" cy="1515979"/>
          </a:xfrm>
        </p:spPr>
        <p:txBody>
          <a:bodyPr/>
          <a:lstStyle/>
          <a:p>
            <a:r>
              <a:rPr lang="es-MX" sz="2800" dirty="0"/>
              <a:t>Si se estudian al mismo tiempo la tabla anterior y la siguiente figura resultan evidentes las relaciones de </a:t>
            </a:r>
            <a:r>
              <a:rPr lang="es-MX" sz="2800" dirty="0" smtClean="0"/>
              <a:t>orientación entre </a:t>
            </a:r>
            <a:r>
              <a:rPr lang="es-MX" sz="2800" dirty="0"/>
              <a:t>las distintas partes del cuerpo</a:t>
            </a:r>
            <a:r>
              <a:rPr lang="es-MX" dirty="0"/>
              <a:t>.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8463" y="2045367"/>
            <a:ext cx="9204158" cy="4535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715839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3F296A"/>
      </a:dk2>
      <a:lt2>
        <a:srgbClr val="EBEBEB"/>
      </a:lt2>
      <a:accent1>
        <a:srgbClr val="E84574"/>
      </a:accent1>
      <a:accent2>
        <a:srgbClr val="798FF2"/>
      </a:accent2>
      <a:accent3>
        <a:srgbClr val="95C369"/>
      </a:accent3>
      <a:accent4>
        <a:srgbClr val="EE875A"/>
      </a:accent4>
      <a:accent5>
        <a:srgbClr val="C363E8"/>
      </a:accent5>
      <a:accent6>
        <a:srgbClr val="6AADC8"/>
      </a:accent6>
      <a:hlink>
        <a:srgbClr val="FE80C7"/>
      </a:hlink>
      <a:folHlink>
        <a:srgbClr val="FBA3EC"/>
      </a:folHlink>
    </a:clrScheme>
    <a:fontScheme name="Celestial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Celestial" id="{C4BB2A3D-0E93-4C5F-B0D2-9D3FCE089CC5}" vid="{61DDDE80-2DFA-4F2A-B66F-72059846BDA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TM03457452[[fn=Celestial]]</Template>
  <TotalTime>73</TotalTime>
  <Words>599</Words>
  <Application>Microsoft Office PowerPoint</Application>
  <PresentationFormat>Personalizado</PresentationFormat>
  <Paragraphs>20</Paragraphs>
  <Slides>12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3" baseType="lpstr">
      <vt:lpstr>Celestial</vt:lpstr>
      <vt:lpstr>Presentación de PowerPoint</vt:lpstr>
      <vt:lpstr>Planimetría y cavidades del cuerpo humano.</vt:lpstr>
      <vt:lpstr>Posición anatómica, planos corporales y terminología anatómica básica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Planimetría y cavidades del cuerpo humano.</dc:title>
  <dc:creator>rodolfo diaz macias</dc:creator>
  <cp:lastModifiedBy>Ordoñez</cp:lastModifiedBy>
  <cp:revision>6</cp:revision>
  <dcterms:created xsi:type="dcterms:W3CDTF">2015-09-02T21:52:29Z</dcterms:created>
  <dcterms:modified xsi:type="dcterms:W3CDTF">2016-07-28T18:10:03Z</dcterms:modified>
</cp:coreProperties>
</file>