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</p:sldMasterIdLst>
  <p:sldIdLst>
    <p:sldId id="256" r:id="rId2"/>
    <p:sldId id="258" r:id="rId3"/>
    <p:sldId id="260" r:id="rId4"/>
    <p:sldId id="273" r:id="rId5"/>
    <p:sldId id="272" r:id="rId6"/>
    <p:sldId id="274" r:id="rId7"/>
    <p:sldId id="275" r:id="rId8"/>
    <p:sldId id="276" r:id="rId9"/>
    <p:sldId id="277" r:id="rId10"/>
    <p:sldId id="278" r:id="rId11"/>
    <p:sldId id="279" r:id="rId12"/>
    <p:sldId id="280" r:id="rId13"/>
    <p:sldId id="281" r:id="rId14"/>
    <p:sldId id="282" r:id="rId15"/>
    <p:sldId id="263" r:id="rId16"/>
    <p:sldId id="264" r:id="rId17"/>
    <p:sldId id="265" r:id="rId18"/>
    <p:sldId id="266" r:id="rId19"/>
    <p:sldId id="267" r:id="rId20"/>
    <p:sldId id="268" r:id="rId21"/>
    <p:sldId id="269" r:id="rId22"/>
    <p:sldId id="270" r:id="rId23"/>
    <p:sldId id="271" r:id="rId24"/>
  </p:sldIdLst>
  <p:sldSz cx="9144000" cy="6858000" type="screen4x3"/>
  <p:notesSz cx="6858000" cy="9144000"/>
  <p:defaultTextStyle>
    <a:defPPr>
      <a:defRPr lang="es-MX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28020" y="1769541"/>
            <a:ext cx="7080026" cy="1828801"/>
          </a:xfrm>
        </p:spPr>
        <p:txBody>
          <a:bodyPr anchor="b">
            <a:normAutofit/>
          </a:bodyPr>
          <a:lstStyle>
            <a:lvl1pPr algn="ctr">
              <a:defRPr sz="54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28020" y="3598339"/>
            <a:ext cx="7080026" cy="1049867"/>
          </a:xfrm>
        </p:spPr>
        <p:txBody>
          <a:bodyPr anchor="t"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276D72-3CE5-4B46-9488-3EBAAAEAEE9C}" type="datetimeFigureOut">
              <a:rPr lang="es-MX" smtClean="0"/>
              <a:t>23/02/2016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EC507A-ED1A-419E-B203-B40B4A5BDCE8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253379529"/>
      </p:ext>
    </p:extLst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276D72-3CE5-4B46-9488-3EBAAAEAEE9C}" type="datetimeFigureOut">
              <a:rPr lang="es-MX" smtClean="0"/>
              <a:t>23/02/2016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EC507A-ED1A-419E-B203-B40B4A5BDCE8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671418348"/>
      </p:ext>
    </p:extLst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71551" y="1761068"/>
            <a:ext cx="7192913" cy="1828813"/>
          </a:xfrm>
        </p:spPr>
        <p:txBody>
          <a:bodyPr anchor="b"/>
          <a:lstStyle>
            <a:lvl1pPr algn="ctr">
              <a:defRPr sz="4000" b="0" cap="none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71551" y="3589879"/>
            <a:ext cx="7192913" cy="1507054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276D72-3CE5-4B46-9488-3EBAAAEAEE9C}" type="datetimeFigureOut">
              <a:rPr lang="es-MX" smtClean="0"/>
              <a:t>23/02/2016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EC507A-ED1A-419E-B203-B40B4A5BDCE8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670846194"/>
      </p:ext>
    </p:extLst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347" y="1732449"/>
            <a:ext cx="3795373" cy="4058750"/>
          </a:xfrm>
        </p:spPr>
        <p:txBody>
          <a:bodyPr anchor="t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52169" y="1732450"/>
            <a:ext cx="3798499" cy="4058751"/>
          </a:xfrm>
        </p:spPr>
        <p:txBody>
          <a:bodyPr anchor="t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276D72-3CE5-4B46-9488-3EBAAAEAEE9C}" type="datetimeFigureOut">
              <a:rPr lang="es-MX" smtClean="0"/>
              <a:t>23/02/2016</a:t>
            </a:fld>
            <a:endParaRPr lang="es-MX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EC507A-ED1A-419E-B203-B40B4A5BDCE8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116365894"/>
      </p:ext>
    </p:extLst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Slate-V2-SD-compPhotoInset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5345" y="1770323"/>
            <a:ext cx="3787423" cy="4112953"/>
          </a:xfrm>
          <a:prstGeom prst="rect">
            <a:avLst/>
          </a:prstGeom>
        </p:spPr>
      </p:pic>
      <p:pic>
        <p:nvPicPr>
          <p:cNvPr id="14" name="Picture 13" descr="Slate-V2-SD-compPhotoInset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63245" y="1770323"/>
            <a:ext cx="3787423" cy="4112953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54404" y="1835254"/>
            <a:ext cx="3657258" cy="544884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54404" y="2380138"/>
            <a:ext cx="3657258" cy="3411063"/>
          </a:xfrm>
        </p:spPr>
        <p:txBody>
          <a:bodyPr anchor="t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21225" y="1835255"/>
            <a:ext cx="3671498" cy="544883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21225" y="2380138"/>
            <a:ext cx="3671498" cy="3411063"/>
          </a:xfrm>
        </p:spPr>
        <p:txBody>
          <a:bodyPr anchor="t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276D72-3CE5-4B46-9488-3EBAAAEAEE9C}" type="datetimeFigureOut">
              <a:rPr lang="es-MX" smtClean="0"/>
              <a:t>23/02/2016</a:t>
            </a:fld>
            <a:endParaRPr lang="es-MX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EC507A-ED1A-419E-B203-B40B4A5BDCE8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148792290"/>
      </p:ext>
    </p:extLst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276D72-3CE5-4B46-9488-3EBAAAEAEE9C}" type="datetimeFigureOut">
              <a:rPr lang="es-MX" smtClean="0"/>
              <a:t>23/02/2016</a:t>
            </a:fld>
            <a:endParaRPr lang="es-MX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EC507A-ED1A-419E-B203-B40B4A5BDCE8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20592231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276D72-3CE5-4B46-9488-3EBAAAEAEE9C}" type="datetimeFigureOut">
              <a:rPr lang="es-MX" smtClean="0"/>
              <a:t>23/02/2016</a:t>
            </a:fld>
            <a:endParaRPr lang="es-MX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EC507A-ED1A-419E-B203-B40B4A5BDCE8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683653203"/>
      </p:ext>
    </p:extLst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47" y="609600"/>
            <a:ext cx="2780167" cy="182191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641725" y="609600"/>
            <a:ext cx="4808943" cy="5181600"/>
          </a:xfrm>
        </p:spPr>
        <p:txBody>
          <a:bodyPr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47" y="2431518"/>
            <a:ext cx="2780167" cy="3359681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276D72-3CE5-4B46-9488-3EBAAAEAEE9C}" type="datetimeFigureOut">
              <a:rPr lang="es-MX" smtClean="0"/>
              <a:t>23/02/2016</a:t>
            </a:fld>
            <a:endParaRPr lang="es-MX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EC507A-ED1A-419E-B203-B40B4A5BDCE8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526892128"/>
      </p:ext>
    </p:extLst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 descr="Slate-V2-SD-vertPhotoInset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44987" y="609923"/>
            <a:ext cx="3428146" cy="5205472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47" y="609923"/>
            <a:ext cx="3924676" cy="1829338"/>
          </a:xfrm>
        </p:spPr>
        <p:txBody>
          <a:bodyPr anchor="b">
            <a:noAutofit/>
          </a:bodyPr>
          <a:lstStyle>
            <a:lvl1pPr algn="ctr">
              <a:defRPr sz="3200" b="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976728" y="743989"/>
            <a:ext cx="3165375" cy="4912822"/>
          </a:xfrm>
          <a:effectLst>
            <a:outerShdw blurRad="38100" dist="25400" dir="4440000">
              <a:srgbClr val="000000">
                <a:alpha val="36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 smtClean="0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47" y="2439261"/>
            <a:ext cx="3924676" cy="337613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276D72-3CE5-4B46-9488-3EBAAAEAEE9C}" type="datetimeFigureOut">
              <a:rPr lang="es-MX" smtClean="0"/>
              <a:t>23/02/2016</a:t>
            </a:fld>
            <a:endParaRPr lang="es-MX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EC507A-ED1A-419E-B203-B40B4A5BDCE8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152248134"/>
      </p:ext>
    </p:extLst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magen panorámic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Slate-V2-SD-panoPhotoInset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3995" y="540085"/>
            <a:ext cx="7656010" cy="383437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54" y="4565255"/>
            <a:ext cx="7766495" cy="543472"/>
          </a:xfrm>
        </p:spPr>
        <p:txBody>
          <a:bodyPr anchor="b">
            <a:normAutofit/>
          </a:bodyPr>
          <a:lstStyle>
            <a:lvl1pPr algn="ctr">
              <a:defRPr sz="28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26217" y="695010"/>
            <a:ext cx="7285600" cy="3525671"/>
          </a:xfrm>
          <a:effectLst>
            <a:outerShdw blurRad="38100" dist="25400" dir="4440000">
              <a:srgbClr val="000000">
                <a:alpha val="36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000"/>
            </a:lvl2pPr>
            <a:lvl3pPr marL="914400" indent="0">
              <a:buNone/>
              <a:defRPr sz="20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46" y="5108728"/>
            <a:ext cx="7765322" cy="682472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276D72-3CE5-4B46-9488-3EBAAAEAEE9C}" type="datetimeFigureOut">
              <a:rPr lang="es-MX" smtClean="0"/>
              <a:t>23/02/2016</a:t>
            </a:fld>
            <a:endParaRPr lang="es-MX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EC507A-ED1A-419E-B203-B40B4A5BDCE8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14398213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ítulo y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46" y="608437"/>
            <a:ext cx="7765322" cy="353434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46" y="4295180"/>
            <a:ext cx="7765322" cy="1501826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276D72-3CE5-4B46-9488-3EBAAAEAEE9C}" type="datetimeFigureOut">
              <a:rPr lang="es-MX" smtClean="0"/>
              <a:t>23/02/2016</a:t>
            </a:fld>
            <a:endParaRPr lang="es-MX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EC507A-ED1A-419E-B203-B40B4A5BDCE8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31116483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84659" y="609600"/>
            <a:ext cx="6977064" cy="299290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290484" y="3610033"/>
            <a:ext cx="6564224" cy="532749"/>
          </a:xfrm>
        </p:spPr>
        <p:txBody>
          <a:bodyPr anchor="t">
            <a:normAutofit/>
          </a:bodyPr>
          <a:lstStyle>
            <a:lvl1pPr marL="0" indent="0" algn="r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46" y="4304353"/>
            <a:ext cx="7765322" cy="1489496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276D72-3CE5-4B46-9488-3EBAAAEAEE9C}" type="datetimeFigureOut">
              <a:rPr lang="es-MX" smtClean="0"/>
              <a:t>23/02/2016</a:t>
            </a:fld>
            <a:endParaRPr lang="es-MX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EC507A-ED1A-419E-B203-B40B4A5BDCE8}" type="slidenum">
              <a:rPr lang="es-MX" smtClean="0"/>
              <a:t>‹Nº›</a:t>
            </a:fld>
            <a:endParaRPr lang="es-MX"/>
          </a:p>
        </p:txBody>
      </p:sp>
      <p:sp>
        <p:nvSpPr>
          <p:cNvPr id="11" name="TextBox 10"/>
          <p:cNvSpPr txBox="1"/>
          <p:nvPr/>
        </p:nvSpPr>
        <p:spPr>
          <a:xfrm>
            <a:off x="627459" y="873912"/>
            <a:ext cx="4572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7828359" y="2933245"/>
            <a:ext cx="4572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63857656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arjeta de nomb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46" y="2126943"/>
            <a:ext cx="7765322" cy="251183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39" y="4650556"/>
            <a:ext cx="7764149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276D72-3CE5-4B46-9488-3EBAAAEAEE9C}" type="datetimeFigureOut">
              <a:rPr lang="es-MX" smtClean="0"/>
              <a:t>23/02/2016</a:t>
            </a:fld>
            <a:endParaRPr lang="es-MX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EC507A-ED1A-419E-B203-B40B4A5BDCE8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73452300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lumna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685346" y="609600"/>
            <a:ext cx="7765322" cy="970450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685346" y="1885950"/>
            <a:ext cx="2475738" cy="576262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685346" y="2571750"/>
            <a:ext cx="2475738" cy="3219450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335033" y="1885950"/>
            <a:ext cx="2475738" cy="576262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3331076" y="2571750"/>
            <a:ext cx="2475738" cy="3219450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974929" y="1885950"/>
            <a:ext cx="2475738" cy="576262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5974929" y="2571750"/>
            <a:ext cx="2475738" cy="3219450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276D72-3CE5-4B46-9488-3EBAAAEAEE9C}" type="datetimeFigureOut">
              <a:rPr lang="es-MX" smtClean="0"/>
              <a:t>23/02/2016</a:t>
            </a:fld>
            <a:endParaRPr lang="es-MX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EC507A-ED1A-419E-B203-B40B4A5BDCE8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38252282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lumna de imagen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Slate-V2-SD-3colPhotoInset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9239" y="1826045"/>
            <a:ext cx="2529046" cy="1833558"/>
          </a:xfrm>
          <a:prstGeom prst="rect">
            <a:avLst/>
          </a:prstGeom>
        </p:spPr>
      </p:pic>
      <p:pic>
        <p:nvPicPr>
          <p:cNvPr id="28" name="Picture 27" descr="Slate-V2-SD-3colPhotoInset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93813" y="1826045"/>
            <a:ext cx="2529046" cy="1833558"/>
          </a:xfrm>
          <a:prstGeom prst="rect">
            <a:avLst/>
          </a:prstGeom>
        </p:spPr>
      </p:pic>
      <p:pic>
        <p:nvPicPr>
          <p:cNvPr id="29" name="Picture 28" descr="Slate-V2-SD-3colPhotoInset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21715" y="1826045"/>
            <a:ext cx="2529046" cy="1833558"/>
          </a:xfrm>
          <a:prstGeom prst="rect">
            <a:avLst/>
          </a:prstGeom>
        </p:spPr>
      </p:pic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685346" y="609600"/>
            <a:ext cx="7765322" cy="970450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685346" y="3904106"/>
            <a:ext cx="2475738" cy="5762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763577" y="1938918"/>
            <a:ext cx="2319276" cy="1602954"/>
          </a:xfrm>
          <a:prstGeom prst="roundRect">
            <a:avLst>
              <a:gd name="adj" fmla="val 1858"/>
            </a:avLst>
          </a:prstGeom>
          <a:effectLst>
            <a:outerShdw blurRad="38100" dist="25400" dir="4440000">
              <a:srgbClr val="000000">
                <a:alpha val="36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 smtClean="0"/>
              <a:t>Haga clic en el icono para agregar una imagen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685346" y="4480369"/>
            <a:ext cx="2475738" cy="1310833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332091" y="3904106"/>
            <a:ext cx="2475738" cy="5762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409307" y="1939094"/>
            <a:ext cx="2319276" cy="1608164"/>
          </a:xfrm>
          <a:prstGeom prst="roundRect">
            <a:avLst>
              <a:gd name="adj" fmla="val 1858"/>
            </a:avLst>
          </a:prstGeom>
          <a:effectLst>
            <a:outerShdw blurRad="38100" dist="25400" dir="4440000">
              <a:srgbClr val="000000">
                <a:alpha val="36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 smtClean="0"/>
              <a:t>Haga clic en el icono para agregar una imagen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3331075" y="4480368"/>
            <a:ext cx="2476753" cy="1310833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975023" y="3904106"/>
            <a:ext cx="2475738" cy="5762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6056774" y="1934432"/>
            <a:ext cx="2319276" cy="1607294"/>
          </a:xfrm>
          <a:prstGeom prst="roundRect">
            <a:avLst>
              <a:gd name="adj" fmla="val 1858"/>
            </a:avLst>
          </a:prstGeom>
          <a:effectLst>
            <a:outerShdw blurRad="38100" dist="25400" dir="4440000">
              <a:srgbClr val="000000">
                <a:alpha val="36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 smtClean="0"/>
              <a:t>Haga clic en el icono para agregar una imagen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5974929" y="4480366"/>
            <a:ext cx="2475738" cy="131083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276D72-3CE5-4B46-9488-3EBAAAEAEE9C}" type="datetimeFigureOut">
              <a:rPr lang="es-MX" smtClean="0"/>
              <a:t>23/02/2016</a:t>
            </a:fld>
            <a:endParaRPr lang="es-MX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EC507A-ED1A-419E-B203-B40B4A5BDCE8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43137634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276D72-3CE5-4B46-9488-3EBAAAEAEE9C}" type="datetimeFigureOut">
              <a:rPr lang="es-MX" smtClean="0"/>
              <a:t>23/02/2016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EC507A-ED1A-419E-B203-B40B4A5BDCE8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220654502"/>
      </p:ext>
    </p:extLst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37302" y="609600"/>
            <a:ext cx="1713365" cy="5181601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347" y="609600"/>
            <a:ext cx="5937654" cy="5181601"/>
          </a:xfrm>
        </p:spPr>
        <p:txBody>
          <a:bodyPr vert="eaVert" anchor="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276D72-3CE5-4B46-9488-3EBAAAEAEE9C}" type="datetimeFigureOut">
              <a:rPr lang="es-MX" smtClean="0"/>
              <a:t>23/02/2016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EC507A-ED1A-419E-B203-B40B4A5BDCE8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500545558"/>
      </p:ext>
    </p:extLst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5346" y="609600"/>
            <a:ext cx="7765322" cy="970450"/>
          </a:xfrm>
          <a:prstGeom prst="rect">
            <a:avLst/>
          </a:prstGeom>
          <a:effectLst>
            <a:outerShdw blurRad="25400" dir="17880000">
              <a:srgbClr val="000000">
                <a:alpha val="46000"/>
              </a:srgbClr>
            </a:outerShdw>
          </a:effectLst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346" y="1732450"/>
            <a:ext cx="7765322" cy="4058751"/>
          </a:xfrm>
          <a:prstGeom prst="rect">
            <a:avLst/>
          </a:prstGeom>
          <a:effectLst>
            <a:outerShdw blurRad="25400" dir="17880000">
              <a:srgbClr val="000000">
                <a:alpha val="46000"/>
              </a:srgbClr>
            </a:outerShdw>
          </a:effectLst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759052" y="5883276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lumMod val="95000"/>
                  </a:schemeClr>
                </a:solidFill>
                <a:effectLst>
                  <a:outerShdw blurRad="50800" dist="38100" dir="2700000" algn="tl" rotWithShape="0">
                    <a:schemeClr val="bg1">
                      <a:alpha val="43000"/>
                    </a:schemeClr>
                  </a:outerShdw>
                </a:effectLst>
              </a:defRPr>
            </a:lvl1pPr>
          </a:lstStyle>
          <a:p>
            <a:fld id="{1A276D72-3CE5-4B46-9488-3EBAAAEAEE9C}" type="datetimeFigureOut">
              <a:rPr lang="es-MX" smtClean="0"/>
              <a:t>23/02/2016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347" y="5883276"/>
            <a:ext cx="500464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lumMod val="95000"/>
                  </a:schemeClr>
                </a:solidFill>
                <a:effectLst>
                  <a:outerShdw blurRad="50800" dist="38100" dir="2700000" algn="tl" rotWithShape="0">
                    <a:schemeClr val="bg1">
                      <a:alpha val="43000"/>
                    </a:schemeClr>
                  </a:outerShdw>
                </a:effectLst>
              </a:defRPr>
            </a:lvl1pPr>
          </a:lstStyle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885509" y="5883276"/>
            <a:ext cx="56515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lumMod val="95000"/>
                  </a:schemeClr>
                </a:solidFill>
                <a:effectLst>
                  <a:outerShdw blurRad="50800" dist="38100" dir="2700000" algn="tl" rotWithShape="0">
                    <a:schemeClr val="bg1">
                      <a:alpha val="43000"/>
                    </a:schemeClr>
                  </a:outerShdw>
                </a:effectLst>
              </a:defRPr>
            </a:lvl1pPr>
          </a:lstStyle>
          <a:p>
            <a:fld id="{38EC507A-ED1A-419E-B203-B40B4A5BDCE8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70408749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  <p:sldLayoutId id="2147483732" r:id="rId12"/>
    <p:sldLayoutId id="2147483733" r:id="rId13"/>
    <p:sldLayoutId id="2147483734" r:id="rId14"/>
    <p:sldLayoutId id="2147483735" r:id="rId15"/>
    <p:sldLayoutId id="2147483736" r:id="rId16"/>
    <p:sldLayoutId id="2147483737" r:id="rId17"/>
  </p:sldLayoutIdLst>
  <p:transition>
    <p:fade thruBlk="1"/>
  </p:transition>
  <p:timing>
    <p:tnLst>
      <p:par>
        <p:cTn id="1" dur="indefinite" restart="never" nodeType="tmRoot"/>
      </p:par>
    </p:tnLst>
  </p:timing>
  <p:txStyles>
    <p:titleStyle>
      <a:lvl1pPr algn="ctr" defTabSz="457200" rtl="0" eaLnBrk="1" latinLnBrk="0" hangingPunct="1">
        <a:spcBef>
          <a:spcPct val="0"/>
        </a:spcBef>
        <a:buNone/>
        <a:defRPr sz="40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j-lt"/>
          <a:ea typeface="+mj-ea"/>
          <a:cs typeface="Trebuchet M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060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"/>
        <a:defRPr sz="20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1pPr>
      <a:lvl2pPr marL="720000" indent="-2700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"/>
        <a:defRPr sz="18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2pPr>
      <a:lvl3pPr marL="1026000" indent="-2160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"/>
        <a:defRPr sz="16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3pPr>
      <a:lvl4pPr marL="1386000" indent="-2160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"/>
        <a:defRPr sz="14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4pPr>
      <a:lvl5pPr marL="1674000" indent="-2160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"/>
        <a:defRPr sz="14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5pPr>
      <a:lvl6pPr marL="20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"/>
        <a:defRPr sz="14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6pPr>
      <a:lvl7pPr marL="240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"/>
        <a:defRPr sz="14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7pPr>
      <a:lvl8pPr marL="278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"/>
        <a:defRPr sz="14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8pPr>
      <a:lvl9pPr marL="310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"/>
        <a:defRPr sz="14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gi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gif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gif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Imagen 11" descr="http://www.multiversidad.com.mx/eLearning/theme/afterburner/images/multii_plataforma.png"/>
          <p:cNvPicPr>
            <a:picLocks noChangeAspect="1" noChangeArrowheads="1"/>
          </p:cNvPicPr>
          <p:nvPr/>
        </p:nvPicPr>
        <p:blipFill>
          <a:blip r:embed="rId2">
            <a:duotone>
              <a:prstClr val="black"/>
              <a:schemeClr val="accent2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Photocopy/>
                    </a14:imgEffect>
                    <a14:imgEffect>
                      <a14:saturation sat="0"/>
                    </a14:imgEffect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09560" y="2307411"/>
            <a:ext cx="2104134" cy="12810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75940" y="0"/>
            <a:ext cx="8964488" cy="1828801"/>
          </a:xfrm>
        </p:spPr>
        <p:txBody>
          <a:bodyPr>
            <a:noAutofit/>
          </a:bodyPr>
          <a:lstStyle/>
          <a:p>
            <a:r>
              <a:rPr lang="es-MX" sz="4400" b="1" dirty="0" smtClean="0">
                <a:solidFill>
                  <a:srgbClr val="FFFF00"/>
                </a:solidFill>
                <a:latin typeface="Baskerville Old Face" panose="02020602080505020303" pitchFamily="18" charset="0"/>
                <a:cs typeface="Aharoni" panose="02010803020104030203" pitchFamily="2" charset="-79"/>
              </a:rPr>
              <a:t>INTENCIÓN  COMUNICATIVA DE LOS TEXTOS FUNCIONALES</a:t>
            </a:r>
            <a:endParaRPr lang="es-MX" sz="4400" b="1" dirty="0">
              <a:solidFill>
                <a:srgbClr val="FFFF00"/>
              </a:solidFill>
              <a:latin typeface="Baskerville Old Face" panose="02020602080505020303" pitchFamily="18" charset="0"/>
              <a:cs typeface="Aharoni" panose="02010803020104030203" pitchFamily="2" charset="-79"/>
            </a:endParaRPr>
          </a:p>
        </p:txBody>
      </p:sp>
      <p:pic>
        <p:nvPicPr>
          <p:cNvPr id="1026" name="Picture 2" descr="http://1.bp.blogspot.com/-NGdC7i5PjY8/UYsOjn_LMvI/AAAAAAAAAK0/Z15nF3_P2U8/s1600/6a014e6089cbd5970c01538e31d7f8970b-800wi.gif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72" y="4313658"/>
            <a:ext cx="1857375" cy="25241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http://1.bp.blogspot.com/-NGdC7i5PjY8/UYsOjn_LMvI/AAAAAAAAAK0/Z15nF3_P2U8/s1600/6a014e6089cbd5970c01538e31d7f8970b-800wi.gif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3881264"/>
            <a:ext cx="2190428" cy="29767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http://1.bp.blogspot.com/-NGdC7i5PjY8/UYsOjn_LMvI/AAAAAAAAAK0/Z15nF3_P2U8/s1600/6a014e6089cbd5970c01538e31d7f8970b-800wi.gif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32373" y="4359874"/>
            <a:ext cx="1857375" cy="25241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http://1.bp.blogspot.com/-NGdC7i5PjY8/UYsOjn_LMvI/AAAAAAAAAK0/Z15nF3_P2U8/s1600/6a014e6089cbd5970c01538e31d7f8970b-800wi.gif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5936" y="4797002"/>
            <a:ext cx="1535715" cy="20869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 descr="http://1.bp.blogspot.com/-NGdC7i5PjY8/UYsOjn_LMvI/AAAAAAAAAK0/Z15nF3_P2U8/s1600/6a014e6089cbd5970c01538e31d7f8970b-800wi.gif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056" y="4389399"/>
            <a:ext cx="1857375" cy="25241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2" descr="http://1.bp.blogspot.com/-NGdC7i5PjY8/UYsOjn_LMvI/AAAAAAAAAK0/Z15nF3_P2U8/s1600/6a014e6089cbd5970c01538e31d7f8970b-800wi.gif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13044" y="3645024"/>
            <a:ext cx="2439476" cy="33151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2" descr="http://1.bp.blogspot.com/-NGdC7i5PjY8/UYsOjn_LMvI/AAAAAAAAAK0/Z15nF3_P2U8/s1600/6a014e6089cbd5970c01538e31d7f8970b-800wi.gif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19661" y="4402699"/>
            <a:ext cx="1857375" cy="25241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CuadroTexto 2"/>
          <p:cNvSpPr txBox="1"/>
          <p:nvPr/>
        </p:nvSpPr>
        <p:spPr>
          <a:xfrm>
            <a:off x="3652478" y="2201633"/>
            <a:ext cx="5240839" cy="1415772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es-MX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ndara" panose="020E0502030303020204" pitchFamily="34" charset="0"/>
                <a:ea typeface="+mn-ea"/>
                <a:cs typeface="Arial" panose="020B0604020202020204" pitchFamily="34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ndara" panose="020E0502030303020204" pitchFamily="34" charset="0"/>
                <a:ea typeface="+mn-ea"/>
                <a:cs typeface="Arial" panose="020B0604020202020204" pitchFamily="34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ndara" panose="020E0502030303020204" pitchFamily="34" charset="0"/>
                <a:ea typeface="+mn-ea"/>
                <a:cs typeface="Arial" panose="020B0604020202020204" pitchFamily="34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ndara" panose="020E0502030303020204" pitchFamily="34" charset="0"/>
                <a:ea typeface="+mn-ea"/>
                <a:cs typeface="Arial" panose="020B0604020202020204" pitchFamily="34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ndara" panose="020E0502030303020204" pitchFamily="34" charset="0"/>
                <a:ea typeface="+mn-ea"/>
                <a:cs typeface="Arial" panose="020B0604020202020204" pitchFamily="34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ndara" panose="020E0502030303020204" pitchFamily="34" charset="0"/>
                <a:ea typeface="+mn-ea"/>
                <a:cs typeface="Arial" panose="020B0604020202020204" pitchFamily="34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ndara" panose="020E0502030303020204" pitchFamily="34" charset="0"/>
                <a:ea typeface="+mn-ea"/>
                <a:cs typeface="Arial" panose="020B0604020202020204" pitchFamily="34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ndara" panose="020E0502030303020204" pitchFamily="34" charset="0"/>
                <a:ea typeface="+mn-ea"/>
                <a:cs typeface="Arial" panose="020B0604020202020204" pitchFamily="34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ndara" panose="020E0502030303020204" pitchFamily="34" charset="0"/>
                <a:ea typeface="+mn-ea"/>
                <a:cs typeface="Arial" panose="020B0604020202020204" pitchFamily="34" charset="0"/>
              </a:defRPr>
            </a:lvl9pPr>
          </a:lstStyle>
          <a:p>
            <a:pPr>
              <a:defRPr/>
            </a:pPr>
            <a:r>
              <a:rPr lang="es-MX" sz="1600" b="1" dirty="0" err="1" smtClean="0"/>
              <a:t>Multiversidad</a:t>
            </a:r>
            <a:r>
              <a:rPr lang="es-MX" sz="1600" b="1" dirty="0" smtClean="0"/>
              <a:t> latinoamericana campus: Torreón</a:t>
            </a:r>
          </a:p>
          <a:p>
            <a:pPr>
              <a:defRPr/>
            </a:pPr>
            <a:r>
              <a:rPr lang="es-MX" sz="1400" b="1" dirty="0" smtClean="0"/>
              <a:t>Asignatura</a:t>
            </a:r>
            <a:r>
              <a:rPr lang="es-MX" sz="1400" dirty="0" smtClean="0"/>
              <a:t>: Taller de Lectura y Redacción II</a:t>
            </a:r>
          </a:p>
          <a:p>
            <a:pPr>
              <a:defRPr/>
            </a:pPr>
            <a:r>
              <a:rPr lang="es-MX" sz="1400" b="1" dirty="0" smtClean="0"/>
              <a:t>Semestre: </a:t>
            </a:r>
            <a:r>
              <a:rPr lang="es-MX" sz="1400" dirty="0" smtClean="0"/>
              <a:t>II </a:t>
            </a:r>
          </a:p>
          <a:p>
            <a:pPr>
              <a:defRPr/>
            </a:pPr>
            <a:r>
              <a:rPr lang="es-MX" sz="1400" b="1" dirty="0" smtClean="0"/>
              <a:t>Bloque 1 </a:t>
            </a:r>
            <a:r>
              <a:rPr lang="es-MX" sz="1400" dirty="0" smtClean="0"/>
              <a:t>Redactas textos Funcionales </a:t>
            </a:r>
          </a:p>
          <a:p>
            <a:pPr>
              <a:defRPr/>
            </a:pPr>
            <a:r>
              <a:rPr lang="es-MX" sz="1400" b="1" dirty="0" smtClean="0"/>
              <a:t>Profesor: </a:t>
            </a:r>
            <a:r>
              <a:rPr lang="es-MX" sz="1400" dirty="0" smtClean="0"/>
              <a:t>José Agustín Ramírez Ramos </a:t>
            </a:r>
          </a:p>
          <a:p>
            <a:pPr>
              <a:defRPr/>
            </a:pPr>
            <a:r>
              <a:rPr lang="es-MX" sz="1400" dirty="0" smtClean="0"/>
              <a:t>29 de Enero de 2015 </a:t>
            </a:r>
            <a:endParaRPr lang="es-MX" sz="1400" dirty="0"/>
          </a:p>
        </p:txBody>
      </p:sp>
      <p:cxnSp>
        <p:nvCxnSpPr>
          <p:cNvPr id="4" name="Conector recto 3"/>
          <p:cNvCxnSpPr/>
          <p:nvPr/>
        </p:nvCxnSpPr>
        <p:spPr>
          <a:xfrm>
            <a:off x="3661060" y="2279140"/>
            <a:ext cx="0" cy="1337613"/>
          </a:xfrm>
          <a:prstGeom prst="line">
            <a:avLst/>
          </a:prstGeom>
          <a:ln w="28575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97796" y="609600"/>
            <a:ext cx="8450668" cy="970450"/>
          </a:xfrm>
        </p:spPr>
        <p:txBody>
          <a:bodyPr>
            <a:noAutofit/>
          </a:bodyPr>
          <a:lstStyle/>
          <a:p>
            <a:r>
              <a:rPr lang="es-MX" sz="4400" dirty="0" smtClean="0">
                <a:solidFill>
                  <a:srgbClr val="FFFF00"/>
                </a:solidFill>
                <a:latin typeface="Baskerville Old Face" panose="02020602080505020303" pitchFamily="18" charset="0"/>
              </a:rPr>
              <a:t>¿Cuál es su propósito comunicativo?</a:t>
            </a:r>
            <a:endParaRPr lang="es-MX" sz="4400" dirty="0">
              <a:solidFill>
                <a:srgbClr val="FFFF00"/>
              </a:solidFill>
              <a:latin typeface="Baskerville Old Face" panose="02020602080505020303" pitchFamily="18" charset="0"/>
            </a:endParaRP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179512" y="1732450"/>
            <a:ext cx="8846204" cy="4058751"/>
          </a:xfrm>
        </p:spPr>
        <p:txBody>
          <a:bodyPr/>
          <a:lstStyle/>
          <a:p>
            <a:r>
              <a:rPr lang="es-MX" sz="2800" dirty="0" smtClean="0"/>
              <a:t>Obtener una respuesta o resultado concreto respecto a un fin práctico, ya sea en el ámbito laboral, personal o social.</a:t>
            </a:r>
          </a:p>
          <a:p>
            <a:endParaRPr lang="es-MX" sz="2800" dirty="0"/>
          </a:p>
          <a:p>
            <a:r>
              <a:rPr lang="es-MX" sz="2800" dirty="0" smtClean="0"/>
              <a:t>Por ejemplo: Conseguir un empleo, realizar un trámite administrativo, ingresar a una universidad, etc.</a:t>
            </a:r>
            <a:endParaRPr lang="es-MX" sz="2800" dirty="0"/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72008" y="332656"/>
            <a:ext cx="8964488" cy="6120680"/>
          </a:xfrm>
        </p:spPr>
        <p:txBody>
          <a:bodyPr>
            <a:normAutofit/>
          </a:bodyPr>
          <a:lstStyle/>
          <a:p>
            <a:pPr>
              <a:lnSpc>
                <a:spcPct val="120000"/>
              </a:lnSpc>
            </a:pPr>
            <a:r>
              <a:rPr lang="es-MX" sz="1800" b="1" dirty="0" smtClean="0">
                <a:solidFill>
                  <a:srgbClr val="FFFF00"/>
                </a:solidFill>
                <a:effectLst/>
              </a:rPr>
              <a:t>En los textos funcionales </a:t>
            </a:r>
            <a:r>
              <a:rPr lang="es-MX" sz="1800" dirty="0" smtClean="0">
                <a:solidFill>
                  <a:srgbClr val="FFFF00"/>
                </a:solidFill>
                <a:effectLst/>
              </a:rPr>
              <a:t>predomina </a:t>
            </a:r>
            <a:r>
              <a:rPr lang="es-MX" sz="1800" dirty="0">
                <a:solidFill>
                  <a:srgbClr val="FFFF00"/>
                </a:solidFill>
                <a:effectLst/>
              </a:rPr>
              <a:t>la función apelativa del lenguaje. Es decir, se dirigen a un receptor en forma directa, clara y precisa para indicarle los pasos o acciones a seguir para realizar una o varias acciones. En algunas ocasiones, los textos funcionales nos indican, además, los materiales que se requieren para lograr lo que deseamos o necesitamos hacer</a:t>
            </a:r>
            <a:endParaRPr lang="es-MX" sz="1800" dirty="0">
              <a:solidFill>
                <a:srgbClr val="FFFF00"/>
              </a:solidFill>
            </a:endParaRPr>
          </a:p>
          <a:p>
            <a:endParaRPr lang="es-MX" sz="1800" dirty="0" smtClean="0"/>
          </a:p>
          <a:p>
            <a:r>
              <a:rPr lang="es-MX" sz="1800" dirty="0" smtClean="0"/>
              <a:t>ELEMENTOS DE LA COMUNICACION EN LOS TEXTOS FUNCIONALES</a:t>
            </a:r>
          </a:p>
          <a:p>
            <a:endParaRPr lang="es-MX" sz="1800" dirty="0"/>
          </a:p>
          <a:p>
            <a:r>
              <a:rPr lang="es-MX" sz="1800" dirty="0" smtClean="0"/>
              <a:t>                                                    EJEMPLO: </a:t>
            </a:r>
          </a:p>
          <a:p>
            <a:pPr algn="r"/>
            <a:r>
              <a:rPr lang="es-MX" sz="1800" dirty="0" smtClean="0"/>
              <a:t>El </a:t>
            </a:r>
            <a:r>
              <a:rPr lang="es-MX" sz="1800" b="1" dirty="0" smtClean="0">
                <a:solidFill>
                  <a:srgbClr val="FFFF00"/>
                </a:solidFill>
              </a:rPr>
              <a:t>emisor o enunciador </a:t>
            </a:r>
            <a:r>
              <a:rPr lang="es-MX" sz="1800" dirty="0" smtClean="0"/>
              <a:t>es la persona que elabora</a:t>
            </a:r>
          </a:p>
          <a:p>
            <a:pPr algn="r"/>
            <a:r>
              <a:rPr lang="es-MX" sz="1800" dirty="0" smtClean="0"/>
              <a:t> el currículum vitae</a:t>
            </a:r>
            <a:r>
              <a:rPr lang="es-MX" sz="1800" b="1" dirty="0" smtClean="0">
                <a:solidFill>
                  <a:srgbClr val="FFFF00"/>
                </a:solidFill>
              </a:rPr>
              <a:t>; el receptor </a:t>
            </a:r>
          </a:p>
          <a:p>
            <a:pPr algn="r"/>
            <a:r>
              <a:rPr lang="es-MX" sz="1800" dirty="0" smtClean="0"/>
              <a:t>O</a:t>
            </a:r>
            <a:r>
              <a:rPr lang="es-MX" sz="1800" dirty="0" smtClean="0">
                <a:solidFill>
                  <a:srgbClr val="FFFF00"/>
                </a:solidFill>
              </a:rPr>
              <a:t> </a:t>
            </a:r>
            <a:r>
              <a:rPr lang="es-MX" sz="1800" b="1" dirty="0" err="1" smtClean="0">
                <a:solidFill>
                  <a:srgbClr val="FFFF00"/>
                </a:solidFill>
              </a:rPr>
              <a:t>enunciatario</a:t>
            </a:r>
            <a:r>
              <a:rPr lang="es-MX" sz="1800" dirty="0" smtClean="0">
                <a:solidFill>
                  <a:srgbClr val="FFFF00"/>
                </a:solidFill>
              </a:rPr>
              <a:t> </a:t>
            </a:r>
            <a:r>
              <a:rPr lang="es-MX" sz="1800" dirty="0" smtClean="0"/>
              <a:t>es la persona ante la cual se solicita </a:t>
            </a:r>
          </a:p>
          <a:p>
            <a:pPr algn="r"/>
            <a:r>
              <a:rPr lang="es-MX" sz="1800" dirty="0" smtClean="0"/>
              <a:t>El trabajo; el </a:t>
            </a:r>
            <a:r>
              <a:rPr lang="es-MX" sz="1800" b="1" dirty="0" smtClean="0">
                <a:solidFill>
                  <a:srgbClr val="FFFF00"/>
                </a:solidFill>
              </a:rPr>
              <a:t>mensaje</a:t>
            </a:r>
            <a:r>
              <a:rPr lang="es-MX" sz="1800" dirty="0" smtClean="0"/>
              <a:t> es la experiencia académica, laboral</a:t>
            </a:r>
          </a:p>
          <a:p>
            <a:pPr algn="r"/>
            <a:r>
              <a:rPr lang="es-MX" sz="1800" dirty="0" smtClean="0"/>
              <a:t> y profesional  de la persona que solicita el trabajo. </a:t>
            </a:r>
          </a:p>
          <a:p>
            <a:pPr algn="r"/>
            <a:r>
              <a:rPr lang="es-MX" sz="1800" dirty="0" smtClean="0"/>
              <a:t>El </a:t>
            </a:r>
            <a:r>
              <a:rPr lang="es-MX" sz="1800" b="1" dirty="0" smtClean="0">
                <a:solidFill>
                  <a:srgbClr val="FFFF00"/>
                </a:solidFill>
              </a:rPr>
              <a:t>contexto</a:t>
            </a:r>
            <a:r>
              <a:rPr lang="es-MX" sz="1800" dirty="0" smtClean="0"/>
              <a:t> es una entrevista de empleo</a:t>
            </a:r>
            <a:endParaRPr lang="es-MX" sz="1800" dirty="0"/>
          </a:p>
        </p:txBody>
      </p:sp>
      <p:pic>
        <p:nvPicPr>
          <p:cNvPr id="2050" name="Picture 2" descr="http://www.blogpsicologia.com/wp-content/uploads/2009/12/entrevist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3367844"/>
            <a:ext cx="1919560" cy="28763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683568" y="2348880"/>
            <a:ext cx="7765322" cy="400406"/>
          </a:xfrm>
        </p:spPr>
        <p:txBody>
          <a:bodyPr>
            <a:noAutofit/>
          </a:bodyPr>
          <a:lstStyle/>
          <a:p>
            <a:pPr algn="ctr"/>
            <a:r>
              <a:rPr lang="es-MX" sz="4400" b="1" dirty="0" smtClean="0"/>
              <a:t>EJEMPLOS DE TEXTOS FUNCIONALES </a:t>
            </a:r>
            <a:endParaRPr lang="es-MX" sz="4400" b="1" dirty="0"/>
          </a:p>
        </p:txBody>
      </p:sp>
    </p:spTree>
    <p:extLst>
      <p:ext uri="{BB962C8B-B14F-4D97-AF65-F5344CB8AC3E}">
        <p14:creationId xmlns:p14="http://schemas.microsoft.com/office/powerpoint/2010/main" val="3738110588"/>
      </p:ext>
    </p:extLst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lh5.googleusercontent.com/-YD85zXDe8Qo/TYZj4WZdRxI/AAAAAAAAAAM/TCfkLLJALD4/s1600/curriculo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5436096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CuadroTexto 3"/>
          <p:cNvSpPr txBox="1"/>
          <p:nvPr/>
        </p:nvSpPr>
        <p:spPr>
          <a:xfrm>
            <a:off x="5543600" y="3015903"/>
            <a:ext cx="36004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CURRICULUM VITAE</a:t>
            </a:r>
            <a:endParaRPr lang="es-MX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128292791"/>
      </p:ext>
    </p:extLst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s://lh5.googleusercontent.com/-G2d9mUp9eh8/TYZlO5DL3HI/AAAAAAAAAAQ/2GaiDbVcXcU/s1600/mapa20colores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1052736"/>
            <a:ext cx="6941173" cy="56886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CuadroTexto 4"/>
          <p:cNvSpPr txBox="1"/>
          <p:nvPr/>
        </p:nvSpPr>
        <p:spPr>
          <a:xfrm>
            <a:off x="2555776" y="404664"/>
            <a:ext cx="36004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MAPA MENTAL</a:t>
            </a:r>
            <a:endParaRPr lang="es-MX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749126399"/>
      </p:ext>
    </p:extLst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Rectángulo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pic>
        <p:nvPicPr>
          <p:cNvPr id="3074" name="Picture 2" descr="https://lh6.googleusercontent.com/--7VhD7LtXLg/TYZllvLNLfI/AAAAAAAAAAU/rbMx63A0MeI/s1600/mapa-conceptual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7944" y="1916832"/>
            <a:ext cx="8620125" cy="4591051"/>
          </a:xfrm>
          <a:prstGeom prst="rect">
            <a:avLst/>
          </a:prstGeom>
          <a:noFill/>
          <a:ln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CuadroTexto 5"/>
          <p:cNvSpPr txBox="1"/>
          <p:nvPr/>
        </p:nvSpPr>
        <p:spPr>
          <a:xfrm>
            <a:off x="2843808" y="963753"/>
            <a:ext cx="36004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MAPA CONCEPTUAL</a:t>
            </a:r>
            <a:endParaRPr lang="es-MX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514057643"/>
      </p:ext>
    </p:extLst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MX" sz="2800" dirty="0" smtClean="0">
                <a:solidFill>
                  <a:schemeClr val="tx1"/>
                </a:solidFill>
              </a:rPr>
              <a:t>CUADRO SINÓPTICO</a:t>
            </a:r>
            <a:endParaRPr lang="es-MX" sz="2800" dirty="0">
              <a:solidFill>
                <a:schemeClr val="tx1"/>
              </a:solidFill>
            </a:endParaRPr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MX"/>
          </a:p>
        </p:txBody>
      </p:sp>
      <p:pic>
        <p:nvPicPr>
          <p:cNvPr id="4098" name="Picture 2" descr="https://lh6.googleusercontent.com/-g8WtY3BmZ-A/TYZmHOZHkhI/AAAAAAAAAAY/crgN1yV0ZP0/s1600/sinop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0438" y="1758594"/>
            <a:ext cx="6895137" cy="48649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51989762"/>
      </p:ext>
    </p:extLst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MX" sz="3200" dirty="0" smtClean="0">
                <a:solidFill>
                  <a:schemeClr val="tx1"/>
                </a:solidFill>
              </a:rPr>
              <a:t>ESQUEMA</a:t>
            </a:r>
            <a:endParaRPr lang="es-MX" sz="3200" dirty="0">
              <a:solidFill>
                <a:schemeClr val="tx1"/>
              </a:solidFill>
            </a:endParaRPr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MX"/>
          </a:p>
        </p:txBody>
      </p:sp>
      <p:pic>
        <p:nvPicPr>
          <p:cNvPr id="5122" name="Picture 2" descr="https://lh6.googleusercontent.com/-9kiocvM4X0I/TYZmv9QIaBI/AAAAAAAAAAc/AD8VTlqT4e8/s1600/alandalus_015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38690" y="1580050"/>
            <a:ext cx="6858633" cy="5143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67983225"/>
      </p:ext>
    </p:extLst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MX"/>
          </a:p>
        </p:txBody>
      </p:sp>
      <p:pic>
        <p:nvPicPr>
          <p:cNvPr id="6146" name="Picture 2" descr="https://lh4.googleusercontent.com/-1h5gJjXPuf0/TYZntaz0N9I/AAAAAAAAAAg/K4WUwKD6xFQ/s1600/block-solicitud-de-empleo-se3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480"/>
            <a:ext cx="6012160" cy="6860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CuadroTexto 4"/>
          <p:cNvSpPr txBox="1"/>
          <p:nvPr/>
        </p:nvSpPr>
        <p:spPr>
          <a:xfrm>
            <a:off x="5724128" y="2708920"/>
            <a:ext cx="36004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SOLICITUD </a:t>
            </a:r>
          </a:p>
          <a:p>
            <a:pPr algn="ctr"/>
            <a:r>
              <a:rPr lang="es-MX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 EMPLEO</a:t>
            </a:r>
            <a:endParaRPr lang="es-MX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139870227"/>
      </p:ext>
    </p:extLst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MX"/>
          </a:p>
        </p:txBody>
      </p:sp>
      <p:pic>
        <p:nvPicPr>
          <p:cNvPr id="7170" name="Picture 2" descr="https://lh6.googleusercontent.com/-yW-S51OpanA/TYZpTVrOfXI/AAAAAAAAAAk/x85hlpSMFRw/s1600/ver-informes-estadisticos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5896" y="25401"/>
            <a:ext cx="5508104" cy="68325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CuadroTexto 4"/>
          <p:cNvSpPr txBox="1"/>
          <p:nvPr/>
        </p:nvSpPr>
        <p:spPr>
          <a:xfrm>
            <a:off x="36737" y="2807718"/>
            <a:ext cx="36004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INFORME</a:t>
            </a:r>
            <a:endParaRPr lang="es-MX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340984975"/>
      </p:ext>
    </p:extLst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MX"/>
          </a:p>
        </p:txBody>
      </p:sp>
      <p:pic>
        <p:nvPicPr>
          <p:cNvPr id="8194" name="Picture 2" descr="https://lh6.googleusercontent.com/-mVXLsFFDB_8/TYZp_WPmLHI/AAAAAAAAAAo/rixDWpY0IC8/s1600/Carta_Recomendacio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2" y="0"/>
            <a:ext cx="5184576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CuadroTexto 4"/>
          <p:cNvSpPr txBox="1"/>
          <p:nvPr/>
        </p:nvSpPr>
        <p:spPr>
          <a:xfrm>
            <a:off x="5149304" y="2996952"/>
            <a:ext cx="388719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CARTA DE RECOMENDACIÓN </a:t>
            </a:r>
            <a:endParaRPr lang="es-MX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351368205"/>
      </p:ext>
    </p:extLst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https://lh6.googleusercontent.com/-ZAT3Ctq04-k/TYZqoVVat9I/AAAAAAAAAAs/3-7p11PPxDo/s1600/oficio-ugald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7865" y="0"/>
            <a:ext cx="5796136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CuadroTexto 4"/>
          <p:cNvSpPr txBox="1"/>
          <p:nvPr/>
        </p:nvSpPr>
        <p:spPr>
          <a:xfrm>
            <a:off x="-180528" y="2721114"/>
            <a:ext cx="38871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OFICIO</a:t>
            </a:r>
            <a:endParaRPr lang="es-MX" sz="4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957923645"/>
      </p:ext>
    </p:extLst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https://lh4.googleusercontent.com/-hHQ4Is1dMzE/TYZsAPwJ_xI/AAAAAAAAAAw/EpU6Fnpkgfw/s1600/Image38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9912" y="0"/>
            <a:ext cx="5329684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CuadroTexto 4"/>
          <p:cNvSpPr txBox="1"/>
          <p:nvPr/>
        </p:nvSpPr>
        <p:spPr>
          <a:xfrm>
            <a:off x="-180528" y="2721114"/>
            <a:ext cx="38871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CONTRATO</a:t>
            </a:r>
            <a:endParaRPr lang="es-MX" sz="4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058502099"/>
      </p:ext>
    </p:extLst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dirty="0" smtClean="0"/>
              <a:t>Cuadro sinóptico</a:t>
            </a:r>
            <a:endParaRPr lang="es-MX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s-MX" dirty="0" smtClean="0"/>
              <a:t>Representa relaciones lógicas y jerárquicas entre los elementos de un tema.</a:t>
            </a:r>
          </a:p>
          <a:p>
            <a:r>
              <a:rPr lang="es-MX" dirty="0" smtClean="0"/>
              <a:t>Se ordena del título hacia la izquierda del texto y representa la sucesión de ideas principales, secundarias o complementarias mediante llaves o corchetes.</a:t>
            </a:r>
          </a:p>
          <a:p>
            <a:r>
              <a:rPr lang="es-MX" dirty="0" smtClean="0"/>
              <a:t>¡Atención!: El cuadro sinóptico no es un resumen. Se escriben sólo ideas principales.</a:t>
            </a:r>
            <a:endParaRPr lang="es-MX" dirty="0"/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dirty="0" smtClean="0"/>
              <a:t>Cuadro sinóptico</a:t>
            </a:r>
            <a:endParaRPr lang="es-MX" dirty="0"/>
          </a:p>
        </p:txBody>
      </p:sp>
      <p:pic>
        <p:nvPicPr>
          <p:cNvPr id="10242" name="Picture 2" descr="http://portalacademico.cch.unam.mx/materiales/al/recursos/cuadrosinoptic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47664" y="1556792"/>
            <a:ext cx="5143500" cy="3629025"/>
          </a:xfrm>
          <a:prstGeom prst="rect">
            <a:avLst/>
          </a:prstGeom>
          <a:noFill/>
        </p:spPr>
      </p:pic>
    </p:spTree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dirty="0" smtClean="0"/>
              <a:t>Otros ejemplos:</a:t>
            </a:r>
            <a:endParaRPr lang="es-MX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1465312" y="1988840"/>
            <a:ext cx="4258816" cy="676672"/>
          </a:xfrm>
        </p:spPr>
        <p:txBody>
          <a:bodyPr/>
          <a:lstStyle/>
          <a:p>
            <a:r>
              <a:rPr lang="es-MX" dirty="0" smtClean="0"/>
              <a:t>Diagrama de </a:t>
            </a:r>
            <a:r>
              <a:rPr lang="es-MX" dirty="0" err="1" smtClean="0"/>
              <a:t>Venn</a:t>
            </a:r>
            <a:endParaRPr lang="es-MX" dirty="0"/>
          </a:p>
        </p:txBody>
      </p:sp>
      <p:pic>
        <p:nvPicPr>
          <p:cNvPr id="22530" name="Picture 2" descr="http://upload.wikimedia.org/wikipedia/commons/thumb/6/63/Venn_diagram_cmyk.png/220px-Venn_diagram_cmyk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508104" y="1340768"/>
            <a:ext cx="2095500" cy="1971676"/>
          </a:xfrm>
          <a:prstGeom prst="rect">
            <a:avLst/>
          </a:prstGeom>
          <a:noFill/>
        </p:spPr>
      </p:pic>
      <p:pic>
        <p:nvPicPr>
          <p:cNvPr id="22532" name="Picture 4" descr="http://us.cdn3.123rf.com/168nwm/scanrail/scanrail1109/scanrail110900013/10460049-concepto-de-reciclaje-diagrama-de-circulo-de-arco-iris-con-flechas-aisladas-sobre-fondo-blanco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96136" y="3573016"/>
            <a:ext cx="1600200" cy="1190625"/>
          </a:xfrm>
          <a:prstGeom prst="rect">
            <a:avLst/>
          </a:prstGeom>
          <a:noFill/>
        </p:spPr>
      </p:pic>
      <p:sp>
        <p:nvSpPr>
          <p:cNvPr id="6" name="2 Marcador de contenido"/>
          <p:cNvSpPr txBox="1">
            <a:spLocks/>
          </p:cNvSpPr>
          <p:nvPr/>
        </p:nvSpPr>
        <p:spPr>
          <a:xfrm>
            <a:off x="1403648" y="3789040"/>
            <a:ext cx="4258816" cy="6766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s-MX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Diagrama de ciclo</a:t>
            </a:r>
          </a:p>
        </p:txBody>
      </p:sp>
      <p:sp>
        <p:nvSpPr>
          <p:cNvPr id="7" name="2 Marcador de contenido"/>
          <p:cNvSpPr txBox="1">
            <a:spLocks/>
          </p:cNvSpPr>
          <p:nvPr/>
        </p:nvSpPr>
        <p:spPr>
          <a:xfrm>
            <a:off x="1403648" y="5013176"/>
            <a:ext cx="4258816" cy="6766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s-MX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Línea</a:t>
            </a:r>
            <a:r>
              <a:rPr kumimoji="0" lang="es-MX" sz="32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del tiempo</a:t>
            </a:r>
            <a:endParaRPr kumimoji="0" lang="es-MX" sz="32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dirty="0" smtClean="0"/>
              <a:t>Textos funcionales personales</a:t>
            </a:r>
            <a:endParaRPr lang="es-MX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s-MX" dirty="0" smtClean="0"/>
              <a:t>Intención comunicativa: Presentar información para satisfacer intereses específicos de una persona.</a:t>
            </a:r>
          </a:p>
          <a:p>
            <a:r>
              <a:rPr lang="es-MX" dirty="0" smtClean="0"/>
              <a:t>Función de la lengua predominante: Referencial.</a:t>
            </a:r>
          </a:p>
          <a:p>
            <a:endParaRPr lang="es-MX" dirty="0"/>
          </a:p>
          <a:p>
            <a:r>
              <a:rPr lang="es-MX" dirty="0" smtClean="0"/>
              <a:t>Ejemplos: Currículum vitae, carta de presentación, carta formal, etc.</a:t>
            </a:r>
            <a:endParaRPr lang="es-MX" dirty="0"/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dirty="0" smtClean="0"/>
              <a:t>Currículum Vitae</a:t>
            </a:r>
            <a:endParaRPr lang="es-MX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s-MX" dirty="0" smtClean="0"/>
              <a:t>Texto que especifica títulos, honores, cargos, experiencia laboral, datos biográficos y personales de una persona.</a:t>
            </a:r>
          </a:p>
          <a:p>
            <a:r>
              <a:rPr lang="es-MX" dirty="0" smtClean="0"/>
              <a:t>Se organiza por temas y en orden jerárquico.</a:t>
            </a:r>
          </a:p>
          <a:p>
            <a:r>
              <a:rPr lang="es-MX" dirty="0" smtClean="0"/>
              <a:t>No tiene un destinatario explícito.</a:t>
            </a:r>
          </a:p>
          <a:p>
            <a:r>
              <a:rPr lang="es-MX" dirty="0" smtClean="0"/>
              <a:t>Se seleccionan los datos más importantes de la experiencia profesional y laboral del autor.</a:t>
            </a:r>
            <a:endParaRPr lang="es-MX" dirty="0"/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dirty="0" smtClean="0"/>
              <a:t>Carta formal</a:t>
            </a:r>
            <a:endParaRPr lang="es-MX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s-MX" dirty="0" smtClean="0"/>
              <a:t>Se envía a un destinatario para lograr diversos propósitos: solicitud, aclaración, presentación personal, etc.</a:t>
            </a:r>
          </a:p>
          <a:p>
            <a:r>
              <a:rPr lang="es-MX" dirty="0" smtClean="0"/>
              <a:t>Sigue el mismo esquema que una carta personal en cuanto a estructura.</a:t>
            </a:r>
          </a:p>
          <a:p>
            <a:r>
              <a:rPr lang="es-MX" dirty="0" smtClean="0"/>
              <a:t>Utiliza un lenguaje formal y respetuoso para a quien se escribe.</a:t>
            </a:r>
            <a:endParaRPr lang="es-MX" dirty="0"/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dirty="0" smtClean="0"/>
              <a:t>Textos expositivos laborales</a:t>
            </a:r>
            <a:endParaRPr lang="es-MX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s-MX" dirty="0" smtClean="0"/>
              <a:t>Intención comunicativa: Presentar información relacionada con el ámbito laboral, ya sea para acceder al mismo o desarrollar tareas específicas.</a:t>
            </a:r>
          </a:p>
          <a:p>
            <a:r>
              <a:rPr lang="es-MX" dirty="0" smtClean="0"/>
              <a:t>Funciones de la lengua predominantes: Referencial y apelativa.</a:t>
            </a:r>
          </a:p>
          <a:p>
            <a:r>
              <a:rPr lang="es-MX" dirty="0" smtClean="0"/>
              <a:t>Ejemplos: Solicitud de empleo, oficio, memorando, contrato, carta de solicitud, etc.</a:t>
            </a:r>
            <a:endParaRPr lang="es-MX" dirty="0"/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dirty="0" smtClean="0"/>
              <a:t>Textos expositivos sociales</a:t>
            </a:r>
            <a:endParaRPr lang="es-MX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s-MX" dirty="0" smtClean="0"/>
              <a:t>Intención comunicativa: Participar en las actividades de la sociedad en su conjunto.</a:t>
            </a:r>
          </a:p>
          <a:p>
            <a:r>
              <a:rPr lang="es-MX" dirty="0" smtClean="0"/>
              <a:t>Funciones de la lengua predominantes: apelativa y referencial.</a:t>
            </a:r>
          </a:p>
          <a:p>
            <a:endParaRPr lang="es-MX" dirty="0"/>
          </a:p>
          <a:p>
            <a:r>
              <a:rPr lang="es-MX" dirty="0" smtClean="0"/>
              <a:t>Ejemplos: Carta de petición, declaración de impuestos, carta poder, contrato de compraventa, etc.</a:t>
            </a:r>
            <a:endParaRPr lang="es-MX" dirty="0"/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404664"/>
            <a:ext cx="8229600" cy="5721499"/>
          </a:xfrm>
        </p:spPr>
        <p:txBody>
          <a:bodyPr/>
          <a:lstStyle/>
          <a:p>
            <a:r>
              <a:rPr lang="es-MX" dirty="0" smtClean="0"/>
              <a:t>Carta poder: Documento que autoriza a una persona a obrar en nombre de otra.</a:t>
            </a:r>
          </a:p>
          <a:p>
            <a:endParaRPr lang="es-MX" dirty="0"/>
          </a:p>
          <a:p>
            <a:r>
              <a:rPr lang="es-MX" dirty="0" smtClean="0"/>
              <a:t>Carta de petición: Comunicación escrita para realizar una solicitud relacionada con asuntos de interés público.</a:t>
            </a:r>
            <a:endParaRPr lang="es-MX" dirty="0"/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Pizarra">
  <a:themeElements>
    <a:clrScheme name="Pizarra">
      <a:dk1>
        <a:sysClr val="windowText" lastClr="000000"/>
      </a:dk1>
      <a:lt1>
        <a:sysClr val="window" lastClr="FFFFFF"/>
      </a:lt1>
      <a:dk2>
        <a:srgbClr val="212123"/>
      </a:dk2>
      <a:lt2>
        <a:srgbClr val="DADADA"/>
      </a:lt2>
      <a:accent1>
        <a:srgbClr val="BC451B"/>
      </a:accent1>
      <a:accent2>
        <a:srgbClr val="D3BA68"/>
      </a:accent2>
      <a:accent3>
        <a:srgbClr val="BB8640"/>
      </a:accent3>
      <a:accent4>
        <a:srgbClr val="AD9277"/>
      </a:accent4>
      <a:accent5>
        <a:srgbClr val="A55A43"/>
      </a:accent5>
      <a:accent6>
        <a:srgbClr val="AD9D7B"/>
      </a:accent6>
      <a:hlink>
        <a:srgbClr val="E98052"/>
      </a:hlink>
      <a:folHlink>
        <a:srgbClr val="F4B69B"/>
      </a:folHlink>
    </a:clrScheme>
    <a:fontScheme name="Pizarra">
      <a:majorFont>
        <a:latin typeface="Calisto MT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Calisto MT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izarra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0000"/>
                <a:lumMod val="90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63500" dist="25400" dir="5400000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76200" dist="38100" dir="5400000" rotWithShape="0">
              <a:srgbClr val="000000">
                <a:alpha val="7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hardEdge"/>
          </a:sp3d>
        </a:effectStyle>
      </a:effectStyleLst>
      <a:bgFillStyleLst>
        <a:solidFill>
          <a:schemeClr val="phClr"/>
        </a:solidFill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shade val="80000"/>
                <a:lumMod val="80000"/>
              </a:schemeClr>
              <a:schemeClr val="phClr">
                <a:tint val="98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Slate" id="{C3F70B94-7CE9-428E-ADC1-3269CC2C3385}" vid="{3F2DE9A5-64E6-437C-A389-CC4477E817E8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Pizarra</Template>
  <TotalTime>224</TotalTime>
  <Words>579</Words>
  <Application>Microsoft Office PowerPoint</Application>
  <PresentationFormat>Presentación en pantalla (4:3)</PresentationFormat>
  <Paragraphs>69</Paragraphs>
  <Slides>23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23</vt:i4>
      </vt:variant>
    </vt:vector>
  </HeadingPairs>
  <TitlesOfParts>
    <vt:vector size="24" baseType="lpstr">
      <vt:lpstr>Pizarra</vt:lpstr>
      <vt:lpstr>INTENCIÓN  COMUNICATIVA DE LOS TEXTOS FUNCIONALES</vt:lpstr>
      <vt:lpstr>¿Cuál es su propósito comunicativo?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CUADRO SINÓPTICO</vt:lpstr>
      <vt:lpstr>ESQUEMA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Cuadro sinóptico</vt:lpstr>
      <vt:lpstr>Cuadro sinóptico</vt:lpstr>
      <vt:lpstr>Otros ejemplos:</vt:lpstr>
      <vt:lpstr>Textos funcionales personales</vt:lpstr>
      <vt:lpstr>Currículum Vitae</vt:lpstr>
      <vt:lpstr>Carta formal</vt:lpstr>
      <vt:lpstr>Textos expositivos laborales</vt:lpstr>
      <vt:lpstr>Textos expositivos sociales</vt:lpstr>
      <vt:lpstr>Presentación de PowerPoint</vt:lpstr>
    </vt:vector>
  </TitlesOfParts>
  <Company>Hewlett-Packard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Textos Funcionales</dc:title>
  <dc:creator>Cindy S</dc:creator>
  <cp:lastModifiedBy>Ordoñez</cp:lastModifiedBy>
  <cp:revision>25</cp:revision>
  <dcterms:created xsi:type="dcterms:W3CDTF">2012-02-29T10:21:51Z</dcterms:created>
  <dcterms:modified xsi:type="dcterms:W3CDTF">2016-02-23T19:12:27Z</dcterms:modified>
</cp:coreProperties>
</file>