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1"/>
  </p:notesMasterIdLst>
  <p:sldIdLst>
    <p:sldId id="272" r:id="rId2"/>
    <p:sldId id="273"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70" r:id="rId17"/>
    <p:sldId id="269" r:id="rId18"/>
    <p:sldId id="271" r:id="rId19"/>
    <p:sldId id="274" r:id="rId20"/>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02"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749F3A-D72E-41F7-A958-6A8750F61004}" type="datetimeFigureOut">
              <a:rPr lang="es-MX" smtClean="0"/>
              <a:pPr/>
              <a:t>06/09/2014</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10C23D-38C0-4FA7-9BFA-EA62B63557D0}" type="slidenum">
              <a:rPr lang="es-MX" smtClean="0"/>
              <a:pPr/>
              <a:t>‹Nº›</a:t>
            </a:fld>
            <a:endParaRPr lang="es-MX"/>
          </a:p>
        </p:txBody>
      </p:sp>
    </p:spTree>
    <p:extLst>
      <p:ext uri="{BB962C8B-B14F-4D97-AF65-F5344CB8AC3E}">
        <p14:creationId xmlns:p14="http://schemas.microsoft.com/office/powerpoint/2010/main" xmlns="" val="7396253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MX" dirty="0"/>
          </a:p>
        </p:txBody>
      </p:sp>
      <p:sp>
        <p:nvSpPr>
          <p:cNvPr id="4" name="3 Marcador de número de diapositiva"/>
          <p:cNvSpPr>
            <a:spLocks noGrp="1"/>
          </p:cNvSpPr>
          <p:nvPr>
            <p:ph type="sldNum" sz="quarter" idx="10"/>
          </p:nvPr>
        </p:nvSpPr>
        <p:spPr/>
        <p:txBody>
          <a:bodyPr/>
          <a:lstStyle/>
          <a:p>
            <a:fld id="{1810C23D-38C0-4FA7-9BFA-EA62B63557D0}" type="slidenum">
              <a:rPr lang="es-MX" smtClean="0"/>
              <a:pPr/>
              <a:t>4</a:t>
            </a:fld>
            <a:endParaRPr lang="es-MX"/>
          </a:p>
        </p:txBody>
      </p:sp>
    </p:spTree>
    <p:extLst>
      <p:ext uri="{BB962C8B-B14F-4D97-AF65-F5344CB8AC3E}">
        <p14:creationId xmlns:p14="http://schemas.microsoft.com/office/powerpoint/2010/main" xmlns="" val="1571856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46C7E1E5-F5AD-4EAC-AD03-45F07D2C5AEF}" type="datetimeFigureOut">
              <a:rPr lang="es-MX" smtClean="0"/>
              <a:pPr/>
              <a:t>06/09/2014</a:t>
            </a:fld>
            <a:endParaRPr lang="es-MX"/>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s-MX"/>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81910480-6360-49C6-A2E6-105036CD4634}" type="slidenum">
              <a:rPr lang="es-MX" smtClean="0"/>
              <a:pPr/>
              <a:t>‹Nº›</a:t>
            </a:fld>
            <a:endParaRPr lang="es-MX"/>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1910480-6360-49C6-A2E6-105036CD4634}"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1910480-6360-49C6-A2E6-105036CD4634}"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81910480-6360-49C6-A2E6-105036CD4634}" type="slidenum">
              <a:rPr lang="es-MX" smtClean="0"/>
              <a:pPr/>
              <a:t>‹Nº›</a:t>
            </a:fld>
            <a:endParaRPr lang="es-MX"/>
          </a:p>
        </p:txBody>
      </p:sp>
      <p:sp>
        <p:nvSpPr>
          <p:cNvPr id="9" name="Content Placeholder 8"/>
          <p:cNvSpPr>
            <a:spLocks noGrp="1"/>
          </p:cNvSpPr>
          <p:nvPr>
            <p:ph sz="quarter" idx="13"/>
          </p:nvPr>
        </p:nvSpPr>
        <p:spPr>
          <a:xfrm>
            <a:off x="1042416" y="2313432"/>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81910480-6360-49C6-A2E6-105036CD4634}"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81910480-6360-49C6-A2E6-105036CD4634}"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81910480-6360-49C6-A2E6-105036CD4634}"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7" name="Slide Number Placeholder 6"/>
          <p:cNvSpPr>
            <a:spLocks noGrp="1"/>
          </p:cNvSpPr>
          <p:nvPr>
            <p:ph type="sldNum" sz="quarter" idx="12"/>
          </p:nvPr>
        </p:nvSpPr>
        <p:spPr/>
        <p:txBody>
          <a:bodyPr/>
          <a:lstStyle/>
          <a:p>
            <a:fld id="{81910480-6360-49C6-A2E6-105036CD4634}" type="slidenum">
              <a:rPr lang="es-MX" smtClean="0"/>
              <a:pPr/>
              <a:t>‹Nº›</a:t>
            </a:fld>
            <a:endParaRPr lang="es-MX"/>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MX"/>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 smtClean="0"/>
              <a:t>Haga clic para modificar el estilo de título del patrón</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MX"/>
          </a:p>
        </p:txBody>
      </p:sp>
      <p:sp>
        <p:nvSpPr>
          <p:cNvPr id="7" name="Slide Number Placeholder 6"/>
          <p:cNvSpPr>
            <a:spLocks noGrp="1"/>
          </p:cNvSpPr>
          <p:nvPr>
            <p:ph type="sldNum" sz="quarter" idx="12"/>
          </p:nvPr>
        </p:nvSpPr>
        <p:spPr/>
        <p:txBody>
          <a:bodyPr/>
          <a:lstStyle/>
          <a:p>
            <a:fld id="{81910480-6360-49C6-A2E6-105036CD4634}"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1910480-6360-49C6-A2E6-105036CD4634}"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46C7E1E5-F5AD-4EAC-AD03-45F07D2C5AEF}" type="datetimeFigureOut">
              <a:rPr lang="es-MX" smtClean="0"/>
              <a:pPr/>
              <a:t>06/09/2014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1910480-6360-49C6-A2E6-105036CD4634}"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46C7E1E5-F5AD-4EAC-AD03-45F07D2C5AEF}" type="datetimeFigureOut">
              <a:rPr lang="es-MX" smtClean="0"/>
              <a:pPr/>
              <a:t>06/09/2014</a:t>
            </a:fld>
            <a:endParaRPr lang="es-MX"/>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MX"/>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81910480-6360-49C6-A2E6-105036CD4634}"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187624" y="3140968"/>
            <a:ext cx="6777317" cy="3508977"/>
          </a:xfrm>
        </p:spPr>
        <p:txBody>
          <a:bodyPr>
            <a:normAutofit/>
          </a:bodyPr>
          <a:lstStyle/>
          <a:p>
            <a:pPr marL="0" lvl="0" indent="0">
              <a:lnSpc>
                <a:spcPct val="90000"/>
              </a:lnSpc>
              <a:spcBef>
                <a:spcPts val="1000"/>
              </a:spcBef>
              <a:buClrTx/>
              <a:buSzTx/>
              <a:buNone/>
            </a:pPr>
            <a:r>
              <a:rPr lang="es-MX" sz="1900" b="1" dirty="0">
                <a:solidFill>
                  <a:srgbClr val="FF0000"/>
                </a:solidFill>
                <a:latin typeface="Arial" panose="020B0604020202020204" pitchFamily="34" charset="0"/>
                <a:cs typeface="Arial" panose="020B0604020202020204" pitchFamily="34" charset="0"/>
              </a:rPr>
              <a:t>Asignatura:                                      Ética y Valores</a:t>
            </a:r>
            <a:br>
              <a:rPr lang="es-MX" sz="1900" b="1" dirty="0">
                <a:solidFill>
                  <a:srgbClr val="FF0000"/>
                </a:solidFill>
                <a:latin typeface="Arial" panose="020B0604020202020204" pitchFamily="34" charset="0"/>
                <a:cs typeface="Arial" panose="020B0604020202020204" pitchFamily="34" charset="0"/>
              </a:rPr>
            </a:br>
            <a:r>
              <a:rPr lang="es-MX" sz="1900" b="1" dirty="0">
                <a:solidFill>
                  <a:srgbClr val="FF0000"/>
                </a:solidFill>
                <a:latin typeface="Arial" panose="020B0604020202020204" pitchFamily="34" charset="0"/>
                <a:cs typeface="Arial" panose="020B0604020202020204" pitchFamily="34" charset="0"/>
              </a:rPr>
              <a:t/>
            </a:r>
            <a:br>
              <a:rPr lang="es-MX" sz="1900" b="1" dirty="0">
                <a:solidFill>
                  <a:srgbClr val="FF0000"/>
                </a:solidFill>
                <a:latin typeface="Arial" panose="020B0604020202020204" pitchFamily="34" charset="0"/>
                <a:cs typeface="Arial" panose="020B0604020202020204" pitchFamily="34" charset="0"/>
              </a:rPr>
            </a:br>
            <a:r>
              <a:rPr lang="es-MX" sz="1900" b="1" dirty="0" smtClean="0">
                <a:solidFill>
                  <a:srgbClr val="FF0000"/>
                </a:solidFill>
                <a:latin typeface="Arial" panose="020B0604020202020204" pitchFamily="34" charset="0"/>
                <a:cs typeface="Arial" panose="020B0604020202020204" pitchFamily="34" charset="0"/>
              </a:rPr>
              <a:t>Tema</a:t>
            </a:r>
            <a:r>
              <a:rPr lang="es-MX" sz="1900" b="1" dirty="0" smtClean="0">
                <a:solidFill>
                  <a:srgbClr val="FF0000"/>
                </a:solidFill>
                <a:latin typeface="Arial" panose="020B0604020202020204" pitchFamily="34" charset="0"/>
                <a:cs typeface="Arial" panose="020B0604020202020204" pitchFamily="34" charset="0"/>
              </a:rPr>
              <a:t>:  </a:t>
            </a:r>
            <a:r>
              <a:rPr lang="es-MX" sz="1900" b="1" dirty="0" smtClean="0">
                <a:solidFill>
                  <a:srgbClr val="FF0000"/>
                </a:solidFill>
                <a:latin typeface="Arial" panose="020B0604020202020204" pitchFamily="34" charset="0"/>
                <a:cs typeface="Arial" panose="020B0604020202020204" pitchFamily="34" charset="0"/>
              </a:rPr>
              <a:t>Eticidad : característica esencial del ser </a:t>
            </a:r>
            <a:r>
              <a:rPr lang="es-MX" sz="1900" b="1" dirty="0" smtClean="0">
                <a:solidFill>
                  <a:srgbClr val="FF0000"/>
                </a:solidFill>
                <a:latin typeface="Arial" panose="020B0604020202020204" pitchFamily="34" charset="0"/>
                <a:cs typeface="Arial" panose="020B0604020202020204" pitchFamily="34" charset="0"/>
              </a:rPr>
              <a:t> humano</a:t>
            </a:r>
            <a:r>
              <a:rPr lang="es-MX" sz="1900" b="1" dirty="0" smtClean="0">
                <a:solidFill>
                  <a:srgbClr val="FF0000"/>
                </a:solidFill>
                <a:latin typeface="Arial" panose="020B0604020202020204" pitchFamily="34" charset="0"/>
                <a:cs typeface="Arial" panose="020B0604020202020204" pitchFamily="34" charset="0"/>
              </a:rPr>
              <a:t>.</a:t>
            </a:r>
          </a:p>
          <a:p>
            <a:pPr marL="0" lvl="0" indent="0">
              <a:lnSpc>
                <a:spcPct val="90000"/>
              </a:lnSpc>
              <a:spcBef>
                <a:spcPts val="1000"/>
              </a:spcBef>
              <a:buClrTx/>
              <a:buSzTx/>
              <a:buNone/>
            </a:pPr>
            <a:r>
              <a:rPr lang="es-MX" sz="1900" b="1" dirty="0">
                <a:solidFill>
                  <a:srgbClr val="FF0000"/>
                </a:solidFill>
                <a:latin typeface="Arial" panose="020B0604020202020204" pitchFamily="34" charset="0"/>
                <a:cs typeface="Arial" panose="020B0604020202020204" pitchFamily="34" charset="0"/>
              </a:rPr>
              <a:t/>
            </a:r>
            <a:br>
              <a:rPr lang="es-MX" sz="1900" b="1" dirty="0">
                <a:solidFill>
                  <a:srgbClr val="FF0000"/>
                </a:solidFill>
                <a:latin typeface="Arial" panose="020B0604020202020204" pitchFamily="34" charset="0"/>
                <a:cs typeface="Arial" panose="020B0604020202020204" pitchFamily="34" charset="0"/>
              </a:rPr>
            </a:br>
            <a:r>
              <a:rPr lang="es-MX" sz="1900" b="1" dirty="0">
                <a:solidFill>
                  <a:srgbClr val="FF0000"/>
                </a:solidFill>
                <a:latin typeface="Arial" panose="020B0604020202020204" pitchFamily="34" charset="0"/>
                <a:cs typeface="Arial" panose="020B0604020202020204" pitchFamily="34" charset="0"/>
              </a:rPr>
              <a:t>Docente:                                    Lic. Abigail Curiel Moya</a:t>
            </a:r>
            <a:br>
              <a:rPr lang="es-MX" sz="1900" b="1" dirty="0">
                <a:solidFill>
                  <a:srgbClr val="FF0000"/>
                </a:solidFill>
                <a:latin typeface="Arial" panose="020B0604020202020204" pitchFamily="34" charset="0"/>
                <a:cs typeface="Arial" panose="020B0604020202020204" pitchFamily="34" charset="0"/>
              </a:rPr>
            </a:br>
            <a:r>
              <a:rPr lang="es-MX" sz="1900" b="1" dirty="0">
                <a:solidFill>
                  <a:srgbClr val="FF0000"/>
                </a:solidFill>
                <a:latin typeface="Arial" panose="020B0604020202020204" pitchFamily="34" charset="0"/>
                <a:cs typeface="Arial" panose="020B0604020202020204" pitchFamily="34" charset="0"/>
              </a:rPr>
              <a:t/>
            </a:r>
            <a:br>
              <a:rPr lang="es-MX" sz="1900" b="1" dirty="0">
                <a:solidFill>
                  <a:srgbClr val="FF0000"/>
                </a:solidFill>
                <a:latin typeface="Arial" panose="020B0604020202020204" pitchFamily="34" charset="0"/>
                <a:cs typeface="Arial" panose="020B0604020202020204" pitchFamily="34" charset="0"/>
              </a:rPr>
            </a:br>
            <a:r>
              <a:rPr lang="es-MX" sz="1900" b="1" dirty="0">
                <a:solidFill>
                  <a:srgbClr val="FF0000"/>
                </a:solidFill>
                <a:latin typeface="Arial" panose="020B0604020202020204" pitchFamily="34" charset="0"/>
                <a:cs typeface="Arial" panose="020B0604020202020204" pitchFamily="34" charset="0"/>
              </a:rPr>
              <a:t>Campus</a:t>
            </a:r>
            <a:r>
              <a:rPr lang="es-MX" sz="1900" b="1" dirty="0" smtClean="0">
                <a:solidFill>
                  <a:srgbClr val="FF0000"/>
                </a:solidFill>
                <a:latin typeface="Arial" panose="020B0604020202020204" pitchFamily="34" charset="0"/>
                <a:cs typeface="Arial" panose="020B0604020202020204" pitchFamily="34" charset="0"/>
              </a:rPr>
              <a:t>:  </a:t>
            </a:r>
            <a:r>
              <a:rPr lang="es-MX" sz="1900" b="1" dirty="0">
                <a:solidFill>
                  <a:srgbClr val="FF0000"/>
                </a:solidFill>
                <a:latin typeface="Arial" panose="020B0604020202020204" pitchFamily="34" charset="0"/>
                <a:cs typeface="Arial" panose="020B0604020202020204" pitchFamily="34" charset="0"/>
              </a:rPr>
              <a:t>Multiversidad </a:t>
            </a:r>
            <a:r>
              <a:rPr lang="es-MX" sz="1900" b="1" dirty="0" smtClean="0">
                <a:solidFill>
                  <a:srgbClr val="FF0000"/>
                </a:solidFill>
                <a:latin typeface="Arial" panose="020B0604020202020204" pitchFamily="34" charset="0"/>
                <a:cs typeface="Arial" panose="020B0604020202020204" pitchFamily="34" charset="0"/>
              </a:rPr>
              <a:t>Latinoamericana Mexicali </a:t>
            </a:r>
            <a:r>
              <a:rPr lang="es-MX" sz="1900" b="1" dirty="0" smtClean="0">
                <a:solidFill>
                  <a:srgbClr val="FF0000"/>
                </a:solidFill>
                <a:latin typeface="Arial" panose="020B0604020202020204" pitchFamily="34" charset="0"/>
                <a:cs typeface="Arial" panose="020B0604020202020204" pitchFamily="34" charset="0"/>
              </a:rPr>
              <a:t>Centro                                                 </a:t>
            </a:r>
            <a:r>
              <a:rPr lang="es-MX" sz="1700" b="1" dirty="0">
                <a:solidFill>
                  <a:srgbClr val="FF0000"/>
                </a:solidFill>
                <a:latin typeface="Arial" panose="020B0604020202020204" pitchFamily="34" charset="0"/>
                <a:cs typeface="Arial" panose="020B0604020202020204" pitchFamily="34" charset="0"/>
              </a:rPr>
              <a:t/>
            </a:r>
            <a:br>
              <a:rPr lang="es-MX" sz="1700" b="1" dirty="0">
                <a:solidFill>
                  <a:srgbClr val="FF0000"/>
                </a:solidFill>
                <a:latin typeface="Arial" panose="020B0604020202020204" pitchFamily="34" charset="0"/>
                <a:cs typeface="Arial" panose="020B0604020202020204" pitchFamily="34" charset="0"/>
              </a:rPr>
            </a:br>
            <a:r>
              <a:rPr lang="es-MX" sz="1700" b="1" dirty="0">
                <a:solidFill>
                  <a:srgbClr val="FF0000"/>
                </a:solidFill>
                <a:latin typeface="Arial" panose="020B0604020202020204" pitchFamily="34" charset="0"/>
                <a:cs typeface="Arial" panose="020B0604020202020204" pitchFamily="34" charset="0"/>
              </a:rPr>
              <a:t/>
            </a:r>
            <a:br>
              <a:rPr lang="es-MX" sz="1700" b="1" dirty="0">
                <a:solidFill>
                  <a:srgbClr val="FF0000"/>
                </a:solidFill>
                <a:latin typeface="Arial" panose="020B0604020202020204" pitchFamily="34" charset="0"/>
                <a:cs typeface="Arial" panose="020B0604020202020204" pitchFamily="34" charset="0"/>
              </a:rPr>
            </a:br>
            <a:endParaRPr lang="es-MX" sz="1900" b="1" dirty="0">
              <a:solidFill>
                <a:srgbClr val="FF0000"/>
              </a:solidFill>
              <a:latin typeface="Century Gothic" panose="020B0502020202020204"/>
            </a:endParaRPr>
          </a:p>
          <a:p>
            <a:endParaRPr lang="es-MX" dirty="0"/>
          </a:p>
        </p:txBody>
      </p:sp>
      <p:pic>
        <p:nvPicPr>
          <p:cNvPr id="4" name="Marcador de contenido 3"/>
          <p:cNvPicPr>
            <a:picLocks noChangeAspect="1"/>
          </p:cNvPicPr>
          <p:nvPr/>
        </p:nvPicPr>
        <p:blipFill>
          <a:blip r:embed="rId2" cstate="print"/>
          <a:stretch>
            <a:fillRect/>
          </a:stretch>
        </p:blipFill>
        <p:spPr>
          <a:xfrm>
            <a:off x="1337318" y="548680"/>
            <a:ext cx="2893655" cy="1872208"/>
          </a:xfrm>
          <a:prstGeom prst="rect">
            <a:avLst/>
          </a:prstGeom>
        </p:spPr>
      </p:pic>
    </p:spTree>
    <p:extLst>
      <p:ext uri="{BB962C8B-B14F-4D97-AF65-F5344CB8AC3E}">
        <p14:creationId xmlns:p14="http://schemas.microsoft.com/office/powerpoint/2010/main" xmlns="" val="3752926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smtClean="0"/>
              <a:t>Justificación</a:t>
            </a:r>
            <a:endParaRPr lang="es-MX" b="1" dirty="0"/>
          </a:p>
        </p:txBody>
      </p:sp>
      <p:sp>
        <p:nvSpPr>
          <p:cNvPr id="3" name="Marcador de contenido 2"/>
          <p:cNvSpPr>
            <a:spLocks noGrp="1"/>
          </p:cNvSpPr>
          <p:nvPr>
            <p:ph idx="1"/>
          </p:nvPr>
        </p:nvSpPr>
        <p:spPr/>
        <p:txBody>
          <a:bodyPr/>
          <a:lstStyle/>
          <a:p>
            <a:pPr algn="just"/>
            <a:r>
              <a:rPr lang="es-MX" dirty="0" smtClean="0"/>
              <a:t> Se le presenta a los alumnos la información referente al tema con imágenes que llamen la atención con el fin de que adquieran mejor el conocimiento.</a:t>
            </a:r>
            <a:endParaRPr lang="es-MX" dirty="0"/>
          </a:p>
        </p:txBody>
      </p:sp>
      <p:pic>
        <p:nvPicPr>
          <p:cNvPr id="4" name="Imagen 3"/>
          <p:cNvPicPr>
            <a:picLocks noChangeAspect="1"/>
          </p:cNvPicPr>
          <p:nvPr/>
        </p:nvPicPr>
        <p:blipFill>
          <a:blip r:embed="rId2" cstate="print"/>
          <a:stretch>
            <a:fillRect/>
          </a:stretch>
        </p:blipFill>
        <p:spPr>
          <a:xfrm>
            <a:off x="3419872" y="3501008"/>
            <a:ext cx="4112905" cy="2749181"/>
          </a:xfrm>
          <a:prstGeom prst="rect">
            <a:avLst/>
          </a:prstGeom>
        </p:spPr>
      </p:pic>
    </p:spTree>
    <p:extLst>
      <p:ext uri="{BB962C8B-B14F-4D97-AF65-F5344CB8AC3E}">
        <p14:creationId xmlns:p14="http://schemas.microsoft.com/office/powerpoint/2010/main" xmlns="" val="1509438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2060848"/>
            <a:ext cx="3313355" cy="1702160"/>
          </a:xfrm>
        </p:spPr>
        <p:txBody>
          <a:bodyPr>
            <a:normAutofit fontScale="90000"/>
          </a:bodyPr>
          <a:lstStyle/>
          <a:p>
            <a:r>
              <a:rPr lang="es-MX" b="1" u="sng" dirty="0" smtClean="0"/>
              <a:t>Bloque 1: </a:t>
            </a:r>
            <a:r>
              <a:rPr lang="es-MX" dirty="0" smtClean="0"/>
              <a:t>Ética como disciplina filosófica y reconoce las diferentes teorías morales a lo largo de la historia.</a:t>
            </a:r>
            <a:endParaRPr lang="es-MX" dirty="0"/>
          </a:p>
        </p:txBody>
      </p:sp>
      <p:sp>
        <p:nvSpPr>
          <p:cNvPr id="3" name="2 Subtítulo"/>
          <p:cNvSpPr>
            <a:spLocks noGrp="1"/>
          </p:cNvSpPr>
          <p:nvPr>
            <p:ph type="subTitle" idx="1"/>
          </p:nvPr>
        </p:nvSpPr>
        <p:spPr>
          <a:xfrm>
            <a:off x="4716017" y="2564904"/>
            <a:ext cx="3327152" cy="3116805"/>
          </a:xfrm>
        </p:spPr>
        <p:txBody>
          <a:bodyPr>
            <a:normAutofit/>
          </a:bodyPr>
          <a:lstStyle/>
          <a:p>
            <a:r>
              <a:rPr lang="es-MX" sz="3200" b="1" dirty="0" smtClean="0">
                <a:effectLst>
                  <a:outerShdw blurRad="38100" dist="38100" dir="2700000" algn="tl">
                    <a:srgbClr val="000000">
                      <a:alpha val="43137"/>
                    </a:srgbClr>
                  </a:outerShdw>
                </a:effectLst>
              </a:rPr>
              <a:t>1.1 </a:t>
            </a:r>
            <a:r>
              <a:rPr lang="es-MX" sz="3200" dirty="0" smtClean="0"/>
              <a:t>ETICIDAD : CARACTERISTICA ESENCIAL DEL SER HUMANO.</a:t>
            </a:r>
          </a:p>
          <a:p>
            <a:endParaRPr lang="es-MX" sz="3200" b="1" dirty="0">
              <a:effectLst>
                <a:outerShdw blurRad="38100" dist="38100" dir="2700000" algn="tl">
                  <a:srgbClr val="000000">
                    <a:alpha val="43137"/>
                  </a:srgbClr>
                </a:outerShdw>
              </a:effectLst>
            </a:endParaRPr>
          </a:p>
        </p:txBody>
      </p:sp>
      <p:sp>
        <p:nvSpPr>
          <p:cNvPr id="4" name="1 Título"/>
          <p:cNvSpPr txBox="1">
            <a:spLocks/>
          </p:cNvSpPr>
          <p:nvPr/>
        </p:nvSpPr>
        <p:spPr>
          <a:xfrm>
            <a:off x="4716016" y="2708920"/>
            <a:ext cx="3313355" cy="1702160"/>
          </a:xfrm>
          <a:prstGeom prst="rect">
            <a:avLst/>
          </a:prstGeom>
        </p:spPr>
        <p:txBody>
          <a:bodyPr vert="horz" lIns="91440" tIns="45720" rIns="91440" bIns="45720" rtlCol="0" anchor="b">
            <a:normAutofit/>
          </a:bodyPr>
          <a:lstStyle>
            <a:lvl1pPr algn="l" defTabSz="9144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s-MX"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1560" y="4051136"/>
            <a:ext cx="3096394" cy="2457456"/>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948506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476672"/>
            <a:ext cx="7024744" cy="1143000"/>
          </a:xfrm>
        </p:spPr>
        <p:txBody>
          <a:bodyPr>
            <a:normAutofit/>
          </a:bodyPr>
          <a:lstStyle/>
          <a:p>
            <a:pPr algn="ctr"/>
            <a:r>
              <a:rPr lang="es-MX" sz="5400" b="1" u="sng" dirty="0" smtClean="0">
                <a:effectLst>
                  <a:outerShdw blurRad="38100" dist="38100" dir="2700000" algn="tl">
                    <a:srgbClr val="000000">
                      <a:alpha val="43137"/>
                    </a:srgbClr>
                  </a:outerShdw>
                </a:effectLst>
              </a:rPr>
              <a:t>ETICIDAD</a:t>
            </a:r>
            <a:endParaRPr lang="es-MX" sz="5400" b="1" u="sng"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611560" y="1556792"/>
            <a:ext cx="4547983" cy="4918288"/>
          </a:xfrm>
        </p:spPr>
        <p:txBody>
          <a:bodyPr>
            <a:normAutofit lnSpcReduction="10000"/>
          </a:bodyPr>
          <a:lstStyle/>
          <a:p>
            <a:pPr algn="just"/>
            <a:r>
              <a:rPr lang="es-MX" dirty="0"/>
              <a:t>La </a:t>
            </a:r>
            <a:r>
              <a:rPr lang="es-MX" dirty="0"/>
              <a:t>E</a:t>
            </a:r>
            <a:r>
              <a:rPr lang="es-MX" dirty="0" smtClean="0"/>
              <a:t>ticidad </a:t>
            </a:r>
            <a:r>
              <a:rPr lang="es-MX" dirty="0"/>
              <a:t>es lo que hace al ser humano capaz de constituirse </a:t>
            </a:r>
            <a:r>
              <a:rPr lang="es-MX" dirty="0" smtClean="0"/>
              <a:t>así </a:t>
            </a:r>
            <a:r>
              <a:rPr lang="es-MX" dirty="0"/>
              <a:t>mismo de forma responsable para el cuidado de si y de los otros; en otras palabras es la </a:t>
            </a:r>
            <a:r>
              <a:rPr lang="es-MX" dirty="0" smtClean="0"/>
              <a:t>condición </a:t>
            </a:r>
            <a:r>
              <a:rPr lang="es-MX" dirty="0"/>
              <a:t>que permite el ejercicio libre y responsable de sus acciones buscando siempre el bien </a:t>
            </a:r>
            <a:r>
              <a:rPr lang="es-MX" dirty="0" smtClean="0"/>
              <a:t>común.</a:t>
            </a:r>
          </a:p>
          <a:p>
            <a:pPr algn="just"/>
            <a:endParaRPr lang="es-MX" dirty="0" smtClean="0"/>
          </a:p>
          <a:p>
            <a:pPr algn="just"/>
            <a:r>
              <a:rPr lang="es-MX" dirty="0"/>
              <a:t> En este sentido podemos afirmar que la </a:t>
            </a:r>
            <a:r>
              <a:rPr lang="es-MX" dirty="0"/>
              <a:t>E</a:t>
            </a:r>
            <a:r>
              <a:rPr lang="es-MX" dirty="0" smtClean="0"/>
              <a:t>ticidad </a:t>
            </a:r>
            <a:r>
              <a:rPr lang="es-MX" dirty="0" smtClean="0"/>
              <a:t>constituye </a:t>
            </a:r>
            <a:r>
              <a:rPr lang="es-MX" dirty="0"/>
              <a:t>una </a:t>
            </a:r>
            <a:r>
              <a:rPr lang="es-MX" dirty="0" smtClean="0"/>
              <a:t>característica </a:t>
            </a:r>
            <a:r>
              <a:rPr lang="es-MX" dirty="0"/>
              <a:t>esencial de los </a:t>
            </a:r>
            <a:r>
              <a:rPr lang="es-MX" dirty="0" smtClean="0"/>
              <a:t>individuos.</a:t>
            </a:r>
            <a:endParaRPr lang="es-MX"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48064" y="2068840"/>
            <a:ext cx="3182496" cy="316835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143502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71600" y="0"/>
            <a:ext cx="7024744" cy="1143000"/>
          </a:xfrm>
        </p:spPr>
        <p:txBody>
          <a:bodyPr/>
          <a:lstStyle/>
          <a:p>
            <a:pPr algn="ctr"/>
            <a:r>
              <a:rPr lang="es-MX" b="1" dirty="0" smtClean="0"/>
              <a:t>Aristóteles</a:t>
            </a:r>
            <a:endParaRPr lang="es-MX" b="1" dirty="0"/>
          </a:p>
        </p:txBody>
      </p:sp>
      <p:sp>
        <p:nvSpPr>
          <p:cNvPr id="3" name="2 Marcador de contenido"/>
          <p:cNvSpPr>
            <a:spLocks noGrp="1"/>
          </p:cNvSpPr>
          <p:nvPr>
            <p:ph idx="1"/>
          </p:nvPr>
        </p:nvSpPr>
        <p:spPr>
          <a:xfrm>
            <a:off x="3419872" y="980728"/>
            <a:ext cx="5112568" cy="5472608"/>
          </a:xfrm>
        </p:spPr>
        <p:txBody>
          <a:bodyPr>
            <a:normAutofit/>
          </a:bodyPr>
          <a:lstStyle/>
          <a:p>
            <a:pPr algn="just"/>
            <a:endParaRPr lang="es-MX" dirty="0" smtClean="0"/>
          </a:p>
          <a:p>
            <a:pPr algn="just"/>
            <a:r>
              <a:rPr lang="es-MX" dirty="0" smtClean="0"/>
              <a:t>Aristóteles</a:t>
            </a:r>
            <a:r>
              <a:rPr lang="es-MX" dirty="0" smtClean="0"/>
              <a:t>: Sostiene  que el hombre es un “animal político”.</a:t>
            </a:r>
          </a:p>
          <a:p>
            <a:pPr algn="just"/>
            <a:r>
              <a:rPr lang="es-MX" dirty="0" smtClean="0"/>
              <a:t> Es  un ser étnico, ya que la ética es imprescindible de la política, es mas culmina con la política.</a:t>
            </a:r>
          </a:p>
          <a:p>
            <a:pPr algn="just"/>
            <a:endParaRPr lang="es-MX" dirty="0" smtClean="0"/>
          </a:p>
          <a:p>
            <a:pPr algn="just"/>
            <a:r>
              <a:rPr lang="es-MX" dirty="0" smtClean="0"/>
              <a:t>Significa que el hombre es un ser dispuesto para la convivencia social y que los valores morales no se realizan plenamente en la vida del individual sino en la comunidad cuyo centro es la familia y el Estado.</a:t>
            </a:r>
            <a:endParaRPr lang="es-MX"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1560" y="1484784"/>
            <a:ext cx="2759756" cy="280831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083356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548680"/>
            <a:ext cx="4464496" cy="5688632"/>
          </a:xfrm>
        </p:spPr>
        <p:txBody>
          <a:bodyPr>
            <a:normAutofit/>
          </a:bodyPr>
          <a:lstStyle/>
          <a:p>
            <a:pPr algn="just"/>
            <a:r>
              <a:rPr lang="es-MX" dirty="0" smtClean="0"/>
              <a:t>Aristóteles “ el hombre es una </a:t>
            </a:r>
            <a:r>
              <a:rPr lang="es-MX" i="1" dirty="0" smtClean="0"/>
              <a:t>Viviente Social; </a:t>
            </a:r>
            <a:r>
              <a:rPr lang="es-MX" dirty="0" smtClean="0"/>
              <a:t>aquel que no vive en sociedad o no la necesita para su desarrollo, no es propiamente un hombre si no una bestia o un dios.</a:t>
            </a:r>
          </a:p>
          <a:p>
            <a:pPr algn="just"/>
            <a:endParaRPr lang="es-MX" dirty="0"/>
          </a:p>
          <a:p>
            <a:pPr algn="just"/>
            <a:r>
              <a:rPr lang="es-MX" dirty="0" smtClean="0"/>
              <a:t>El ser humano esta dotado de una “ conciencia moral así como de una libertad que le permite ser responsable de sus actos, de juzgar y ser juzgado y, sobre todo, de  elegir un proyecto de vida.</a:t>
            </a:r>
          </a:p>
          <a:p>
            <a:pPr algn="just"/>
            <a:endParaRPr lang="es-MX" dirty="0"/>
          </a:p>
          <a:p>
            <a:endParaRPr lang="es-MX"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076056" y="1628800"/>
            <a:ext cx="3587909" cy="324036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25618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692696"/>
            <a:ext cx="7024744" cy="1143000"/>
          </a:xfrm>
        </p:spPr>
        <p:txBody>
          <a:bodyPr>
            <a:normAutofit/>
          </a:bodyPr>
          <a:lstStyle/>
          <a:p>
            <a:r>
              <a:rPr lang="es-MX" sz="4400" b="1" u="sng" dirty="0" smtClean="0">
                <a:effectLst>
                  <a:outerShdw blurRad="38100" dist="38100" dir="2700000" algn="tl">
                    <a:srgbClr val="000000">
                      <a:alpha val="43137"/>
                    </a:srgbClr>
                  </a:outerShdw>
                </a:effectLst>
              </a:rPr>
              <a:t>María Zambrano </a:t>
            </a:r>
            <a:r>
              <a:rPr lang="es-MX" sz="4400" b="1" u="sng" dirty="0" smtClean="0">
                <a:effectLst>
                  <a:outerShdw blurRad="38100" dist="38100" dir="2700000" algn="tl">
                    <a:srgbClr val="000000">
                      <a:alpha val="43137"/>
                    </a:srgbClr>
                  </a:outerShdw>
                </a:effectLst>
              </a:rPr>
              <a:t> </a:t>
            </a:r>
            <a:r>
              <a:rPr lang="es-MX" sz="2200" dirty="0" smtClean="0"/>
              <a:t>(</a:t>
            </a:r>
            <a:r>
              <a:rPr lang="es-MX" sz="2200" dirty="0" smtClean="0"/>
              <a:t>Filosofa española)</a:t>
            </a:r>
            <a:endParaRPr lang="es-MX" sz="2200" dirty="0"/>
          </a:p>
        </p:txBody>
      </p:sp>
      <p:sp>
        <p:nvSpPr>
          <p:cNvPr id="3" name="2 Marcador de contenido"/>
          <p:cNvSpPr>
            <a:spLocks noGrp="1"/>
          </p:cNvSpPr>
          <p:nvPr>
            <p:ph idx="1"/>
          </p:nvPr>
        </p:nvSpPr>
        <p:spPr>
          <a:xfrm>
            <a:off x="4211960" y="1988840"/>
            <a:ext cx="3608965" cy="4176464"/>
          </a:xfrm>
        </p:spPr>
        <p:txBody>
          <a:bodyPr/>
          <a:lstStyle/>
          <a:p>
            <a:pPr marL="68580" indent="0" algn="just">
              <a:buNone/>
            </a:pPr>
            <a:endParaRPr lang="es-MX" dirty="0" smtClean="0"/>
          </a:p>
          <a:p>
            <a:pPr marL="68580" indent="0" algn="just">
              <a:buNone/>
            </a:pPr>
            <a:r>
              <a:rPr lang="es-MX" dirty="0" smtClean="0"/>
              <a:t>“ </a:t>
            </a:r>
            <a:r>
              <a:rPr lang="es-MX" dirty="0" smtClean="0"/>
              <a:t>Voy eligiendo el que seré, y si esto ocurre en cada hora hay instantes decisivos en que se realiza ese algo que va a determinar la vida entera, una elección que va a quedar incorporada al destino”.</a:t>
            </a:r>
            <a:endParaRPr lang="es-MX"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592" y="1772816"/>
            <a:ext cx="2952328" cy="4436558"/>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34397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260648"/>
            <a:ext cx="7024744" cy="1143000"/>
          </a:xfrm>
        </p:spPr>
        <p:txBody>
          <a:bodyPr/>
          <a:lstStyle/>
          <a:p>
            <a:pPr algn="ctr"/>
            <a:r>
              <a:rPr lang="es-MX" b="1" dirty="0" smtClean="0"/>
              <a:t>J.P. Sartre</a:t>
            </a:r>
            <a:endParaRPr lang="es-MX" b="1" dirty="0"/>
          </a:p>
        </p:txBody>
      </p:sp>
      <p:sp>
        <p:nvSpPr>
          <p:cNvPr id="3" name="2 Marcador de contenido"/>
          <p:cNvSpPr>
            <a:spLocks noGrp="1"/>
          </p:cNvSpPr>
          <p:nvPr>
            <p:ph idx="1"/>
          </p:nvPr>
        </p:nvSpPr>
        <p:spPr>
          <a:xfrm>
            <a:off x="827584" y="1484784"/>
            <a:ext cx="6777317" cy="3508977"/>
          </a:xfrm>
        </p:spPr>
        <p:txBody>
          <a:bodyPr/>
          <a:lstStyle/>
          <a:p>
            <a:pPr algn="just"/>
            <a:r>
              <a:rPr lang="es-MX" sz="2000" dirty="0" smtClean="0"/>
              <a:t>La </a:t>
            </a:r>
            <a:r>
              <a:rPr lang="es-MX" sz="2000" dirty="0" smtClean="0">
                <a:effectLst>
                  <a:outerShdw blurRad="38100" dist="38100" dir="2700000" algn="tl">
                    <a:srgbClr val="000000">
                      <a:alpha val="43137"/>
                    </a:srgbClr>
                  </a:outerShdw>
                </a:effectLst>
              </a:rPr>
              <a:t>ELECCIÓN </a:t>
            </a:r>
            <a:r>
              <a:rPr lang="es-MX" sz="2000" dirty="0" smtClean="0"/>
              <a:t>es una aspecto de decisiva importancia en la dimensión ética del hombre.</a:t>
            </a:r>
          </a:p>
          <a:p>
            <a:pPr algn="just"/>
            <a:endParaRPr lang="es-MX" sz="2000" dirty="0"/>
          </a:p>
          <a:p>
            <a:pPr algn="just"/>
            <a:r>
              <a:rPr lang="es-MX" sz="2000" dirty="0" smtClean="0"/>
              <a:t>Esto quiere decir que el hombre que se compromete y que se da cuenta de que es no solo el que elige ser, sino </a:t>
            </a:r>
            <a:r>
              <a:rPr lang="es-MX" sz="2000" dirty="0" smtClean="0"/>
              <a:t>también </a:t>
            </a:r>
            <a:r>
              <a:rPr lang="es-MX" sz="2000" dirty="0" smtClean="0"/>
              <a:t>un legislador, que elige al mismo tiempo que a si mismo a la humanidad entera, no puede escapar al sentimiento de su total y profunda responsabilidad.</a:t>
            </a:r>
          </a:p>
          <a:p>
            <a:endParaRPr lang="es-MX"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347864" y="4149080"/>
            <a:ext cx="1905000" cy="21336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669636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548680"/>
            <a:ext cx="7024744" cy="1143000"/>
          </a:xfrm>
        </p:spPr>
        <p:txBody>
          <a:bodyPr>
            <a:normAutofit/>
          </a:bodyPr>
          <a:lstStyle/>
          <a:p>
            <a:r>
              <a:rPr lang="es-MX" b="1" dirty="0" smtClean="0"/>
              <a:t>Sören Kierkegaard </a:t>
            </a:r>
            <a:r>
              <a:rPr lang="es-MX" b="1" dirty="0" smtClean="0"/>
              <a:t>    </a:t>
            </a:r>
            <a:r>
              <a:rPr lang="es-MX" sz="2200" b="1" dirty="0" smtClean="0"/>
              <a:t>(</a:t>
            </a:r>
            <a:r>
              <a:rPr lang="es-MX" sz="2200" b="1" dirty="0" smtClean="0"/>
              <a:t>Filosofo </a:t>
            </a:r>
            <a:r>
              <a:rPr lang="es-MX" sz="2200" b="1" dirty="0" smtClean="0"/>
              <a:t>Danés)</a:t>
            </a:r>
            <a:endParaRPr lang="es-MX" sz="2200" b="1" dirty="0"/>
          </a:p>
        </p:txBody>
      </p:sp>
      <p:sp>
        <p:nvSpPr>
          <p:cNvPr id="3" name="2 Marcador de contenido"/>
          <p:cNvSpPr>
            <a:spLocks noGrp="1"/>
          </p:cNvSpPr>
          <p:nvPr>
            <p:ph idx="1"/>
          </p:nvPr>
        </p:nvSpPr>
        <p:spPr>
          <a:xfrm>
            <a:off x="827584" y="1916832"/>
            <a:ext cx="7488832" cy="3744416"/>
          </a:xfrm>
        </p:spPr>
        <p:txBody>
          <a:bodyPr/>
          <a:lstStyle/>
          <a:p>
            <a:pPr marL="68580" indent="0">
              <a:buNone/>
            </a:pPr>
            <a:endParaRPr lang="es-MX" dirty="0" smtClean="0"/>
          </a:p>
          <a:p>
            <a:pPr marL="68580" indent="0">
              <a:buNone/>
            </a:pPr>
            <a:r>
              <a:rPr lang="es-MX" dirty="0" smtClean="0"/>
              <a:t>Distingue </a:t>
            </a:r>
            <a:r>
              <a:rPr lang="es-MX" dirty="0" smtClean="0"/>
              <a:t>3 estudios o etapas en el camino de la vida.</a:t>
            </a:r>
          </a:p>
          <a:p>
            <a:pPr marL="68580" indent="0">
              <a:buNone/>
            </a:pPr>
            <a:endParaRPr lang="es-MX" dirty="0"/>
          </a:p>
          <a:p>
            <a:r>
              <a:rPr lang="es-MX" dirty="0" smtClean="0"/>
              <a:t>Los cuales no revelan, necesariamente, un orden temporal y que nos indican la manera como el ser humano elige y desempeña su existencia al enfrentarse a situaciones cruciales y concretas.</a:t>
            </a:r>
            <a:endParaRPr lang="es-MX" dirty="0"/>
          </a:p>
        </p:txBody>
      </p:sp>
      <p:pic>
        <p:nvPicPr>
          <p:cNvPr id="1026" name="Picture 2" descr="C:\Documents and Settings\pc2\Configuración local\Archivos temporales de Internet\Content.IE5\05BESZCC\MC900425928[1].wmf"/>
          <p:cNvPicPr>
            <a:picLocks noChangeAspect="1" noChangeArrowheads="1"/>
          </p:cNvPicPr>
          <p:nvPr/>
        </p:nvPicPr>
        <p:blipFill>
          <a:blip r:embed="rId2" cstate="print"/>
          <a:srcRect/>
          <a:stretch>
            <a:fillRect/>
          </a:stretch>
        </p:blipFill>
        <p:spPr bwMode="auto">
          <a:xfrm>
            <a:off x="3923928" y="4941168"/>
            <a:ext cx="1286454" cy="1426393"/>
          </a:xfrm>
          <a:prstGeom prst="rect">
            <a:avLst/>
          </a:prstGeom>
          <a:noFill/>
        </p:spPr>
      </p:pic>
    </p:spTree>
    <p:extLst>
      <p:ext uri="{BB962C8B-B14F-4D97-AF65-F5344CB8AC3E}">
        <p14:creationId xmlns:p14="http://schemas.microsoft.com/office/powerpoint/2010/main" xmlns="" val="3849391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2576" y="260648"/>
            <a:ext cx="7024744" cy="1143000"/>
          </a:xfrm>
        </p:spPr>
        <p:txBody>
          <a:bodyPr/>
          <a:lstStyle/>
          <a:p>
            <a:pPr algn="r"/>
            <a:r>
              <a:rPr lang="es-MX" b="1" u="sng" dirty="0" smtClean="0">
                <a:effectLst>
                  <a:outerShdw blurRad="38100" dist="38100" dir="2700000" algn="tl">
                    <a:srgbClr val="000000">
                      <a:alpha val="43137"/>
                    </a:srgbClr>
                  </a:outerShdw>
                </a:effectLst>
              </a:rPr>
              <a:t>1.LA VIDA ESTETICA</a:t>
            </a:r>
            <a:endParaRPr lang="es-MX" b="1" u="sng"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827584" y="1556792"/>
            <a:ext cx="6777317" cy="3508977"/>
          </a:xfrm>
        </p:spPr>
        <p:txBody>
          <a:bodyPr/>
          <a:lstStyle/>
          <a:p>
            <a:pPr algn="just"/>
            <a:r>
              <a:rPr lang="es-MX" dirty="0" smtClean="0"/>
              <a:t>Se da cuando priva la despreocupación y la sensualidad inmediata.</a:t>
            </a:r>
          </a:p>
          <a:p>
            <a:pPr algn="just"/>
            <a:endParaRPr lang="es-MX" dirty="0"/>
          </a:p>
          <a:p>
            <a:pPr algn="just"/>
            <a:r>
              <a:rPr lang="es-MX" dirty="0" smtClean="0"/>
              <a:t>Aquí el individuo pierde el dominio de si mismo para convertirse en prisionero de la búsqueda de goces incesantes que, a la postre desembocan en el tedio y la insatisfacción.</a:t>
            </a:r>
            <a:endParaRPr lang="es-MX"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824376" y="4293096"/>
            <a:ext cx="3312368" cy="2176357"/>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541833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404664"/>
            <a:ext cx="7024744" cy="1143000"/>
          </a:xfrm>
        </p:spPr>
        <p:txBody>
          <a:bodyPr/>
          <a:lstStyle/>
          <a:p>
            <a:pPr algn="ctr"/>
            <a:r>
              <a:rPr lang="es-MX" b="1" u="sng" dirty="0" smtClean="0">
                <a:effectLst>
                  <a:outerShdw blurRad="38100" dist="38100" dir="2700000" algn="tl">
                    <a:srgbClr val="000000">
                      <a:alpha val="43137"/>
                    </a:srgbClr>
                  </a:outerShdw>
                </a:effectLst>
              </a:rPr>
              <a:t>Personajes:</a:t>
            </a:r>
            <a:endParaRPr lang="es-MX" b="1" u="sng"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755577" y="1772816"/>
            <a:ext cx="5256583" cy="4464496"/>
          </a:xfrm>
        </p:spPr>
        <p:txBody>
          <a:bodyPr/>
          <a:lstStyle/>
          <a:p>
            <a:pPr marL="68580" indent="0" algn="just">
              <a:buNone/>
            </a:pPr>
            <a:r>
              <a:rPr lang="es-MX" dirty="0" smtClean="0"/>
              <a:t>Que </a:t>
            </a:r>
            <a:r>
              <a:rPr lang="es-MX" dirty="0" smtClean="0"/>
              <a:t>toma el amor como una mera diversión como un juego libre de responsabilidades.</a:t>
            </a:r>
          </a:p>
          <a:p>
            <a:pPr marL="68580" indent="0" algn="just">
              <a:buNone/>
            </a:pPr>
            <a:endParaRPr lang="es-MX" dirty="0"/>
          </a:p>
          <a:p>
            <a:pPr algn="just"/>
            <a:r>
              <a:rPr lang="es-MX" dirty="0" smtClean="0"/>
              <a:t>Fausto en el personaje de Goethe.</a:t>
            </a:r>
          </a:p>
          <a:p>
            <a:pPr marL="68580" indent="0" algn="just">
              <a:buNone/>
            </a:pPr>
            <a:r>
              <a:rPr lang="es-MX" dirty="0" smtClean="0"/>
              <a:t>El mito de Fausto es “ Si vivir es elegir entre posibilidades, cuanto mas rica la vida, parece con mayores posibilidades.</a:t>
            </a:r>
          </a:p>
          <a:p>
            <a:pPr algn="just"/>
            <a:r>
              <a:rPr lang="es-MX" dirty="0" smtClean="0"/>
              <a:t>Don Juan.</a:t>
            </a:r>
            <a:endParaRPr lang="es-MX" dirty="0" smtClean="0"/>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940152" y="1484784"/>
            <a:ext cx="2719189" cy="3223246"/>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938288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332656"/>
            <a:ext cx="7024744" cy="1143000"/>
          </a:xfrm>
        </p:spPr>
        <p:txBody>
          <a:bodyPr/>
          <a:lstStyle/>
          <a:p>
            <a:pPr algn="ctr"/>
            <a:r>
              <a:rPr lang="es-MX" b="1" dirty="0" smtClean="0"/>
              <a:t>Fausto.</a:t>
            </a:r>
            <a:endParaRPr lang="es-MX" b="1" dirty="0"/>
          </a:p>
        </p:txBody>
      </p:sp>
      <p:sp>
        <p:nvSpPr>
          <p:cNvPr id="3" name="2 Marcador de contenido"/>
          <p:cNvSpPr>
            <a:spLocks noGrp="1"/>
          </p:cNvSpPr>
          <p:nvPr>
            <p:ph idx="1"/>
          </p:nvPr>
        </p:nvSpPr>
        <p:spPr>
          <a:xfrm>
            <a:off x="755576" y="1412776"/>
            <a:ext cx="6777317" cy="4752528"/>
          </a:xfrm>
        </p:spPr>
        <p:txBody>
          <a:bodyPr>
            <a:normAutofit/>
          </a:bodyPr>
          <a:lstStyle/>
          <a:p>
            <a:pPr algn="just"/>
            <a:r>
              <a:rPr lang="es-MX" dirty="0" smtClean="0"/>
              <a:t>Dedico durante toda su vida al estudio y a la reflexión aislándose de los goces de la vida y de una “juventud” que creía perdida, decide vender su alma al diablo a cambio de lo que considera una vida plena donde se goce la “eternidad del momento”, donde no se busque el absoluto en el fin, si no el “aquí y ahora”.</a:t>
            </a:r>
          </a:p>
          <a:p>
            <a:pPr algn="just"/>
            <a:endParaRPr lang="es-MX" dirty="0" smtClean="0"/>
          </a:p>
          <a:p>
            <a:pPr algn="just"/>
            <a:r>
              <a:rPr lang="es-MX" dirty="0" smtClean="0"/>
              <a:t>“vivir sin responsabilidades, o sea sin soledades, pues las responsabilidades son una de las formas de la temporalidad, de nuestros compromiso con nosotros mismos en el tiempo”</a:t>
            </a:r>
            <a:endParaRPr lang="es-MX" dirty="0"/>
          </a:p>
        </p:txBody>
      </p:sp>
    </p:spTree>
    <p:extLst>
      <p:ext uri="{BB962C8B-B14F-4D97-AF65-F5344CB8AC3E}">
        <p14:creationId xmlns:p14="http://schemas.microsoft.com/office/powerpoint/2010/main" xmlns="" val="3176003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332656"/>
            <a:ext cx="7024744" cy="1143000"/>
          </a:xfrm>
        </p:spPr>
        <p:txBody>
          <a:bodyPr/>
          <a:lstStyle/>
          <a:p>
            <a:pPr algn="ctr"/>
            <a:r>
              <a:rPr lang="es-MX" b="1" u="sng" dirty="0" smtClean="0">
                <a:effectLst>
                  <a:outerShdw blurRad="38100" dist="38100" dir="2700000" algn="tl">
                    <a:srgbClr val="000000">
                      <a:alpha val="43137"/>
                    </a:srgbClr>
                  </a:outerShdw>
                </a:effectLst>
              </a:rPr>
              <a:t>2. Estadio Ético</a:t>
            </a:r>
            <a:endParaRPr lang="es-MX" b="1" u="sng"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683569" y="1628800"/>
            <a:ext cx="4752528" cy="4824536"/>
          </a:xfrm>
        </p:spPr>
        <p:txBody>
          <a:bodyPr>
            <a:normAutofit lnSpcReduction="10000"/>
          </a:bodyPr>
          <a:lstStyle/>
          <a:p>
            <a:pPr algn="just"/>
            <a:r>
              <a:rPr lang="es-MX" dirty="0" smtClean="0"/>
              <a:t>Surge cuando el ser humano rige su vida, ya no por el capricho y la búsqueda de placeres inmediatos e instantáneos, si no por principios y normas cuyo cumplimiento reconoce como obligatorias de manera universal.</a:t>
            </a:r>
          </a:p>
          <a:p>
            <a:pPr algn="just"/>
            <a:endParaRPr lang="es-MX" dirty="0"/>
          </a:p>
          <a:p>
            <a:pPr algn="just"/>
            <a:r>
              <a:rPr lang="es-MX" dirty="0" smtClean="0"/>
              <a:t>Consiste en poner los aspectos de un ser individual con la </a:t>
            </a:r>
            <a:r>
              <a:rPr lang="es-MX" i="1" dirty="0" smtClean="0"/>
              <a:t>ley universal,</a:t>
            </a:r>
            <a:r>
              <a:rPr lang="es-MX" dirty="0" smtClean="0"/>
              <a:t> de manera que cada individuo exprese lo que es esencialmente humano.</a:t>
            </a:r>
            <a:endParaRPr lang="es-MX"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16694" y="1628800"/>
            <a:ext cx="3184080" cy="381642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80655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764704"/>
            <a:ext cx="7776864" cy="5472608"/>
          </a:xfrm>
        </p:spPr>
        <p:txBody>
          <a:bodyPr>
            <a:normAutofit lnSpcReduction="10000"/>
          </a:bodyPr>
          <a:lstStyle/>
          <a:p>
            <a:r>
              <a:rPr lang="es-MX" dirty="0" smtClean="0"/>
              <a:t>El estadio Ético nos revela la Eticidad del ser humano.</a:t>
            </a:r>
          </a:p>
          <a:p>
            <a:endParaRPr lang="es-MX" dirty="0"/>
          </a:p>
          <a:p>
            <a:pPr algn="just"/>
            <a:r>
              <a:rPr lang="es-MX" b="1" dirty="0" smtClean="0"/>
              <a:t>Sócrates </a:t>
            </a:r>
            <a:endParaRPr lang="es-MX" b="1" dirty="0" smtClean="0"/>
          </a:p>
          <a:p>
            <a:pPr marL="68580" indent="0" algn="just">
              <a:buNone/>
            </a:pPr>
            <a:r>
              <a:rPr lang="es-MX" dirty="0" smtClean="0"/>
              <a:t>Método Mayéutico que consiste  en aflorar aquellos principios de bien, de verdad y de justicia que se encuentran  olvidados en el interior de cada conciencia.</a:t>
            </a:r>
          </a:p>
          <a:p>
            <a:pPr marL="68580" indent="0" algn="just">
              <a:buNone/>
            </a:pPr>
            <a:endParaRPr lang="es-MX" dirty="0"/>
          </a:p>
          <a:p>
            <a:pPr algn="just"/>
            <a:r>
              <a:rPr lang="es-MX" b="1" dirty="0" smtClean="0"/>
              <a:t>Kierkegaard</a:t>
            </a:r>
          </a:p>
          <a:p>
            <a:pPr marL="68580" indent="0" algn="just">
              <a:buNone/>
            </a:pPr>
            <a:r>
              <a:rPr lang="es-MX" dirty="0" smtClean="0"/>
              <a:t>Obrar bien es ajustar nuestra voluntad a una norma de universal observancia o “ imperativo categórico”, el cual, al mismo tiempo que nos permite actuar por cuenta propia, de manera “autónoma”, nos posibilita comportarnos de acuerdo con una norma moral valedera para todo ser racional, sin excepción alguna.</a:t>
            </a:r>
          </a:p>
          <a:p>
            <a:endParaRPr lang="es-MX" dirty="0" smtClean="0"/>
          </a:p>
          <a:p>
            <a:pPr marL="68580" indent="0">
              <a:buNone/>
            </a:pPr>
            <a:endParaRPr lang="es-MX" dirty="0"/>
          </a:p>
        </p:txBody>
      </p:sp>
    </p:spTree>
    <p:extLst>
      <p:ext uri="{BB962C8B-B14F-4D97-AF65-F5344CB8AC3E}">
        <p14:creationId xmlns:p14="http://schemas.microsoft.com/office/powerpoint/2010/main" xmlns="" val="2258596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620688"/>
            <a:ext cx="7024744" cy="1143000"/>
          </a:xfrm>
        </p:spPr>
        <p:txBody>
          <a:bodyPr/>
          <a:lstStyle/>
          <a:p>
            <a:pPr algn="ctr"/>
            <a:r>
              <a:rPr lang="es-MX" b="1" u="sng" dirty="0" smtClean="0">
                <a:effectLst>
                  <a:outerShdw blurRad="38100" dist="38100" dir="2700000" algn="tl">
                    <a:srgbClr val="000000">
                      <a:alpha val="43137"/>
                    </a:srgbClr>
                  </a:outerShdw>
                </a:effectLst>
              </a:rPr>
              <a:t>3. Estadio Religioso</a:t>
            </a:r>
            <a:endParaRPr lang="es-MX" b="1" u="sng"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3275856" y="1844824"/>
            <a:ext cx="5328592" cy="4392488"/>
          </a:xfrm>
        </p:spPr>
        <p:txBody>
          <a:bodyPr/>
          <a:lstStyle/>
          <a:p>
            <a:pPr algn="just"/>
            <a:r>
              <a:rPr lang="es-MX" dirty="0" smtClean="0"/>
              <a:t>Tiene cabida una profundidad interioridad (subjetiva) humana.</a:t>
            </a:r>
          </a:p>
          <a:p>
            <a:pPr algn="just"/>
            <a:endParaRPr lang="es-MX" dirty="0"/>
          </a:p>
          <a:p>
            <a:pPr algn="just"/>
            <a:r>
              <a:rPr lang="es-MX" dirty="0" smtClean="0"/>
              <a:t>Los hombres auténticos según </a:t>
            </a:r>
            <a:r>
              <a:rPr lang="es-MX" i="1" dirty="0" smtClean="0">
                <a:effectLst>
                  <a:outerShdw blurRad="38100" dist="38100" dir="2700000" algn="tl">
                    <a:srgbClr val="000000">
                      <a:alpha val="43137"/>
                    </a:srgbClr>
                  </a:outerShdw>
                </a:effectLst>
              </a:rPr>
              <a:t>Kierkegaard, </a:t>
            </a:r>
            <a:r>
              <a:rPr lang="es-MX" dirty="0" smtClean="0"/>
              <a:t> son los “ que escandalizan al mundo o parecen locos y, sin embargo cumplen con su deber con dios”.</a:t>
            </a:r>
            <a:endParaRPr lang="es-MX" dirty="0"/>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3249" y="2204864"/>
            <a:ext cx="2813997" cy="3960440"/>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327421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15616" y="404664"/>
            <a:ext cx="7024744" cy="1143000"/>
          </a:xfrm>
        </p:spPr>
        <p:txBody>
          <a:bodyPr/>
          <a:lstStyle/>
          <a:p>
            <a:pPr algn="ctr"/>
            <a:r>
              <a:rPr lang="es-MX" b="1" dirty="0" smtClean="0"/>
              <a:t>Personajes</a:t>
            </a:r>
            <a:endParaRPr lang="es-MX" b="1" dirty="0"/>
          </a:p>
        </p:txBody>
      </p:sp>
      <p:sp>
        <p:nvSpPr>
          <p:cNvPr id="3" name="2 Marcador de contenido"/>
          <p:cNvSpPr>
            <a:spLocks noGrp="1"/>
          </p:cNvSpPr>
          <p:nvPr>
            <p:ph idx="1"/>
          </p:nvPr>
        </p:nvSpPr>
        <p:spPr>
          <a:xfrm>
            <a:off x="899593" y="1628800"/>
            <a:ext cx="4464495" cy="4536504"/>
          </a:xfrm>
        </p:spPr>
        <p:txBody>
          <a:bodyPr>
            <a:normAutofit/>
          </a:bodyPr>
          <a:lstStyle/>
          <a:p>
            <a:pPr algn="just"/>
            <a:r>
              <a:rPr lang="es-MX" dirty="0" smtClean="0"/>
              <a:t>Abraham</a:t>
            </a:r>
          </a:p>
          <a:p>
            <a:pPr marL="68580" indent="0" algn="just">
              <a:buNone/>
            </a:pPr>
            <a:r>
              <a:rPr lang="es-MX" dirty="0" smtClean="0"/>
              <a:t>El caballero  de la fe, que fue sometido  a la mas dura prueba de fe, obedecer el mandato divino  que lo obligaba a sacrificar a su hijo.</a:t>
            </a:r>
          </a:p>
          <a:p>
            <a:pPr marL="68580" indent="0" algn="just">
              <a:buNone/>
            </a:pPr>
            <a:endParaRPr lang="es-MX" dirty="0"/>
          </a:p>
          <a:p>
            <a:pPr algn="just"/>
            <a:r>
              <a:rPr lang="es-MX" dirty="0" smtClean="0"/>
              <a:t>Su obligación y responsabilidad con Dios se sostiene por razón de su personal dedicación interior a Dios.</a:t>
            </a:r>
            <a:endParaRPr lang="es-MX" dirty="0"/>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580112" y="1268760"/>
            <a:ext cx="2822678" cy="5015284"/>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354284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7585" y="908720"/>
            <a:ext cx="4896543" cy="5040560"/>
          </a:xfrm>
        </p:spPr>
        <p:txBody>
          <a:bodyPr>
            <a:normAutofit lnSpcReduction="10000"/>
          </a:bodyPr>
          <a:lstStyle/>
          <a:p>
            <a:pPr algn="just"/>
            <a:r>
              <a:rPr lang="es-MX" b="1" dirty="0" smtClean="0"/>
              <a:t>Juliana Gonzales </a:t>
            </a:r>
            <a:r>
              <a:rPr lang="es-MX" sz="1800" b="1" dirty="0" smtClean="0"/>
              <a:t>(</a:t>
            </a:r>
            <a:r>
              <a:rPr lang="es-MX" sz="1800" b="1" dirty="0"/>
              <a:t>F</a:t>
            </a:r>
            <a:r>
              <a:rPr lang="es-MX" sz="1800" b="1" dirty="0" smtClean="0"/>
              <a:t>ilosofa Mexicana)</a:t>
            </a:r>
          </a:p>
          <a:p>
            <a:pPr marL="68580" indent="0" algn="just">
              <a:buNone/>
            </a:pPr>
            <a:r>
              <a:rPr lang="es-MX" dirty="0" smtClean="0"/>
              <a:t>El valor esta profunda mente arraigado en el ser humano pues los valores no son propiedad de las cosa, si no que expresan el ser del hombre convirtiéndolo en un “ ser axiológico”.</a:t>
            </a:r>
          </a:p>
          <a:p>
            <a:pPr marL="68580" indent="0" algn="just">
              <a:buNone/>
            </a:pPr>
            <a:endParaRPr lang="es-MX" dirty="0"/>
          </a:p>
          <a:p>
            <a:pPr marL="68580" indent="0" algn="just">
              <a:buNone/>
            </a:pPr>
            <a:r>
              <a:rPr lang="es-MX" dirty="0" smtClean="0"/>
              <a:t>La carencia es lo que impulsa al ser humano para el logro de completitud es el Eros (el amor platónico) que  constituye un principio de vinculación humana.</a:t>
            </a:r>
            <a:endParaRPr lang="es-MX" dirty="0"/>
          </a:p>
        </p:txBody>
      </p:sp>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796136" y="1484784"/>
            <a:ext cx="2491730" cy="3630424"/>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184745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620688"/>
            <a:ext cx="7024744" cy="792088"/>
          </a:xfrm>
        </p:spPr>
        <p:txBody>
          <a:bodyPr>
            <a:normAutofit/>
          </a:bodyPr>
          <a:lstStyle/>
          <a:p>
            <a:r>
              <a:rPr lang="es-MX" sz="2800" b="1" u="sng" dirty="0" smtClean="0">
                <a:effectLst>
                  <a:outerShdw blurRad="38100" dist="38100" dir="2700000" algn="tl">
                    <a:srgbClr val="000000">
                      <a:alpha val="43137"/>
                    </a:srgbClr>
                  </a:outerShdw>
                </a:effectLst>
              </a:rPr>
              <a:t>El Eros  (el amor) para comprender la Eticidad.</a:t>
            </a:r>
            <a:endParaRPr lang="es-MX" sz="2800" b="1" u="sng"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611560" y="1772816"/>
            <a:ext cx="6120680" cy="4896544"/>
          </a:xfrm>
        </p:spPr>
        <p:txBody>
          <a:bodyPr>
            <a:normAutofit lnSpcReduction="10000"/>
          </a:bodyPr>
          <a:lstStyle/>
          <a:p>
            <a:pPr algn="just"/>
            <a:r>
              <a:rPr lang="es-MX" dirty="0" smtClean="0"/>
              <a:t>Eros, el dios del amor, tiene doble naturaleza: es hijo de </a:t>
            </a:r>
            <a:r>
              <a:rPr lang="es-MX" i="1" dirty="0" smtClean="0"/>
              <a:t>Poros</a:t>
            </a:r>
            <a:r>
              <a:rPr lang="es-MX" dirty="0" smtClean="0"/>
              <a:t>, la abundancia y de </a:t>
            </a:r>
            <a:r>
              <a:rPr lang="es-MX" i="1" dirty="0" smtClean="0"/>
              <a:t>Penia,</a:t>
            </a:r>
            <a:r>
              <a:rPr lang="es-MX" dirty="0" smtClean="0"/>
              <a:t> la penuria o pobreza.</a:t>
            </a:r>
          </a:p>
          <a:p>
            <a:pPr algn="just"/>
            <a:endParaRPr lang="es-MX" dirty="0"/>
          </a:p>
          <a:p>
            <a:pPr algn="just"/>
            <a:r>
              <a:rPr lang="es-MX" dirty="0" smtClean="0"/>
              <a:t>Dos tendencias: es carencia, es incompletitud que tiende a buscar el complemento para ser pleno y rico de ser.</a:t>
            </a:r>
          </a:p>
          <a:p>
            <a:pPr algn="just"/>
            <a:endParaRPr lang="es-MX" dirty="0"/>
          </a:p>
          <a:p>
            <a:pPr algn="just"/>
            <a:r>
              <a:rPr lang="es-MX" dirty="0" smtClean="0"/>
              <a:t>Eros, es como puente que nos eleva del no ser (carencia) al ser ( abundancia, riqueza en sentido espiritual).</a:t>
            </a:r>
          </a:p>
          <a:p>
            <a:pPr algn="just"/>
            <a:endParaRPr lang="es-MX" dirty="0"/>
          </a:p>
          <a:p>
            <a:pPr algn="just"/>
            <a:r>
              <a:rPr lang="es-MX" dirty="0" smtClean="0"/>
              <a:t>Dualidad entre el bien y el mal.</a:t>
            </a:r>
          </a:p>
          <a:p>
            <a:endParaRPr lang="es-MX" dirty="0"/>
          </a:p>
          <a:p>
            <a:endParaRPr lang="es-MX" dirty="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588224" y="2492896"/>
            <a:ext cx="1857375" cy="2457450"/>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037811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b="1" dirty="0" smtClean="0"/>
              <a:t>Bibliografía</a:t>
            </a:r>
            <a:endParaRPr lang="es-MX" b="1" dirty="0"/>
          </a:p>
        </p:txBody>
      </p:sp>
      <p:sp>
        <p:nvSpPr>
          <p:cNvPr id="3" name="Marcador de contenido 2"/>
          <p:cNvSpPr>
            <a:spLocks noGrp="1"/>
          </p:cNvSpPr>
          <p:nvPr>
            <p:ph idx="1"/>
          </p:nvPr>
        </p:nvSpPr>
        <p:spPr/>
        <p:txBody>
          <a:bodyPr/>
          <a:lstStyle/>
          <a:p>
            <a:pPr algn="ctr"/>
            <a:endParaRPr lang="es-MX" dirty="0" smtClean="0"/>
          </a:p>
          <a:p>
            <a:pPr algn="ctr"/>
            <a:r>
              <a:rPr lang="es-MX" dirty="0" smtClean="0"/>
              <a:t>Libro </a:t>
            </a:r>
            <a:r>
              <a:rPr lang="es-MX" dirty="0"/>
              <a:t>de texto del autor Piña Chávez Bravo</a:t>
            </a:r>
          </a:p>
          <a:p>
            <a:pPr marL="68580" indent="0">
              <a:buNone/>
            </a:pPr>
            <a:endParaRPr lang="es-MX" dirty="0"/>
          </a:p>
        </p:txBody>
      </p:sp>
      <p:pic>
        <p:nvPicPr>
          <p:cNvPr id="2050" name="Picture 2" descr="C:\Documents and Settings\pc2\Configuración local\Archivos temporales de Internet\Content.IE5\95WUYTEX\MM900303377[1].gif"/>
          <p:cNvPicPr>
            <a:picLocks noChangeAspect="1" noChangeArrowheads="1" noCrop="1"/>
          </p:cNvPicPr>
          <p:nvPr/>
        </p:nvPicPr>
        <p:blipFill>
          <a:blip r:embed="rId2" cstate="print"/>
          <a:srcRect/>
          <a:stretch>
            <a:fillRect/>
          </a:stretch>
        </p:blipFill>
        <p:spPr bwMode="auto">
          <a:xfrm>
            <a:off x="4067944" y="3717032"/>
            <a:ext cx="1152128" cy="1002407"/>
          </a:xfrm>
          <a:prstGeom prst="rect">
            <a:avLst/>
          </a:prstGeom>
          <a:noFill/>
        </p:spPr>
      </p:pic>
    </p:spTree>
    <p:extLst>
      <p:ext uri="{BB962C8B-B14F-4D97-AF65-F5344CB8AC3E}">
        <p14:creationId xmlns:p14="http://schemas.microsoft.com/office/powerpoint/2010/main" xmlns="" val="23351606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Personalizado 3">
      <a:dk1>
        <a:srgbClr val="7030A0"/>
      </a:dk1>
      <a:lt1>
        <a:sysClr val="window" lastClr="FFFFFF"/>
      </a:lt1>
      <a:dk2>
        <a:srgbClr val="7030A0"/>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154</TotalTime>
  <Words>1064</Words>
  <Application>Microsoft Office PowerPoint</Application>
  <PresentationFormat>Presentación en pantalla (4:3)</PresentationFormat>
  <Paragraphs>81</Paragraphs>
  <Slides>19</Slides>
  <Notes>1</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Austin</vt:lpstr>
      <vt:lpstr>Diapositiva 1</vt:lpstr>
      <vt:lpstr>Justificación</vt:lpstr>
      <vt:lpstr>Bloque 1: Ética como disciplina filosófica y reconoce las diferentes teorías morales a lo largo de la historia.</vt:lpstr>
      <vt:lpstr>ETICIDAD</vt:lpstr>
      <vt:lpstr>Aristóteles</vt:lpstr>
      <vt:lpstr>Diapositiva 6</vt:lpstr>
      <vt:lpstr>María Zambrano  (Filosofa española)</vt:lpstr>
      <vt:lpstr>J.P. Sartre</vt:lpstr>
      <vt:lpstr>Sören Kierkegaard     (Filosofo Danés)</vt:lpstr>
      <vt:lpstr>1.LA VIDA ESTETICA</vt:lpstr>
      <vt:lpstr>Personajes:</vt:lpstr>
      <vt:lpstr>Fausto.</vt:lpstr>
      <vt:lpstr>2. Estadio Ético</vt:lpstr>
      <vt:lpstr>Diapositiva 14</vt:lpstr>
      <vt:lpstr>3. Estadio Religioso</vt:lpstr>
      <vt:lpstr>Personajes</vt:lpstr>
      <vt:lpstr>Diapositiva 17</vt:lpstr>
      <vt:lpstr>El Eros  (el amor) para comprender la Eticidad.</vt:lpstr>
      <vt:lpstr>Bibliografía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Bloque 1: Ética como disciplina filosófica y reconoce las diferentes teorías morales a lo largo de la historia.</dc:title>
  <dc:creator>Chava</dc:creator>
  <cp:lastModifiedBy>pc-02</cp:lastModifiedBy>
  <cp:revision>42</cp:revision>
  <dcterms:created xsi:type="dcterms:W3CDTF">2013-08-23T15:07:56Z</dcterms:created>
  <dcterms:modified xsi:type="dcterms:W3CDTF">2014-09-06T15:48:58Z</dcterms:modified>
</cp:coreProperties>
</file>