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4" r:id="rId9"/>
    <p:sldId id="263" r:id="rId10"/>
    <p:sldId id="265" r:id="rId11"/>
    <p:sldId id="266" r:id="rId12"/>
    <p:sldId id="267" r:id="rId13"/>
    <p:sldId id="268" r:id="rId14"/>
    <p:sldId id="269" r:id="rId15"/>
    <p:sldId id="271" r:id="rId16"/>
    <p:sldId id="272" r:id="rId17"/>
    <p:sldId id="270" r:id="rId18"/>
    <p:sldId id="273" r:id="rId19"/>
    <p:sldId id="274" r:id="rId20"/>
    <p:sldId id="275" r:id="rId21"/>
    <p:sldId id="276" r:id="rId22"/>
    <p:sldId id="277" r:id="rId23"/>
    <p:sldId id="278" r:id="rId24"/>
    <p:sldId id="279" r:id="rId25"/>
    <p:sldId id="280" r:id="rId26"/>
    <p:sldId id="282" r:id="rId27"/>
    <p:sldId id="281"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8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60120B-A6F3-461F-92F0-A96BA4DFC20F}" type="datetimeFigureOut">
              <a:rPr lang="es-ES" smtClean="0"/>
              <a:pPr/>
              <a:t>23/05/2013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4E96FD-26D9-4C92-83D6-EAAF7E210B1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4E96FD-26D9-4C92-83D6-EAAF7E210B19}"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4E96FD-26D9-4C92-83D6-EAAF7E210B19}" type="slidenum">
              <a:rPr lang="es-ES" smtClean="0"/>
              <a:pPr/>
              <a:t>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B4E96FD-26D9-4C92-83D6-EAAF7E210B19}" type="slidenum">
              <a:rPr lang="es-ES" smtClean="0"/>
              <a:pPr/>
              <a:t>22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1"/>
      </p:bgRef>
    </p:bg>
    <p:spTree>
      <p:nvGrpSpPr>
        <p:cNvPr id="1" name=""/>
        <p:cNvGrpSpPr/>
        <p:nvPr/>
      </p:nvGrpSpPr>
      <p:grpSpPr>
        <a:xfrm>
          <a:off x="0" y="0"/>
          <a:ext cx="0" cy="0"/>
          <a:chOff x="0" y="0"/>
          <a:chExt cx="0" cy="0"/>
        </a:xfrm>
      </p:grpSpPr>
      <p:sp>
        <p:nvSpPr>
          <p:cNvPr id="8" name="7 Rectángulo"/>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Conector recto"/>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Título"/>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s-ES" smtClean="0"/>
              <a:t>Haga clic para modificar el estilo de título del patrón</a:t>
            </a:r>
            <a:endParaRPr kumimoji="0" lang="en-US"/>
          </a:p>
        </p:txBody>
      </p:sp>
      <p:sp>
        <p:nvSpPr>
          <p:cNvPr id="25" name="24 Subtítulo"/>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31" name="30 Marcador de fecha"/>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7A847CFC-816F-41D0-AAC0-9BF4FEBC753E}" type="datetimeFigureOut">
              <a:rPr lang="es-ES" smtClean="0"/>
              <a:pPr/>
              <a:t>23/05/2013</a:t>
            </a:fld>
            <a:endParaRPr lang="es-ES"/>
          </a:p>
        </p:txBody>
      </p:sp>
      <p:sp>
        <p:nvSpPr>
          <p:cNvPr id="18" name="17 Marcador de pie de página"/>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s-ES"/>
          </a:p>
        </p:txBody>
      </p:sp>
      <p:sp>
        <p:nvSpPr>
          <p:cNvPr id="29" name="28 Marcador de número de diapositiva"/>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132FADFE-3B8F-471C-ABF0-DBC7717ECBBC}"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23/05/2013</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1">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7A847CFC-816F-41D0-AAC0-9BF4FEBC753E}" type="datetimeFigureOut">
              <a:rPr lang="es-ES" smtClean="0"/>
              <a:pPr/>
              <a:t>23/05/2013</a:t>
            </a:fld>
            <a:endParaRPr lang="es-ES"/>
          </a:p>
        </p:txBody>
      </p:sp>
      <p:sp>
        <p:nvSpPr>
          <p:cNvPr id="5" name="4 Marcador de pie de página"/>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s-ES"/>
          </a:p>
        </p:txBody>
      </p:sp>
      <p:sp>
        <p:nvSpPr>
          <p:cNvPr id="6" name="5 Marcador de número de diapositiva"/>
          <p:cNvSpPr>
            <a:spLocks noGrp="1"/>
          </p:cNvSpPr>
          <p:nvPr>
            <p:ph type="sldNum" sz="quarter" idx="12"/>
          </p:nvPr>
        </p:nvSpPr>
        <p:spPr>
          <a:xfrm>
            <a:off x="6733952" y="6555112"/>
            <a:ext cx="588336" cy="228600"/>
          </a:xfrm>
        </p:spPr>
        <p:txBody>
          <a:bodyPr/>
          <a:lstStyle>
            <a:extLst/>
          </a:lstStyle>
          <a:p>
            <a:fld id="{132FADFE-3B8F-471C-ABF0-DBC7717ECBBC}"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23/05/2013</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pPr/>
              <a:t>23/05/2013</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320040"/>
            <a:ext cx="7242048" cy="1143000"/>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pPr/>
              <a:t>23/05/2013</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solidFill>
                  <a:schemeClr val="tx2"/>
                </a:solidFill>
              </a:defRPr>
            </a:lvl1pPr>
            <a:extLst/>
          </a:lstStyle>
          <a:p>
            <a:fld id="{7A847CFC-816F-41D0-AAC0-9BF4FEBC753E}" type="datetimeFigureOut">
              <a:rPr lang="es-ES" smtClean="0"/>
              <a:pPr/>
              <a:t>23/05/2013</a:t>
            </a:fld>
            <a:endParaRPr lang="es-ES"/>
          </a:p>
        </p:txBody>
      </p:sp>
      <p:sp>
        <p:nvSpPr>
          <p:cNvPr id="3" name="2 Marcador de pie de página"/>
          <p:cNvSpPr>
            <a:spLocks noGrp="1"/>
          </p:cNvSpPr>
          <p:nvPr>
            <p:ph type="ftr" sz="quarter" idx="11"/>
          </p:nvPr>
        </p:nvSpPr>
        <p:spPr/>
        <p:txBody>
          <a:bodyPr/>
          <a:lstStyle>
            <a:lvl1pPr>
              <a:defRPr>
                <a:solidFill>
                  <a:schemeClr val="tx2"/>
                </a:solidFill>
              </a:defRPr>
            </a:lvl1pPr>
            <a:extLst/>
          </a:lstStyle>
          <a:p>
            <a:endParaRPr lang="es-ES"/>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23/05/2013</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2"/>
      </p:bgRef>
    </p:bg>
    <p:spTree>
      <p:nvGrpSpPr>
        <p:cNvPr id="1" name=""/>
        <p:cNvGrpSpPr/>
        <p:nvPr/>
      </p:nvGrpSpPr>
      <p:grpSpPr>
        <a:xfrm>
          <a:off x="0" y="0"/>
          <a:ext cx="0" cy="0"/>
          <a:chOff x="0" y="0"/>
          <a:chExt cx="0" cy="0"/>
        </a:xfrm>
      </p:grpSpPr>
      <p:sp>
        <p:nvSpPr>
          <p:cNvPr id="8" name="7 Rectángulo"/>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8 Rectángulo"/>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s-ES" smtClean="0"/>
              <a:t>Haga clic para modificar el estilo de título del patrón</a:t>
            </a:r>
            <a:endParaRPr kumimoji="0" lang="en-US" dirty="0"/>
          </a:p>
        </p:txBody>
      </p:sp>
      <p:sp>
        <p:nvSpPr>
          <p:cNvPr id="4" name="3 Marcador de texto"/>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s-ES" smtClean="0"/>
              <a:t>Haga clic para modificar el estilo de texto del patrón</a:t>
            </a:r>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23/05/2013</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10" name="9 Marcador de posición de imagen"/>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s-ES" smtClean="0"/>
              <a:t>Haga clic en el icono para agregar una imagen</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23/05/2013</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274955"/>
            <a:ext cx="1524000" cy="5851525"/>
          </a:xfrm>
        </p:spPr>
        <p:txBody>
          <a:bodyPr vert="eaVert" ancho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2"/>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242816" y="6557946"/>
            <a:ext cx="2002464" cy="226902"/>
          </a:xfrm>
        </p:spPr>
        <p:txBody>
          <a:bodyPr/>
          <a:lstStyle>
            <a:extLst/>
          </a:lstStyle>
          <a:p>
            <a:fld id="{7A847CFC-816F-41D0-AAC0-9BF4FEBC753E}" type="datetimeFigureOut">
              <a:rPr lang="es-ES" smtClean="0"/>
              <a:pPr/>
              <a:t>23/05/2013</a:t>
            </a:fld>
            <a:endParaRPr lang="es-ES"/>
          </a:p>
        </p:txBody>
      </p:sp>
      <p:sp>
        <p:nvSpPr>
          <p:cNvPr id="5" name="4 Marcador de pie de página"/>
          <p:cNvSpPr>
            <a:spLocks noGrp="1"/>
          </p:cNvSpPr>
          <p:nvPr>
            <p:ph type="ftr" sz="quarter" idx="11"/>
          </p:nvPr>
        </p:nvSpPr>
        <p:spPr>
          <a:xfrm>
            <a:off x="457200" y="6556248"/>
            <a:ext cx="3657600" cy="228600"/>
          </a:xfrm>
        </p:spPr>
        <p:txBody>
          <a:bodyPr/>
          <a:lstStyle>
            <a:extLst/>
          </a:lstStyle>
          <a:p>
            <a:endParaRPr lang="es-ES"/>
          </a:p>
        </p:txBody>
      </p:sp>
      <p:sp>
        <p:nvSpPr>
          <p:cNvPr id="6" name="5 Marcador de número de diapositiva"/>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2 Marcador de título"/>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s-ES" smtClean="0"/>
              <a:t>Haga clic para modificar el estilo de título del patrón</a:t>
            </a:r>
            <a:endParaRPr kumimoji="0" lang="en-US"/>
          </a:p>
        </p:txBody>
      </p:sp>
      <p:sp>
        <p:nvSpPr>
          <p:cNvPr id="31" name="30 Marcador de texto"/>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7" name="26 Marcador de fecha"/>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7A847CFC-816F-41D0-AAC0-9BF4FEBC753E}" type="datetimeFigureOut">
              <a:rPr lang="es-ES" smtClean="0"/>
              <a:pPr/>
              <a:t>23/05/2013</a:t>
            </a:fld>
            <a:endParaRPr lang="es-ES"/>
          </a:p>
        </p:txBody>
      </p:sp>
      <p:sp>
        <p:nvSpPr>
          <p:cNvPr id="4" name="3 Marcador de pie de página"/>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s-ES"/>
          </a:p>
        </p:txBody>
      </p:sp>
      <p:sp>
        <p:nvSpPr>
          <p:cNvPr id="16" name="15 Marcador de número de diapositiva"/>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gif"/><Relationship Id="rId3" Type="http://schemas.openxmlformats.org/officeDocument/2006/relationships/image" Target="../media/image3.gif"/><Relationship Id="rId7" Type="http://schemas.openxmlformats.org/officeDocument/2006/relationships/image" Target="../media/image7.gif"/><Relationship Id="rId2" Type="http://schemas.openxmlformats.org/officeDocument/2006/relationships/image" Target="../media/image2.gif"/><Relationship Id="rId1" Type="http://schemas.openxmlformats.org/officeDocument/2006/relationships/slideLayout" Target="../slideLayouts/slideLayout1.xml"/><Relationship Id="rId6" Type="http://schemas.openxmlformats.org/officeDocument/2006/relationships/image" Target="../media/image6.gif"/><Relationship Id="rId5" Type="http://schemas.openxmlformats.org/officeDocument/2006/relationships/image" Target="../media/image5.gif"/><Relationship Id="rId4" Type="http://schemas.openxmlformats.org/officeDocument/2006/relationships/image" Target="../media/image4.gif"/><Relationship Id="rId9" Type="http://schemas.openxmlformats.org/officeDocument/2006/relationships/image" Target="../media/image9.gif"/></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2.xml"/><Relationship Id="rId5" Type="http://schemas.openxmlformats.org/officeDocument/2006/relationships/image" Target="../media/image18.gif"/><Relationship Id="rId4" Type="http://schemas.openxmlformats.org/officeDocument/2006/relationships/image" Target="../media/image17.gif"/></Relationships>
</file>

<file path=ppt/slides/_rels/slide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gif"/></Relationships>
</file>

<file path=ppt/slides/_rels/slide8.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gif"/><Relationship Id="rId1" Type="http://schemas.openxmlformats.org/officeDocument/2006/relationships/slideLayout" Target="../slideLayouts/slideLayout7.xml"/><Relationship Id="rId4" Type="http://schemas.openxmlformats.org/officeDocument/2006/relationships/image" Target="../media/image27.gif"/></Relationships>
</file>

<file path=ppt/slides/_rels/slide9.xml.rels><?xml version="1.0" encoding="UTF-8" standalone="yes"?>
<Relationships xmlns="http://schemas.openxmlformats.org/package/2006/relationships"><Relationship Id="rId3" Type="http://schemas.openxmlformats.org/officeDocument/2006/relationships/image" Target="../media/image29.gif"/><Relationship Id="rId7" Type="http://schemas.openxmlformats.org/officeDocument/2006/relationships/image" Target="../media/image33.jpeg"/><Relationship Id="rId2" Type="http://schemas.openxmlformats.org/officeDocument/2006/relationships/image" Target="../media/image28.gif"/><Relationship Id="rId1" Type="http://schemas.openxmlformats.org/officeDocument/2006/relationships/slideLayout" Target="../slideLayouts/slideLayout7.xml"/><Relationship Id="rId6" Type="http://schemas.openxmlformats.org/officeDocument/2006/relationships/image" Target="../media/image32.gif"/><Relationship Id="rId5" Type="http://schemas.openxmlformats.org/officeDocument/2006/relationships/image" Target="../media/image31.gif"/><Relationship Id="rId4" Type="http://schemas.openxmlformats.org/officeDocument/2006/relationships/image" Target="../media/image30.gif"/></Relationships>
</file>

<file path=ppt/slides/_rels/slide10.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gif"/><Relationship Id="rId1" Type="http://schemas.openxmlformats.org/officeDocument/2006/relationships/slideLayout" Target="../slideLayouts/slideLayout2.xml"/><Relationship Id="rId5" Type="http://schemas.openxmlformats.org/officeDocument/2006/relationships/image" Target="../media/image39.gif"/><Relationship Id="rId4" Type="http://schemas.openxmlformats.org/officeDocument/2006/relationships/image" Target="../media/image38.gif"/></Relationships>
</file>

<file path=ppt/slides/_rels/slide1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gif"/><Relationship Id="rId1" Type="http://schemas.openxmlformats.org/officeDocument/2006/relationships/slideLayout" Target="../slideLayouts/slideLayout2.xml"/><Relationship Id="rId4" Type="http://schemas.openxmlformats.org/officeDocument/2006/relationships/image" Target="../media/image42.gif"/></Relationships>
</file>

<file path=ppt/slides/_rels/slide13.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gif"/><Relationship Id="rId1" Type="http://schemas.openxmlformats.org/officeDocument/2006/relationships/slideLayout" Target="../slideLayouts/slideLayout2.xml"/><Relationship Id="rId4" Type="http://schemas.openxmlformats.org/officeDocument/2006/relationships/image" Target="../media/image45.gif"/></Relationships>
</file>

<file path=ppt/slides/_rels/slide14.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gif"/><Relationship Id="rId1" Type="http://schemas.openxmlformats.org/officeDocument/2006/relationships/slideLayout" Target="../slideLayouts/slideLayout2.xml"/><Relationship Id="rId5" Type="http://schemas.openxmlformats.org/officeDocument/2006/relationships/image" Target="../media/image53.gif"/><Relationship Id="rId4" Type="http://schemas.openxmlformats.org/officeDocument/2006/relationships/image" Target="../media/image52.gif"/></Relationships>
</file>

<file path=ppt/slides/_rels/slide17.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gif"/><Relationship Id="rId1" Type="http://schemas.openxmlformats.org/officeDocument/2006/relationships/slideLayout" Target="../slideLayouts/slideLayout2.xml"/><Relationship Id="rId5" Type="http://schemas.openxmlformats.org/officeDocument/2006/relationships/image" Target="../media/image58.gif"/><Relationship Id="rId4" Type="http://schemas.openxmlformats.org/officeDocument/2006/relationships/image" Target="../media/image57.gif"/></Relationships>
</file>

<file path=ppt/slides/_rels/slide19.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gif"/><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2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gif"/><Relationship Id="rId1" Type="http://schemas.openxmlformats.org/officeDocument/2006/relationships/slideLayout" Target="../slideLayouts/slideLayout2.xml"/><Relationship Id="rId4" Type="http://schemas.openxmlformats.org/officeDocument/2006/relationships/image" Target="../media/image64.gif"/></Relationships>
</file>

<file path=ppt/slides/_rels/slide21.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9.jpeg"/><Relationship Id="rId4" Type="http://schemas.openxmlformats.org/officeDocument/2006/relationships/image" Target="../media/image68.jpeg"/></Relationships>
</file>

<file path=ppt/slides/_rels/slide23.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70.jpeg"/><Relationship Id="rId1" Type="http://schemas.openxmlformats.org/officeDocument/2006/relationships/slideLayout" Target="../slideLayouts/slideLayout2.xml"/><Relationship Id="rId4" Type="http://schemas.openxmlformats.org/officeDocument/2006/relationships/image" Target="../media/image72.jpeg"/></Relationships>
</file>

<file path=ppt/slides/_rels/slide24.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6.gif"/><Relationship Id="rId2" Type="http://schemas.openxmlformats.org/officeDocument/2006/relationships/image" Target="../media/image75.gif"/><Relationship Id="rId1" Type="http://schemas.openxmlformats.org/officeDocument/2006/relationships/slideLayout" Target="../slideLayouts/slideLayout2.xml"/><Relationship Id="rId4" Type="http://schemas.openxmlformats.org/officeDocument/2006/relationships/image" Target="../media/image77.jpeg"/></Relationships>
</file>

<file path=ppt/slides/_rels/slide26.xml.rels><?xml version="1.0" encoding="UTF-8" standalone="yes"?>
<Relationships xmlns="http://schemas.openxmlformats.org/package/2006/relationships"><Relationship Id="rId3" Type="http://schemas.openxmlformats.org/officeDocument/2006/relationships/image" Target="../media/image79.gif"/><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27.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eg"/><Relationship Id="rId1" Type="http://schemas.openxmlformats.org/officeDocument/2006/relationships/slideLayout" Target="../slideLayouts/slideLayout2.xml"/><Relationship Id="rId4" Type="http://schemas.openxmlformats.org/officeDocument/2006/relationships/image" Target="../media/image8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251520" y="476672"/>
          <a:ext cx="7776864" cy="5904657"/>
        </p:xfrm>
        <a:graphic>
          <a:graphicData uri="http://schemas.openxmlformats.org/drawingml/2006/table">
            <a:tbl>
              <a:tblPr>
                <a:effectLst>
                  <a:innerShdw blurRad="114300">
                    <a:prstClr val="black"/>
                  </a:innerShdw>
                </a:effectLst>
              </a:tblPr>
              <a:tblGrid>
                <a:gridCol w="2421100"/>
                <a:gridCol w="5355764"/>
              </a:tblGrid>
              <a:tr h="654288">
                <a:tc>
                  <a:txBody>
                    <a:bodyPr/>
                    <a:lstStyle/>
                    <a:p>
                      <a:pPr algn="ctr">
                        <a:lnSpc>
                          <a:spcPct val="115000"/>
                        </a:lnSpc>
                        <a:spcAft>
                          <a:spcPts val="0"/>
                        </a:spcAft>
                      </a:pPr>
                      <a:endParaRPr lang="es-ES" sz="1800" b="1" dirty="0">
                        <a:solidFill>
                          <a:schemeClr val="tx1"/>
                        </a:solidFill>
                        <a:latin typeface="Calibri"/>
                        <a:ea typeface="Calibri"/>
                        <a:cs typeface="Times New Roman"/>
                      </a:endParaRPr>
                    </a:p>
                    <a:p>
                      <a:pPr algn="ctr">
                        <a:lnSpc>
                          <a:spcPct val="115000"/>
                        </a:lnSpc>
                        <a:spcAft>
                          <a:spcPts val="0"/>
                        </a:spcAft>
                      </a:pPr>
                      <a:r>
                        <a:rPr lang="es-ES" sz="1800" b="1" dirty="0">
                          <a:solidFill>
                            <a:schemeClr val="tx1"/>
                          </a:solidFill>
                          <a:latin typeface="Century Gothic"/>
                          <a:ea typeface="Calibri"/>
                          <a:cs typeface="Times New Roman"/>
                        </a:rPr>
                        <a:t>ASIGNATURA:</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lnSpc>
                          <a:spcPct val="115000"/>
                        </a:lnSpc>
                        <a:spcAft>
                          <a:spcPts val="0"/>
                        </a:spcAft>
                      </a:pPr>
                      <a:endParaRPr lang="es-ES" sz="1800" dirty="0">
                        <a:latin typeface="Calibri"/>
                        <a:ea typeface="Calibri"/>
                        <a:cs typeface="Times New Roman"/>
                      </a:endParaRPr>
                    </a:p>
                    <a:p>
                      <a:pPr algn="just">
                        <a:lnSpc>
                          <a:spcPct val="115000"/>
                        </a:lnSpc>
                        <a:spcAft>
                          <a:spcPts val="0"/>
                        </a:spcAft>
                      </a:pPr>
                      <a:r>
                        <a:rPr lang="es-ES" sz="1800" b="1" dirty="0" smtClean="0">
                          <a:latin typeface="Century Gothic"/>
                          <a:ea typeface="Calibri"/>
                          <a:cs typeface="Times New Roman"/>
                        </a:rPr>
                        <a:t>Taller</a:t>
                      </a:r>
                      <a:r>
                        <a:rPr lang="es-ES" sz="1800" b="1" baseline="0" dirty="0" smtClean="0">
                          <a:latin typeface="Century Gothic"/>
                          <a:ea typeface="Calibri"/>
                          <a:cs typeface="Times New Roman"/>
                        </a:rPr>
                        <a:t> de Lectura y Redacción II</a:t>
                      </a:r>
                      <a:endParaRPr lang="es-ES" sz="1800" dirty="0">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359458">
                <a:tc>
                  <a:txBody>
                    <a:bodyPr/>
                    <a:lstStyle/>
                    <a:p>
                      <a:pPr algn="ctr">
                        <a:lnSpc>
                          <a:spcPct val="115000"/>
                        </a:lnSpc>
                        <a:spcAft>
                          <a:spcPts val="0"/>
                        </a:spcAft>
                      </a:pPr>
                      <a:r>
                        <a:rPr lang="es-ES" sz="1800" b="1" dirty="0" smtClean="0">
                          <a:solidFill>
                            <a:schemeClr val="tx1"/>
                          </a:solidFill>
                          <a:latin typeface="Century Gothic"/>
                          <a:ea typeface="Calibri"/>
                          <a:cs typeface="Times New Roman"/>
                        </a:rPr>
                        <a:t>GRADO</a:t>
                      </a:r>
                      <a:r>
                        <a:rPr lang="es-ES" sz="1800" b="1" dirty="0">
                          <a:solidFill>
                            <a:schemeClr val="tx1"/>
                          </a:solidFill>
                          <a:latin typeface="Century Gothic"/>
                          <a:ea typeface="Calibri"/>
                          <a:cs typeface="Times New Roman"/>
                        </a:rPr>
                        <a:t>:</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lnSpc>
                          <a:spcPct val="115000"/>
                        </a:lnSpc>
                        <a:spcAft>
                          <a:spcPts val="0"/>
                        </a:spcAft>
                      </a:pPr>
                      <a:r>
                        <a:rPr lang="es-ES" sz="1800" b="1" dirty="0" smtClean="0">
                          <a:latin typeface="Century Gothic"/>
                          <a:ea typeface="Calibri"/>
                          <a:cs typeface="Times New Roman"/>
                        </a:rPr>
                        <a:t>Segundo Semestre</a:t>
                      </a:r>
                      <a:endParaRPr lang="es-ES" sz="1800" dirty="0">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526200">
                <a:tc>
                  <a:txBody>
                    <a:bodyPr/>
                    <a:lstStyle/>
                    <a:p>
                      <a:pPr algn="ctr">
                        <a:lnSpc>
                          <a:spcPct val="115000"/>
                        </a:lnSpc>
                        <a:spcAft>
                          <a:spcPts val="0"/>
                        </a:spcAft>
                      </a:pPr>
                      <a:r>
                        <a:rPr lang="es-ES" sz="1800" b="1" dirty="0" smtClean="0">
                          <a:solidFill>
                            <a:schemeClr val="tx1"/>
                          </a:solidFill>
                          <a:latin typeface="Century Gothic" pitchFamily="34" charset="0"/>
                          <a:ea typeface="Calibri"/>
                          <a:cs typeface="Times New Roman"/>
                        </a:rPr>
                        <a:t>BLOQUE</a:t>
                      </a:r>
                      <a:endParaRPr lang="es-ES" sz="1800" b="1" dirty="0">
                        <a:solidFill>
                          <a:schemeClr val="tx1"/>
                        </a:solidFill>
                        <a:latin typeface="Century Gothic" pitchFamily="34" charset="0"/>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marL="400050" indent="-400050" algn="l">
                        <a:lnSpc>
                          <a:spcPct val="115000"/>
                        </a:lnSpc>
                        <a:spcAft>
                          <a:spcPts val="0"/>
                        </a:spcAft>
                        <a:buNone/>
                      </a:pPr>
                      <a:r>
                        <a:rPr lang="es-ES" sz="1800" b="1" dirty="0" smtClean="0">
                          <a:latin typeface="Century Gothic" pitchFamily="34" charset="0"/>
                          <a:ea typeface="Calibri"/>
                          <a:cs typeface="Times New Roman"/>
                        </a:rPr>
                        <a:t>III.</a:t>
                      </a:r>
                      <a:r>
                        <a:rPr lang="es-ES" sz="1800" b="1" baseline="0" dirty="0" smtClean="0">
                          <a:latin typeface="Century Gothic" pitchFamily="34" charset="0"/>
                          <a:ea typeface="Calibri"/>
                          <a:cs typeface="Times New Roman"/>
                        </a:rPr>
                        <a:t> Uso del  léxico y semántica</a:t>
                      </a:r>
                      <a:endParaRPr lang="es-ES" sz="1800" b="1" dirty="0">
                        <a:latin typeface="Century Gothic" pitchFamily="34" charset="0"/>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2647381">
                <a:tc>
                  <a:txBody>
                    <a:bodyPr/>
                    <a:lstStyle/>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r>
                        <a:rPr lang="es-ES" sz="1800" b="1" dirty="0" smtClean="0">
                          <a:solidFill>
                            <a:schemeClr val="tx1"/>
                          </a:solidFill>
                          <a:latin typeface="Century Gothic"/>
                          <a:ea typeface="Calibri"/>
                          <a:cs typeface="Times New Roman"/>
                        </a:rPr>
                        <a:t>SABERES </a:t>
                      </a:r>
                      <a:r>
                        <a:rPr lang="es-ES" sz="1800" b="1" dirty="0">
                          <a:solidFill>
                            <a:schemeClr val="tx1"/>
                          </a:solidFill>
                          <a:latin typeface="Century Gothic"/>
                          <a:ea typeface="Calibri"/>
                          <a:cs typeface="Times New Roman"/>
                        </a:rPr>
                        <a:t>DECLARATIVOS</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lvl="0"/>
                      <a:r>
                        <a:rPr kumimoji="0" lang="es-MX" sz="1800" b="1" kern="1200" dirty="0" smtClean="0">
                          <a:solidFill>
                            <a:schemeClr val="tx1"/>
                          </a:solidFill>
                          <a:latin typeface="Century Gothic" pitchFamily="34" charset="0"/>
                          <a:ea typeface="+mn-ea"/>
                          <a:cs typeface="+mn-cs"/>
                        </a:rPr>
                        <a:t>Reconoce el uso de los signos de puntuación:</a:t>
                      </a:r>
                      <a:endParaRPr kumimoji="0" lang="es-ES" sz="1800" b="1" kern="1200" dirty="0" smtClean="0">
                        <a:solidFill>
                          <a:schemeClr val="tx1"/>
                        </a:solidFill>
                        <a:latin typeface="Century Gothic" pitchFamily="34" charset="0"/>
                        <a:ea typeface="+mn-ea"/>
                        <a:cs typeface="+mn-cs"/>
                      </a:endParaRPr>
                    </a:p>
                    <a:p>
                      <a:pPr lvl="0">
                        <a:buFont typeface="Wingdings" pitchFamily="2" charset="2"/>
                        <a:buChar char="ü"/>
                      </a:pPr>
                      <a:r>
                        <a:rPr kumimoji="0" lang="es-MX" sz="1800" b="1" kern="1200" dirty="0" smtClean="0">
                          <a:solidFill>
                            <a:schemeClr val="tx1"/>
                          </a:solidFill>
                          <a:latin typeface="Century Gothic" pitchFamily="34" charset="0"/>
                          <a:ea typeface="+mn-ea"/>
                          <a:cs typeface="+mn-cs"/>
                        </a:rPr>
                        <a:t>Dos puntos</a:t>
                      </a:r>
                      <a:endParaRPr kumimoji="0" lang="es-ES" sz="1800" b="1" kern="1200" dirty="0" smtClean="0">
                        <a:solidFill>
                          <a:schemeClr val="tx1"/>
                        </a:solidFill>
                        <a:latin typeface="Century Gothic" pitchFamily="34" charset="0"/>
                        <a:ea typeface="+mn-ea"/>
                        <a:cs typeface="+mn-cs"/>
                      </a:endParaRPr>
                    </a:p>
                    <a:p>
                      <a:pPr lvl="0">
                        <a:buFont typeface="Wingdings" pitchFamily="2" charset="2"/>
                        <a:buChar char="ü"/>
                      </a:pPr>
                      <a:r>
                        <a:rPr kumimoji="0" lang="es-MX" sz="1800" b="1" kern="1200" dirty="0" smtClean="0">
                          <a:solidFill>
                            <a:schemeClr val="tx1"/>
                          </a:solidFill>
                          <a:latin typeface="Century Gothic" pitchFamily="34" charset="0"/>
                          <a:ea typeface="+mn-ea"/>
                          <a:cs typeface="+mn-cs"/>
                        </a:rPr>
                        <a:t>Comillas</a:t>
                      </a:r>
                      <a:endParaRPr kumimoji="0" lang="es-ES" sz="1800" b="1" kern="1200" dirty="0" smtClean="0">
                        <a:solidFill>
                          <a:schemeClr val="tx1"/>
                        </a:solidFill>
                        <a:latin typeface="Century Gothic" pitchFamily="34" charset="0"/>
                        <a:ea typeface="+mn-ea"/>
                        <a:cs typeface="+mn-cs"/>
                      </a:endParaRPr>
                    </a:p>
                    <a:p>
                      <a:pPr lvl="0">
                        <a:buFont typeface="Wingdings" pitchFamily="2" charset="2"/>
                        <a:buChar char="ü"/>
                      </a:pPr>
                      <a:r>
                        <a:rPr kumimoji="0" lang="es-MX" sz="1800" b="1" kern="1200" dirty="0" smtClean="0">
                          <a:solidFill>
                            <a:schemeClr val="tx1"/>
                          </a:solidFill>
                          <a:latin typeface="Century Gothic" pitchFamily="34" charset="0"/>
                          <a:ea typeface="+mn-ea"/>
                          <a:cs typeface="+mn-cs"/>
                        </a:rPr>
                        <a:t>Paréntesis</a:t>
                      </a:r>
                      <a:endParaRPr kumimoji="0" lang="es-ES" sz="1800" b="1" kern="1200" dirty="0" smtClean="0">
                        <a:solidFill>
                          <a:schemeClr val="tx1"/>
                        </a:solidFill>
                        <a:latin typeface="Century Gothic" pitchFamily="34" charset="0"/>
                        <a:ea typeface="+mn-ea"/>
                        <a:cs typeface="+mn-cs"/>
                      </a:endParaRPr>
                    </a:p>
                    <a:p>
                      <a:pPr lvl="0">
                        <a:buFont typeface="Wingdings" pitchFamily="2" charset="2"/>
                        <a:buChar char="ü"/>
                      </a:pPr>
                      <a:r>
                        <a:rPr kumimoji="0" lang="es-MX" sz="1800" b="1" kern="1200" dirty="0" smtClean="0">
                          <a:solidFill>
                            <a:schemeClr val="tx1"/>
                          </a:solidFill>
                          <a:latin typeface="Century Gothic" pitchFamily="34" charset="0"/>
                          <a:ea typeface="+mn-ea"/>
                          <a:cs typeface="+mn-cs"/>
                        </a:rPr>
                        <a:t>Puntos suspensivos</a:t>
                      </a:r>
                      <a:endParaRPr kumimoji="0" lang="es-ES" sz="1800" b="1" kern="1200" dirty="0" smtClean="0">
                        <a:solidFill>
                          <a:schemeClr val="tx1"/>
                        </a:solidFill>
                        <a:latin typeface="Century Gothic" pitchFamily="34" charset="0"/>
                        <a:ea typeface="+mn-ea"/>
                        <a:cs typeface="+mn-cs"/>
                      </a:endParaRPr>
                    </a:p>
                    <a:p>
                      <a:pPr lvl="0">
                        <a:buFont typeface="Wingdings" pitchFamily="2" charset="2"/>
                        <a:buChar char="ü"/>
                      </a:pPr>
                      <a:r>
                        <a:rPr kumimoji="0" lang="es-MX" sz="1800" b="1" kern="1200" dirty="0" smtClean="0">
                          <a:solidFill>
                            <a:schemeClr val="tx1"/>
                          </a:solidFill>
                          <a:latin typeface="Century Gothic" pitchFamily="34" charset="0"/>
                          <a:ea typeface="+mn-ea"/>
                          <a:cs typeface="+mn-cs"/>
                        </a:rPr>
                        <a:t>Guion corto</a:t>
                      </a:r>
                      <a:endParaRPr kumimoji="0" lang="es-ES" sz="1800" b="1" kern="1200" dirty="0" smtClean="0">
                        <a:solidFill>
                          <a:schemeClr val="tx1"/>
                        </a:solidFill>
                        <a:latin typeface="Century Gothic" pitchFamily="34" charset="0"/>
                        <a:ea typeface="+mn-ea"/>
                        <a:cs typeface="+mn-cs"/>
                      </a:endParaRPr>
                    </a:p>
                    <a:p>
                      <a:pPr lvl="0">
                        <a:buFont typeface="Wingdings" pitchFamily="2" charset="2"/>
                        <a:buChar char="ü"/>
                      </a:pPr>
                      <a:r>
                        <a:rPr kumimoji="0" lang="es-MX" sz="1800" b="1" kern="1200" dirty="0" smtClean="0">
                          <a:solidFill>
                            <a:schemeClr val="tx1"/>
                          </a:solidFill>
                          <a:latin typeface="Century Gothic" pitchFamily="34" charset="0"/>
                          <a:ea typeface="+mn-ea"/>
                          <a:cs typeface="+mn-cs"/>
                        </a:rPr>
                        <a:t>Guion largo</a:t>
                      </a:r>
                      <a:endParaRPr kumimoji="0" lang="es-ES" sz="1800" b="1" kern="1200" dirty="0" smtClean="0">
                        <a:solidFill>
                          <a:schemeClr val="tx1"/>
                        </a:solidFill>
                        <a:latin typeface="Century Gothic" pitchFamily="34" charset="0"/>
                        <a:ea typeface="+mn-ea"/>
                        <a:cs typeface="+mn-cs"/>
                      </a:endParaRPr>
                    </a:p>
                    <a:p>
                      <a:pPr lvl="0">
                        <a:buFont typeface="Wingdings" pitchFamily="2" charset="2"/>
                        <a:buChar char="ü"/>
                      </a:pPr>
                      <a:r>
                        <a:rPr kumimoji="0" lang="es-MX" sz="1800" b="1" kern="1200" dirty="0" smtClean="0">
                          <a:solidFill>
                            <a:schemeClr val="tx1"/>
                          </a:solidFill>
                          <a:latin typeface="Century Gothic" pitchFamily="34" charset="0"/>
                          <a:ea typeface="+mn-ea"/>
                          <a:cs typeface="+mn-cs"/>
                        </a:rPr>
                        <a:t>Signos de admiración</a:t>
                      </a:r>
                      <a:endParaRPr kumimoji="0" lang="es-ES" sz="1800" b="1" kern="1200" dirty="0" smtClean="0">
                        <a:solidFill>
                          <a:schemeClr val="tx1"/>
                        </a:solidFill>
                        <a:latin typeface="Century Gothic" pitchFamily="34" charset="0"/>
                        <a:ea typeface="+mn-ea"/>
                        <a:cs typeface="+mn-cs"/>
                      </a:endParaRPr>
                    </a:p>
                    <a:p>
                      <a:pPr>
                        <a:buFont typeface="Wingdings" pitchFamily="2" charset="2"/>
                        <a:buChar char="ü"/>
                      </a:pPr>
                      <a:r>
                        <a:rPr kumimoji="0" lang="es-MX" sz="1800" b="1" kern="1200" dirty="0" smtClean="0">
                          <a:solidFill>
                            <a:schemeClr val="tx1"/>
                          </a:solidFill>
                          <a:latin typeface="Century Gothic" pitchFamily="34" charset="0"/>
                          <a:ea typeface="+mn-ea"/>
                          <a:cs typeface="+mn-cs"/>
                        </a:rPr>
                        <a:t>Signos de interrogación.</a:t>
                      </a:r>
                      <a:endParaRPr lang="es-ES" sz="1800" b="1" dirty="0">
                        <a:latin typeface="Century Gothic" pitchFamily="34" charset="0"/>
                        <a:ea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1717330">
                <a:tc>
                  <a:txBody>
                    <a:bodyPr/>
                    <a:lstStyle/>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endParaRPr lang="es-ES" sz="1800" b="1" dirty="0" smtClean="0">
                        <a:solidFill>
                          <a:schemeClr val="tx1"/>
                        </a:solidFill>
                        <a:latin typeface="Century Gothic"/>
                        <a:ea typeface="Calibri"/>
                        <a:cs typeface="Times New Roman"/>
                      </a:endParaRPr>
                    </a:p>
                    <a:p>
                      <a:pPr algn="ctr">
                        <a:lnSpc>
                          <a:spcPct val="115000"/>
                        </a:lnSpc>
                        <a:spcAft>
                          <a:spcPts val="0"/>
                        </a:spcAft>
                      </a:pPr>
                      <a:r>
                        <a:rPr lang="es-ES" sz="1800" b="1" dirty="0" smtClean="0">
                          <a:solidFill>
                            <a:schemeClr val="tx1"/>
                          </a:solidFill>
                          <a:latin typeface="Century Gothic"/>
                          <a:ea typeface="Calibri"/>
                          <a:cs typeface="Times New Roman"/>
                        </a:rPr>
                        <a:t>PROPÓSITOS</a:t>
                      </a:r>
                      <a:endParaRPr lang="es-ES" sz="18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marL="342900" lvl="0" indent="-342900" algn="just">
                        <a:lnSpc>
                          <a:spcPct val="115000"/>
                        </a:lnSpc>
                        <a:spcAft>
                          <a:spcPts val="0"/>
                        </a:spcAft>
                        <a:buFont typeface="Symbol"/>
                        <a:buNone/>
                      </a:pPr>
                      <a:r>
                        <a:rPr kumimoji="0" lang="es-MX" sz="1800" b="1" kern="1200" dirty="0" smtClean="0">
                          <a:solidFill>
                            <a:schemeClr val="tx1"/>
                          </a:solidFill>
                          <a:latin typeface="Century Gothic" pitchFamily="34" charset="0"/>
                          <a:ea typeface="+mn-ea"/>
                          <a:cs typeface="+mn-cs"/>
                        </a:rPr>
                        <a:t>Aplica las reglas de los signos de puntuación en la redacción y lectura de diversos tipos de textos relacionados con su vida personal, familiar, escolar, cultural, social y cultural.</a:t>
                      </a:r>
                      <a:endParaRPr lang="es-ES" sz="1800" b="1" dirty="0">
                        <a:latin typeface="Century Gothic" pitchFamily="34" charset="0"/>
                        <a:ea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tx2">
                        <a:lumMod val="20000"/>
                        <a:lumOff val="80000"/>
                      </a:schemeClr>
                    </a:solidFill>
                  </a:tcPr>
                </a:tc>
              </a:tr>
            </a:tbl>
          </a:graphicData>
        </a:graphic>
      </p:graphicFrame>
    </p:spTree>
  </p:cSld>
  <p:clrMapOvr>
    <a:masterClrMapping/>
  </p:clrMapOvr>
  <p:transition>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699792" y="0"/>
            <a:ext cx="6444208" cy="1916784"/>
          </a:xfrm>
        </p:spPr>
        <p:txBody>
          <a:bodyPr/>
          <a:lstStyle/>
          <a:p>
            <a:pPr algn="ctr"/>
            <a:r>
              <a:rPr lang="es-ES" sz="6000" dirty="0" smtClean="0"/>
              <a:t>Los signos de puntuación</a:t>
            </a:r>
            <a:endParaRPr lang="es-ES" sz="6000" dirty="0"/>
          </a:p>
        </p:txBody>
      </p:sp>
      <p:sp>
        <p:nvSpPr>
          <p:cNvPr id="4" name="3 Rectángulo"/>
          <p:cNvSpPr/>
          <p:nvPr/>
        </p:nvSpPr>
        <p:spPr>
          <a:xfrm>
            <a:off x="3635896" y="2420888"/>
            <a:ext cx="4572000" cy="3539430"/>
          </a:xfrm>
          <a:prstGeom prst="rect">
            <a:avLst/>
          </a:prstGeom>
        </p:spPr>
        <p:txBody>
          <a:bodyPr>
            <a:spAutoFit/>
          </a:bodyPr>
          <a:lstStyle/>
          <a:p>
            <a:pPr lvl="0" algn="ctr"/>
            <a:r>
              <a:rPr lang="es-MX" sz="2800" b="1" dirty="0" smtClean="0">
                <a:latin typeface="Century Gothic" pitchFamily="34" charset="0"/>
              </a:rPr>
              <a:t>Dos puntos</a:t>
            </a:r>
            <a:endParaRPr lang="es-ES" sz="2800" b="1" dirty="0" smtClean="0">
              <a:latin typeface="Century Gothic" pitchFamily="34" charset="0"/>
            </a:endParaRPr>
          </a:p>
          <a:p>
            <a:pPr lvl="0" algn="ctr"/>
            <a:r>
              <a:rPr lang="es-MX" sz="2800" b="1" dirty="0" smtClean="0">
                <a:latin typeface="Century Gothic" pitchFamily="34" charset="0"/>
              </a:rPr>
              <a:t>Comillas</a:t>
            </a:r>
            <a:endParaRPr lang="es-ES" sz="2800" b="1" dirty="0" smtClean="0">
              <a:latin typeface="Century Gothic" pitchFamily="34" charset="0"/>
            </a:endParaRPr>
          </a:p>
          <a:p>
            <a:pPr lvl="0" algn="ctr"/>
            <a:r>
              <a:rPr lang="es-MX" sz="2800" b="1" dirty="0" smtClean="0">
                <a:latin typeface="Century Gothic" pitchFamily="34" charset="0"/>
              </a:rPr>
              <a:t>Paréntesis</a:t>
            </a:r>
            <a:endParaRPr lang="es-ES" sz="2800" b="1" dirty="0" smtClean="0">
              <a:latin typeface="Century Gothic" pitchFamily="34" charset="0"/>
            </a:endParaRPr>
          </a:p>
          <a:p>
            <a:pPr lvl="0" algn="ctr"/>
            <a:r>
              <a:rPr lang="es-MX" sz="2800" b="1" dirty="0" smtClean="0">
                <a:latin typeface="Century Gothic" pitchFamily="34" charset="0"/>
              </a:rPr>
              <a:t>Puntos suspensivos</a:t>
            </a:r>
            <a:endParaRPr lang="es-ES" sz="2800" b="1" dirty="0" smtClean="0">
              <a:latin typeface="Century Gothic" pitchFamily="34" charset="0"/>
            </a:endParaRPr>
          </a:p>
          <a:p>
            <a:pPr lvl="0" algn="ctr"/>
            <a:r>
              <a:rPr lang="es-MX" sz="2800" b="1" dirty="0" smtClean="0">
                <a:latin typeface="Century Gothic" pitchFamily="34" charset="0"/>
              </a:rPr>
              <a:t>Guion corto</a:t>
            </a:r>
            <a:endParaRPr lang="es-ES" sz="2800" b="1" dirty="0" smtClean="0">
              <a:latin typeface="Century Gothic" pitchFamily="34" charset="0"/>
            </a:endParaRPr>
          </a:p>
          <a:p>
            <a:pPr lvl="0" algn="ctr"/>
            <a:r>
              <a:rPr lang="es-MX" sz="2800" b="1" dirty="0" smtClean="0">
                <a:latin typeface="Century Gothic" pitchFamily="34" charset="0"/>
              </a:rPr>
              <a:t>Guion largo</a:t>
            </a:r>
            <a:endParaRPr lang="es-ES" sz="2800" b="1" dirty="0" smtClean="0">
              <a:latin typeface="Century Gothic" pitchFamily="34" charset="0"/>
            </a:endParaRPr>
          </a:p>
          <a:p>
            <a:pPr lvl="0" algn="ctr"/>
            <a:r>
              <a:rPr lang="es-MX" sz="2800" b="1" dirty="0" smtClean="0">
                <a:latin typeface="Century Gothic" pitchFamily="34" charset="0"/>
              </a:rPr>
              <a:t>Signos de admiración</a:t>
            </a:r>
            <a:endParaRPr lang="es-ES" sz="2800" b="1" dirty="0" smtClean="0">
              <a:latin typeface="Century Gothic" pitchFamily="34" charset="0"/>
            </a:endParaRPr>
          </a:p>
          <a:p>
            <a:pPr algn="ctr"/>
            <a:r>
              <a:rPr lang="es-MX" sz="2800" b="1" dirty="0" smtClean="0">
                <a:latin typeface="Century Gothic" pitchFamily="34" charset="0"/>
              </a:rPr>
              <a:t>Signos de interrogación.</a:t>
            </a:r>
            <a:endParaRPr lang="es-ES" sz="2800" b="1" dirty="0">
              <a:latin typeface="Century Gothic" pitchFamily="34" charset="0"/>
              <a:ea typeface="Times New Roman"/>
            </a:endParaRPr>
          </a:p>
        </p:txBody>
      </p:sp>
      <p:pic>
        <p:nvPicPr>
          <p:cNvPr id="1026" name="Picture 2" descr="http://imagenes.gifmania.com/Gifs-Animados-Letras-Animadas/Animaciones-Signos-de-Puntuacion/Imagenes-Animadas-Signos-Exclamacion/signo-admiracion65.gif"/>
          <p:cNvPicPr>
            <a:picLocks noChangeAspect="1" noChangeArrowheads="1" noCrop="1"/>
          </p:cNvPicPr>
          <p:nvPr/>
        </p:nvPicPr>
        <p:blipFill>
          <a:blip r:embed="rId2" cstate="print"/>
          <a:srcRect/>
          <a:stretch>
            <a:fillRect/>
          </a:stretch>
        </p:blipFill>
        <p:spPr bwMode="auto">
          <a:xfrm>
            <a:off x="755576" y="4941168"/>
            <a:ext cx="696472" cy="1567061"/>
          </a:xfrm>
          <a:prstGeom prst="rect">
            <a:avLst/>
          </a:prstGeom>
          <a:noFill/>
        </p:spPr>
      </p:pic>
      <p:pic>
        <p:nvPicPr>
          <p:cNvPr id="1028" name="Picture 4" descr="http://www.mimatrona.com/fotos/interr.gif"/>
          <p:cNvPicPr>
            <a:picLocks noChangeAspect="1" noChangeArrowheads="1" noCrop="1"/>
          </p:cNvPicPr>
          <p:nvPr/>
        </p:nvPicPr>
        <p:blipFill>
          <a:blip r:embed="rId3" cstate="print"/>
          <a:srcRect/>
          <a:stretch>
            <a:fillRect/>
          </a:stretch>
        </p:blipFill>
        <p:spPr bwMode="auto">
          <a:xfrm>
            <a:off x="7596336" y="2132856"/>
            <a:ext cx="1224136" cy="1440160"/>
          </a:xfrm>
          <a:prstGeom prst="rect">
            <a:avLst/>
          </a:prstGeom>
          <a:noFill/>
        </p:spPr>
      </p:pic>
      <p:pic>
        <p:nvPicPr>
          <p:cNvPr id="1030" name="Picture 6" descr="http://imagenes.gifmania.com/Gifs-Animados-Letras-Animadas/Animaciones-Signos-de-Puntuacion/Imagenes-Animadas-Signos-Interrogacion/signo-interrogacion94.gif"/>
          <p:cNvPicPr>
            <a:picLocks noChangeAspect="1" noChangeArrowheads="1" noCrop="1"/>
          </p:cNvPicPr>
          <p:nvPr/>
        </p:nvPicPr>
        <p:blipFill>
          <a:blip r:embed="rId4" cstate="print"/>
          <a:srcRect/>
          <a:stretch>
            <a:fillRect/>
          </a:stretch>
        </p:blipFill>
        <p:spPr bwMode="auto">
          <a:xfrm>
            <a:off x="395536" y="0"/>
            <a:ext cx="1781175" cy="2152650"/>
          </a:xfrm>
          <a:prstGeom prst="rect">
            <a:avLst/>
          </a:prstGeom>
          <a:noFill/>
        </p:spPr>
      </p:pic>
      <p:pic>
        <p:nvPicPr>
          <p:cNvPr id="1032" name="Picture 8" descr="http://gorseller.gifmania.com.tr/Hareketli-Gifler-Animasyonlu-Harfler/Gif-Resimleri-Noktalama-Isaretleri/Animasyonlar-Iki-Nokta/colon-mark17.gif"/>
          <p:cNvPicPr>
            <a:picLocks noChangeAspect="1" noChangeArrowheads="1" noCrop="1"/>
          </p:cNvPicPr>
          <p:nvPr/>
        </p:nvPicPr>
        <p:blipFill>
          <a:blip r:embed="rId5" cstate="print"/>
          <a:srcRect/>
          <a:stretch>
            <a:fillRect/>
          </a:stretch>
        </p:blipFill>
        <p:spPr bwMode="auto">
          <a:xfrm>
            <a:off x="2483768" y="2204864"/>
            <a:ext cx="2160240" cy="2160244"/>
          </a:xfrm>
          <a:prstGeom prst="rect">
            <a:avLst/>
          </a:prstGeom>
          <a:noFill/>
        </p:spPr>
      </p:pic>
      <p:pic>
        <p:nvPicPr>
          <p:cNvPr id="1034" name="Picture 10" descr="http://imagenes.gifmania.com.pr/Gifs-Animados-Letras-Animadas/Animaciones-Signos-de-Puntuacion/Imagenes-Animadas-Comillas/signo-comillas9.gif"/>
          <p:cNvPicPr>
            <a:picLocks noChangeAspect="1" noChangeArrowheads="1" noCrop="1"/>
          </p:cNvPicPr>
          <p:nvPr/>
        </p:nvPicPr>
        <p:blipFill>
          <a:blip r:embed="rId6" cstate="print"/>
          <a:srcRect/>
          <a:stretch>
            <a:fillRect/>
          </a:stretch>
        </p:blipFill>
        <p:spPr bwMode="auto">
          <a:xfrm>
            <a:off x="7380312" y="4797152"/>
            <a:ext cx="2442423" cy="1744588"/>
          </a:xfrm>
          <a:prstGeom prst="rect">
            <a:avLst/>
          </a:prstGeom>
          <a:noFill/>
        </p:spPr>
      </p:pic>
      <p:pic>
        <p:nvPicPr>
          <p:cNvPr id="1036" name="Picture 12" descr="http://imagenes.gifmania.com/Gifs-Animados-Letras-Animadas/Animaciones-Letras-Animadas-Amarillas/Imagenes-Animadas-Letras-3D-Amarillas/signo-abre-parentesis-amarillo-3D.gif"/>
          <p:cNvPicPr>
            <a:picLocks noChangeAspect="1" noChangeArrowheads="1" noCrop="1"/>
          </p:cNvPicPr>
          <p:nvPr/>
        </p:nvPicPr>
        <p:blipFill>
          <a:blip r:embed="rId7" cstate="print"/>
          <a:srcRect/>
          <a:stretch>
            <a:fillRect/>
          </a:stretch>
        </p:blipFill>
        <p:spPr bwMode="auto">
          <a:xfrm>
            <a:off x="323528" y="2773833"/>
            <a:ext cx="1368152" cy="1213983"/>
          </a:xfrm>
          <a:prstGeom prst="rect">
            <a:avLst/>
          </a:prstGeom>
          <a:noFill/>
        </p:spPr>
      </p:pic>
      <p:pic>
        <p:nvPicPr>
          <p:cNvPr id="1038" name="Picture 14" descr="http://imagenes.gifmania.com/Gifs-Animados-Letras-Animadas/Animaciones-Letras-Animadas-Amarillas/Imagenes-Animadas-Letras-3D-Amarillas/signo-abre-parentesis-amarillo-3D.gif"/>
          <p:cNvPicPr>
            <a:picLocks noChangeAspect="1" noChangeArrowheads="1" noCrop="1"/>
          </p:cNvPicPr>
          <p:nvPr/>
        </p:nvPicPr>
        <p:blipFill>
          <a:blip r:embed="rId7" cstate="print"/>
          <a:srcRect/>
          <a:stretch>
            <a:fillRect/>
          </a:stretch>
        </p:blipFill>
        <p:spPr bwMode="auto">
          <a:xfrm flipH="1">
            <a:off x="971600" y="2761289"/>
            <a:ext cx="1368152" cy="1243775"/>
          </a:xfrm>
          <a:prstGeom prst="rect">
            <a:avLst/>
          </a:prstGeom>
          <a:noFill/>
        </p:spPr>
      </p:pic>
      <p:pic>
        <p:nvPicPr>
          <p:cNvPr id="1040" name="Picture 16" descr="http://imagenes.gifmania.com/Gifs-Animados-Letras-Animadas/Animaciones-Letras-Animadas-Azules/Imagenes-Animadas-Letras-Azules-Mosaico/signo-guion-azul.gif"/>
          <p:cNvPicPr>
            <a:picLocks noChangeAspect="1" noChangeArrowheads="1" noCrop="1"/>
          </p:cNvPicPr>
          <p:nvPr/>
        </p:nvPicPr>
        <p:blipFill>
          <a:blip r:embed="rId8" cstate="print"/>
          <a:srcRect/>
          <a:stretch>
            <a:fillRect/>
          </a:stretch>
        </p:blipFill>
        <p:spPr bwMode="auto">
          <a:xfrm>
            <a:off x="4417696" y="5938993"/>
            <a:ext cx="1829003" cy="1306431"/>
          </a:xfrm>
          <a:prstGeom prst="rect">
            <a:avLst/>
          </a:prstGeom>
          <a:noFill/>
        </p:spPr>
      </p:pic>
      <p:pic>
        <p:nvPicPr>
          <p:cNvPr id="1042" name="Picture 18" descr="http://gorseller.gifmania.com.tr/Hareketli-Gifler-Animasyonlu-Harfler/Gif-Resimleri-Noktalama-Isaretleri/Animasyonlar-Uzun-Kisa-Cizgi/dash22.gif"/>
          <p:cNvPicPr>
            <a:picLocks noChangeAspect="1" noChangeArrowheads="1" noCrop="1"/>
          </p:cNvPicPr>
          <p:nvPr/>
        </p:nvPicPr>
        <p:blipFill>
          <a:blip r:embed="rId9" cstate="print"/>
          <a:srcRect/>
          <a:stretch>
            <a:fillRect/>
          </a:stretch>
        </p:blipFill>
        <p:spPr bwMode="auto">
          <a:xfrm>
            <a:off x="5785849" y="5229200"/>
            <a:ext cx="1738479" cy="2147533"/>
          </a:xfrm>
          <a:prstGeom prst="rect">
            <a:avLst/>
          </a:prstGeom>
          <a:noFill/>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ES" dirty="0" smtClean="0"/>
              <a:t>Signos de puntuación y cambio de significado</a:t>
            </a:r>
            <a:endParaRPr lang="es-ES" dirty="0"/>
          </a:p>
        </p:txBody>
      </p:sp>
      <p:sp>
        <p:nvSpPr>
          <p:cNvPr id="3" name="2 Marcador de contenido"/>
          <p:cNvSpPr>
            <a:spLocks noGrp="1"/>
          </p:cNvSpPr>
          <p:nvPr>
            <p:ph sz="half" idx="1"/>
          </p:nvPr>
        </p:nvSpPr>
        <p:spPr>
          <a:xfrm>
            <a:off x="395536" y="1700808"/>
            <a:ext cx="7859216" cy="4525963"/>
          </a:xfrm>
        </p:spPr>
        <p:txBody>
          <a:bodyPr>
            <a:normAutofit/>
          </a:bodyPr>
          <a:lstStyle/>
          <a:p>
            <a:pPr algn="just">
              <a:buNone/>
            </a:pPr>
            <a:r>
              <a:rPr lang="es-ES" sz="2400" b="1" dirty="0" smtClean="0">
                <a:latin typeface="Century Gothic" pitchFamily="34" charset="0"/>
              </a:rPr>
              <a:t>Los  mensajes escritos no son acompañados  por el lenguaje corporal y gestual, sino que el autor se vale de los signos  de puntuación para poder ordenar el discurso y dotarlo de expresividad. Gracias a esos signos podemos  leer enunciados  que denoten  festividad, reflexión, sorpresa, ironía, misterio, etcétera.</a:t>
            </a:r>
            <a:endParaRPr lang="es-ES" sz="2400" b="1" dirty="0">
              <a:latin typeface="Century Gothic" pitchFamily="34" charset="0"/>
            </a:endParaRPr>
          </a:p>
        </p:txBody>
      </p:sp>
      <p:pic>
        <p:nvPicPr>
          <p:cNvPr id="25602" name="Picture 2" descr="http://www.imagenesanimadas.net/Personas/Leyendo/Leyendo-06.gif"/>
          <p:cNvPicPr>
            <a:picLocks noChangeAspect="1" noChangeArrowheads="1" noCrop="1"/>
          </p:cNvPicPr>
          <p:nvPr/>
        </p:nvPicPr>
        <p:blipFill>
          <a:blip r:embed="rId3" cstate="print"/>
          <a:srcRect/>
          <a:stretch>
            <a:fillRect/>
          </a:stretch>
        </p:blipFill>
        <p:spPr bwMode="auto">
          <a:xfrm>
            <a:off x="3275856" y="4443264"/>
            <a:ext cx="2448272" cy="2414736"/>
          </a:xfrm>
          <a:prstGeom prst="rect">
            <a:avLst/>
          </a:prstGeom>
          <a:noFill/>
        </p:spPr>
      </p:pic>
      <p:pic>
        <p:nvPicPr>
          <p:cNvPr id="25604" name="Picture 4" descr="http://us.123rf.com/400wm/400/400/cteconsulting/cteconsulting0910/cteconsulting091000704/5793545-leer-libro-arte-nino-aislado-en-un-fondo-blanco.jpg"/>
          <p:cNvPicPr>
            <a:picLocks noChangeAspect="1" noChangeArrowheads="1"/>
          </p:cNvPicPr>
          <p:nvPr/>
        </p:nvPicPr>
        <p:blipFill>
          <a:blip r:embed="rId4" cstate="print"/>
          <a:srcRect/>
          <a:stretch>
            <a:fillRect/>
          </a:stretch>
        </p:blipFill>
        <p:spPr bwMode="auto">
          <a:xfrm>
            <a:off x="251520" y="4581128"/>
            <a:ext cx="2664296" cy="2111455"/>
          </a:xfrm>
          <a:prstGeom prst="rect">
            <a:avLst/>
          </a:prstGeom>
          <a:noFill/>
        </p:spPr>
      </p:pic>
      <p:pic>
        <p:nvPicPr>
          <p:cNvPr id="25606" name="Picture 6" descr="http://static.respuestario.com/images/12/458/3359/302592/5/pasos-para_1351838853801.jpg"/>
          <p:cNvPicPr>
            <a:picLocks noChangeAspect="1" noChangeArrowheads="1"/>
          </p:cNvPicPr>
          <p:nvPr/>
        </p:nvPicPr>
        <p:blipFill>
          <a:blip r:embed="rId5" cstate="print"/>
          <a:srcRect/>
          <a:stretch>
            <a:fillRect/>
          </a:stretch>
        </p:blipFill>
        <p:spPr bwMode="auto">
          <a:xfrm>
            <a:off x="5750968" y="4437112"/>
            <a:ext cx="3393032" cy="2174878"/>
          </a:xfrm>
          <a:prstGeom prst="rect">
            <a:avLst/>
          </a:prstGeom>
          <a:noFill/>
        </p:spPr>
      </p:pic>
    </p:spTree>
  </p:cSld>
  <p:clrMapOvr>
    <a:masterClrMapping/>
  </p:clrMapOvr>
  <p:transition>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00392" cy="1387536"/>
          </a:xfrm>
        </p:spPr>
        <p:txBody>
          <a:bodyPr>
            <a:normAutofit/>
          </a:bodyPr>
          <a:lstStyle/>
          <a:p>
            <a:pPr algn="just">
              <a:buNone/>
            </a:pPr>
            <a:r>
              <a:rPr lang="es-ES" sz="2400" b="1" dirty="0" smtClean="0">
                <a:latin typeface="Century Gothic" pitchFamily="34" charset="0"/>
              </a:rPr>
              <a:t>Los signos  se usan en casos específicos de acuerdo  con normas y orientaciones , como se verá a continuación:</a:t>
            </a:r>
            <a:endParaRPr lang="es-ES" sz="2400" b="1" dirty="0">
              <a:latin typeface="Century Gothic" pitchFamily="34" charset="0"/>
            </a:endParaRPr>
          </a:p>
        </p:txBody>
      </p:sp>
      <p:sp>
        <p:nvSpPr>
          <p:cNvPr id="4" name="3 CuadroTexto"/>
          <p:cNvSpPr txBox="1"/>
          <p:nvPr/>
        </p:nvSpPr>
        <p:spPr>
          <a:xfrm>
            <a:off x="35496" y="1412776"/>
            <a:ext cx="3135795" cy="584775"/>
          </a:xfrm>
          <a:prstGeom prst="rect">
            <a:avLst/>
          </a:prstGeom>
          <a:noFill/>
        </p:spPr>
        <p:txBody>
          <a:bodyPr wrap="none" rtlCol="0">
            <a:spAutoFit/>
          </a:bodyPr>
          <a:lstStyle/>
          <a:p>
            <a:r>
              <a:rPr lang="es-ES" sz="3200" b="1" dirty="0" smtClean="0">
                <a:solidFill>
                  <a:schemeClr val="accent1">
                    <a:lumMod val="75000"/>
                  </a:schemeClr>
                </a:solidFill>
                <a:latin typeface="Century Gothic" pitchFamily="34" charset="0"/>
              </a:rPr>
              <a:t>Dos puntos ( : )</a:t>
            </a:r>
            <a:endParaRPr lang="es-ES" sz="3200" b="1" dirty="0">
              <a:solidFill>
                <a:schemeClr val="accent1">
                  <a:lumMod val="75000"/>
                </a:schemeClr>
              </a:solidFill>
              <a:latin typeface="Century Gothic" pitchFamily="34" charset="0"/>
            </a:endParaRPr>
          </a:p>
        </p:txBody>
      </p:sp>
      <p:sp>
        <p:nvSpPr>
          <p:cNvPr id="5" name="4 CuadroTexto"/>
          <p:cNvSpPr txBox="1"/>
          <p:nvPr/>
        </p:nvSpPr>
        <p:spPr>
          <a:xfrm>
            <a:off x="0" y="1925543"/>
            <a:ext cx="8100392" cy="3046988"/>
          </a:xfrm>
          <a:prstGeom prst="rect">
            <a:avLst/>
          </a:prstGeom>
          <a:noFill/>
        </p:spPr>
        <p:txBody>
          <a:bodyPr wrap="square" rtlCol="0">
            <a:spAutoFit/>
          </a:bodyPr>
          <a:lstStyle/>
          <a:p>
            <a:pPr algn="just"/>
            <a:r>
              <a:rPr lang="es-ES" sz="2400" b="1" dirty="0" smtClean="0">
                <a:latin typeface="Century Gothic" pitchFamily="34" charset="0"/>
              </a:rPr>
              <a:t>Con este signo de puntuación se señala  una pausa </a:t>
            </a:r>
          </a:p>
          <a:p>
            <a:pPr algn="just"/>
            <a:r>
              <a:rPr lang="es-ES" sz="2400" b="1" dirty="0" smtClean="0">
                <a:latin typeface="Century Gothic" pitchFamily="34" charset="0"/>
              </a:rPr>
              <a:t>precedida  de un descenso en el tono, pausa que es mayor que la de la coma y menos que la del punto, no indican que termina la enunciación del pensamiento completo, sino que detienen el discurso para llamar la atención sobre lo que va a continuación, que siempre se relaciona estrechamente con el texto precedente.</a:t>
            </a:r>
            <a:endParaRPr lang="es-ES" sz="2400" b="1" dirty="0">
              <a:latin typeface="Century Gothic" pitchFamily="34" charset="0"/>
            </a:endParaRPr>
          </a:p>
        </p:txBody>
      </p:sp>
      <p:pic>
        <p:nvPicPr>
          <p:cNvPr id="24578" name="Picture 2" descr="http://imagenes.gifmania.com/Gifs-Animados-Letras-Animadas/Animaciones-Signos-de-Puntuacion/Imagenes-Animadas-Dos-Puntos/dos-puntos9.gif"/>
          <p:cNvPicPr>
            <a:picLocks noChangeAspect="1" noChangeArrowheads="1" noCrop="1"/>
          </p:cNvPicPr>
          <p:nvPr/>
        </p:nvPicPr>
        <p:blipFill>
          <a:blip r:embed="rId3" cstate="print"/>
          <a:srcRect/>
          <a:stretch>
            <a:fillRect/>
          </a:stretch>
        </p:blipFill>
        <p:spPr bwMode="auto">
          <a:xfrm>
            <a:off x="5508104" y="4005064"/>
            <a:ext cx="4699789" cy="3356992"/>
          </a:xfrm>
          <a:prstGeom prst="rect">
            <a:avLst/>
          </a:prstGeom>
          <a:noFill/>
        </p:spPr>
      </p:pic>
      <p:pic>
        <p:nvPicPr>
          <p:cNvPr id="24580" name="Picture 4" descr="http://www.sectorlenguaje.cl/imagenes/lectora.jpg"/>
          <p:cNvPicPr>
            <a:picLocks noChangeAspect="1" noChangeArrowheads="1"/>
          </p:cNvPicPr>
          <p:nvPr/>
        </p:nvPicPr>
        <p:blipFill>
          <a:blip r:embed="rId4" cstate="print"/>
          <a:srcRect/>
          <a:stretch>
            <a:fillRect/>
          </a:stretch>
        </p:blipFill>
        <p:spPr bwMode="auto">
          <a:xfrm>
            <a:off x="1403648" y="4933949"/>
            <a:ext cx="3312368" cy="1924051"/>
          </a:xfrm>
          <a:prstGeom prst="rect">
            <a:avLst/>
          </a:prstGeom>
          <a:noFill/>
        </p:spPr>
      </p:pic>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gifs10.com/imagenes/0-gifs-animados-mariposas.gif"/>
          <p:cNvPicPr>
            <a:picLocks noChangeAspect="1" noChangeArrowheads="1" noCrop="1"/>
          </p:cNvPicPr>
          <p:nvPr/>
        </p:nvPicPr>
        <p:blipFill>
          <a:blip r:embed="rId2" cstate="print"/>
          <a:srcRect/>
          <a:stretch>
            <a:fillRect/>
          </a:stretch>
        </p:blipFill>
        <p:spPr bwMode="auto">
          <a:xfrm>
            <a:off x="7236296" y="1916832"/>
            <a:ext cx="2218581" cy="2218582"/>
          </a:xfrm>
          <a:prstGeom prst="rect">
            <a:avLst/>
          </a:prstGeom>
          <a:noFill/>
        </p:spPr>
      </p:pic>
      <p:pic>
        <p:nvPicPr>
          <p:cNvPr id="23554" name="Picture 2" descr="http://1.bp.blogspot.com/-MfJ0h2-QbYs/UBNWSKj0AJI/AAAAAAAAC3s/IclN2ak9VXA/s320/arbol+de+fruta+Gif+animado.gif"/>
          <p:cNvPicPr>
            <a:picLocks noChangeAspect="1" noChangeArrowheads="1" noCrop="1"/>
          </p:cNvPicPr>
          <p:nvPr/>
        </p:nvPicPr>
        <p:blipFill>
          <a:blip r:embed="rId3" cstate="print"/>
          <a:srcRect/>
          <a:stretch>
            <a:fillRect/>
          </a:stretch>
        </p:blipFill>
        <p:spPr bwMode="auto">
          <a:xfrm>
            <a:off x="7956376" y="4213568"/>
            <a:ext cx="1187624" cy="2644432"/>
          </a:xfrm>
          <a:prstGeom prst="rect">
            <a:avLst/>
          </a:prstGeom>
          <a:noFill/>
        </p:spPr>
      </p:pic>
      <p:sp>
        <p:nvSpPr>
          <p:cNvPr id="3" name="2 Marcador de contenido"/>
          <p:cNvSpPr>
            <a:spLocks noGrp="1"/>
          </p:cNvSpPr>
          <p:nvPr>
            <p:ph idx="1"/>
          </p:nvPr>
        </p:nvSpPr>
        <p:spPr>
          <a:xfrm>
            <a:off x="0" y="260648"/>
            <a:ext cx="8172400" cy="6597352"/>
          </a:xfrm>
        </p:spPr>
        <p:txBody>
          <a:bodyPr>
            <a:normAutofit/>
          </a:bodyPr>
          <a:lstStyle/>
          <a:p>
            <a:pPr algn="just">
              <a:buNone/>
            </a:pPr>
            <a:r>
              <a:rPr lang="es-ES" sz="2400" b="1" dirty="0" smtClean="0">
                <a:latin typeface="Century Gothic" pitchFamily="34" charset="0"/>
              </a:rPr>
              <a:t>Los dos puntos se utilizan para:</a:t>
            </a:r>
          </a:p>
          <a:p>
            <a:pPr algn="just">
              <a:buFont typeface="Wingdings" pitchFamily="2" charset="2"/>
              <a:buChar char="v"/>
            </a:pPr>
            <a:r>
              <a:rPr lang="es-ES" sz="2400" b="1" dirty="0" smtClean="0">
                <a:latin typeface="Century Gothic" pitchFamily="34" charset="0"/>
              </a:rPr>
              <a:t> Indicar causalidad, sustituyendo las expresiones  </a:t>
            </a:r>
            <a:r>
              <a:rPr lang="es-ES" sz="2400" b="1" i="1" dirty="0" smtClean="0">
                <a:latin typeface="Century Gothic" pitchFamily="34" charset="0"/>
              </a:rPr>
              <a:t>por lo que, por lo tanto, en consecuencia. Ejemplo:</a:t>
            </a:r>
          </a:p>
          <a:p>
            <a:pPr algn="just">
              <a:buFont typeface="Wingdings" pitchFamily="2" charset="2"/>
              <a:buChar char="v"/>
            </a:pPr>
            <a:endParaRPr lang="es-ES" sz="2400" b="1" i="1" dirty="0" smtClean="0">
              <a:latin typeface="Century Gothic" pitchFamily="34" charset="0"/>
            </a:endParaRPr>
          </a:p>
          <a:p>
            <a:pPr algn="just">
              <a:buNone/>
            </a:pPr>
            <a:r>
              <a:rPr lang="es-ES" sz="2400" b="1" i="1" dirty="0" smtClean="0">
                <a:solidFill>
                  <a:srgbClr val="000099"/>
                </a:solidFill>
                <a:latin typeface="Century Gothic" pitchFamily="34" charset="0"/>
              </a:rPr>
              <a:t>La oficina había cerrado: decidió regresar más temprano al día siguiente.</a:t>
            </a: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Font typeface="Wingdings" pitchFamily="2" charset="2"/>
              <a:buChar char="v"/>
            </a:pPr>
            <a:r>
              <a:rPr lang="es-ES" sz="2400" b="1" i="1" dirty="0" smtClean="0">
                <a:solidFill>
                  <a:srgbClr val="000099"/>
                </a:solidFill>
                <a:latin typeface="Century Gothic" pitchFamily="34" charset="0"/>
              </a:rPr>
              <a:t> </a:t>
            </a:r>
            <a:r>
              <a:rPr lang="es-ES" sz="2400" b="1" dirty="0" smtClean="0">
                <a:latin typeface="Century Gothic" pitchFamily="34" charset="0"/>
              </a:rPr>
              <a:t>Señalar que un suceso pasa después que otro, aunque entre ellos no exista relación de causa-efecto.</a:t>
            </a:r>
          </a:p>
          <a:p>
            <a:pPr algn="just">
              <a:buNone/>
            </a:pPr>
            <a:r>
              <a:rPr lang="es-ES" sz="2400" b="1" i="1" dirty="0" smtClean="0">
                <a:solidFill>
                  <a:srgbClr val="000099"/>
                </a:solidFill>
                <a:latin typeface="Century Gothic" pitchFamily="34" charset="0"/>
              </a:rPr>
              <a:t>Se estremecieron las capas de los árboles: el cielo se llenó de mariposas.</a:t>
            </a:r>
            <a:endParaRPr lang="es-ES" sz="2400" b="1" dirty="0" smtClean="0">
              <a:latin typeface="Century Gothic" pitchFamily="34" charset="0"/>
            </a:endParaRPr>
          </a:p>
          <a:p>
            <a:pPr algn="just">
              <a:buFont typeface="Wingdings" pitchFamily="2" charset="2"/>
              <a:buChar char="v"/>
            </a:pPr>
            <a:endParaRPr lang="es-ES" sz="2400" b="1" i="1" dirty="0">
              <a:solidFill>
                <a:srgbClr val="000099"/>
              </a:solidFill>
              <a:latin typeface="Century Gothic" pitchFamily="34" charset="0"/>
            </a:endParaRPr>
          </a:p>
        </p:txBody>
      </p:sp>
      <p:pic>
        <p:nvPicPr>
          <p:cNvPr id="23556" name="Picture 4" descr="http://s10.rimg.info/881539405fa1ce9ec08eea513b87ea82.gif"/>
          <p:cNvPicPr>
            <a:picLocks noChangeAspect="1" noChangeArrowheads="1" noCrop="1"/>
          </p:cNvPicPr>
          <p:nvPr/>
        </p:nvPicPr>
        <p:blipFill>
          <a:blip r:embed="rId4" cstate="print"/>
          <a:srcRect/>
          <a:stretch>
            <a:fillRect/>
          </a:stretch>
        </p:blipFill>
        <p:spPr bwMode="auto">
          <a:xfrm>
            <a:off x="4283968" y="2420888"/>
            <a:ext cx="1656184" cy="1748196"/>
          </a:xfrm>
          <a:prstGeom prst="rect">
            <a:avLst/>
          </a:prstGeom>
          <a:noFill/>
        </p:spPr>
      </p:pic>
      <p:pic>
        <p:nvPicPr>
          <p:cNvPr id="23558" name="Picture 6" descr="http://www.mundomumu.com/344123Sol_animado.gif"/>
          <p:cNvPicPr>
            <a:picLocks noChangeAspect="1" noChangeArrowheads="1" noCrop="1"/>
          </p:cNvPicPr>
          <p:nvPr/>
        </p:nvPicPr>
        <p:blipFill>
          <a:blip r:embed="rId5" cstate="print"/>
          <a:srcRect/>
          <a:stretch>
            <a:fillRect/>
          </a:stretch>
        </p:blipFill>
        <p:spPr bwMode="auto">
          <a:xfrm>
            <a:off x="1043608" y="2708919"/>
            <a:ext cx="1512168" cy="1535983"/>
          </a:xfrm>
          <a:prstGeom prst="rect">
            <a:avLst/>
          </a:prstGeom>
          <a:noFill/>
        </p:spPr>
      </p:pic>
    </p:spTree>
  </p:cSld>
  <p:clrMapOvr>
    <a:masterClrMapping/>
  </p:clrMapOvr>
  <p:transition>
    <p:cover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4.bp.blogspot.com/-wrBuHwsuLUs/TldyhuOMH6I/AAAAAAAAUx4/wJ44rfMUk0k/s1600/notasmusicalesparaimprimir1.gif"/>
          <p:cNvPicPr>
            <a:picLocks noChangeAspect="1" noChangeArrowheads="1"/>
          </p:cNvPicPr>
          <p:nvPr/>
        </p:nvPicPr>
        <p:blipFill>
          <a:blip r:embed="rId2" cstate="print"/>
          <a:srcRect/>
          <a:stretch>
            <a:fillRect/>
          </a:stretch>
        </p:blipFill>
        <p:spPr bwMode="auto">
          <a:xfrm>
            <a:off x="2267744" y="2348880"/>
            <a:ext cx="5112568" cy="2161643"/>
          </a:xfrm>
          <a:prstGeom prst="rect">
            <a:avLst/>
          </a:prstGeom>
          <a:noFill/>
        </p:spPr>
      </p:pic>
      <p:sp>
        <p:nvSpPr>
          <p:cNvPr id="5" name="2 Marcador de contenido"/>
          <p:cNvSpPr>
            <a:spLocks noGrp="1"/>
          </p:cNvSpPr>
          <p:nvPr>
            <p:ph idx="1"/>
          </p:nvPr>
        </p:nvSpPr>
        <p:spPr>
          <a:xfrm>
            <a:off x="0" y="0"/>
            <a:ext cx="8316416" cy="6858000"/>
          </a:xfrm>
        </p:spPr>
        <p:txBody>
          <a:bodyPr>
            <a:normAutofit/>
          </a:bodyPr>
          <a:lstStyle/>
          <a:p>
            <a:pPr algn="just">
              <a:buFont typeface="Wingdings" pitchFamily="2" charset="2"/>
              <a:buChar char="v"/>
            </a:pPr>
            <a:r>
              <a:rPr lang="es-ES" sz="2400" b="1" dirty="0" smtClean="0">
                <a:latin typeface="Century Gothic" pitchFamily="34" charset="0"/>
              </a:rPr>
              <a:t>Denotar que dos eventos suceden al mismo tiempo. En estos casos los dos puntos sustituyen expresiones como </a:t>
            </a:r>
            <a:r>
              <a:rPr lang="es-ES" sz="2400" b="1" i="1" dirty="0" smtClean="0">
                <a:latin typeface="Century Gothic" pitchFamily="34" charset="0"/>
              </a:rPr>
              <a:t>mientras, en tanto que, simultáneamente, cuando: </a:t>
            </a:r>
          </a:p>
          <a:p>
            <a:pPr algn="just">
              <a:buNone/>
            </a:pPr>
            <a:r>
              <a:rPr lang="es-ES" sz="2400" b="1" i="1" dirty="0" smtClean="0">
                <a:solidFill>
                  <a:srgbClr val="000099"/>
                </a:solidFill>
                <a:latin typeface="Century Gothic" pitchFamily="34" charset="0"/>
              </a:rPr>
              <a:t>Todos levantaron la vista hacia la planta alta: la música seguía sonando en alguna de las habitaciones.</a:t>
            </a: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Font typeface="Wingdings" pitchFamily="2" charset="2"/>
              <a:buChar char="v"/>
            </a:pPr>
            <a:r>
              <a:rPr lang="es-ES" sz="2400" b="1" i="1" dirty="0" smtClean="0">
                <a:solidFill>
                  <a:srgbClr val="000099"/>
                </a:solidFill>
                <a:latin typeface="Century Gothic" pitchFamily="34" charset="0"/>
              </a:rPr>
              <a:t> </a:t>
            </a:r>
            <a:r>
              <a:rPr lang="es-ES" sz="2400" b="1" dirty="0" smtClean="0">
                <a:latin typeface="Century Gothic" pitchFamily="34" charset="0"/>
              </a:rPr>
              <a:t>Introducir una explicación:</a:t>
            </a:r>
          </a:p>
          <a:p>
            <a:pPr algn="just">
              <a:buNone/>
            </a:pPr>
            <a:endParaRPr lang="es-ES" sz="2400" b="1" dirty="0" smtClean="0">
              <a:latin typeface="Century Gothic" pitchFamily="34" charset="0"/>
            </a:endParaRPr>
          </a:p>
          <a:p>
            <a:pPr algn="just">
              <a:buNone/>
            </a:pPr>
            <a:r>
              <a:rPr lang="es-ES" sz="2400" b="1" i="1" dirty="0" smtClean="0">
                <a:solidFill>
                  <a:srgbClr val="000099"/>
                </a:solidFill>
                <a:latin typeface="Century Gothic" pitchFamily="34" charset="0"/>
              </a:rPr>
              <a:t>Prefiero dormir: he tenido un día terrible.</a:t>
            </a:r>
            <a:endParaRPr lang="es-ES" sz="2400" b="1" i="1" dirty="0">
              <a:solidFill>
                <a:srgbClr val="000099"/>
              </a:solidFill>
              <a:latin typeface="Century Gothic" pitchFamily="34" charset="0"/>
            </a:endParaRPr>
          </a:p>
        </p:txBody>
      </p:sp>
      <p:pic>
        <p:nvPicPr>
          <p:cNvPr id="22532" name="Picture 4" descr="http://www.imagenesanimadas.net/Casa-Jardin/Camas/cama-04.gif"/>
          <p:cNvPicPr>
            <a:picLocks noChangeAspect="1" noChangeArrowheads="1" noCrop="1"/>
          </p:cNvPicPr>
          <p:nvPr/>
        </p:nvPicPr>
        <p:blipFill>
          <a:blip r:embed="rId3" cstate="print"/>
          <a:srcRect/>
          <a:stretch>
            <a:fillRect/>
          </a:stretch>
        </p:blipFill>
        <p:spPr bwMode="auto">
          <a:xfrm flipH="1">
            <a:off x="5868144" y="4005064"/>
            <a:ext cx="2952328" cy="2576315"/>
          </a:xfrm>
          <a:prstGeom prst="rect">
            <a:avLst/>
          </a:prstGeom>
          <a:noFill/>
        </p:spPr>
      </p:pic>
    </p:spTree>
  </p:cSld>
  <p:clrMapOvr>
    <a:masterClrMapping/>
  </p:clrMapOvr>
  <p:transition>
    <p:cover dir="l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soloimagen.net/public/gifs/telefono_2.gif"/>
          <p:cNvPicPr>
            <a:picLocks noChangeAspect="1" noChangeArrowheads="1" noCrop="1"/>
          </p:cNvPicPr>
          <p:nvPr/>
        </p:nvPicPr>
        <p:blipFill>
          <a:blip r:embed="rId2" cstate="print"/>
          <a:srcRect/>
          <a:stretch>
            <a:fillRect/>
          </a:stretch>
        </p:blipFill>
        <p:spPr bwMode="auto">
          <a:xfrm>
            <a:off x="323528" y="1412776"/>
            <a:ext cx="2567193" cy="1872208"/>
          </a:xfrm>
          <a:prstGeom prst="rect">
            <a:avLst/>
          </a:prstGeom>
          <a:noFill/>
        </p:spPr>
      </p:pic>
      <p:sp>
        <p:nvSpPr>
          <p:cNvPr id="2" name="2 Marcador de contenido"/>
          <p:cNvSpPr txBox="1">
            <a:spLocks/>
          </p:cNvSpPr>
          <p:nvPr/>
        </p:nvSpPr>
        <p:spPr>
          <a:xfrm>
            <a:off x="0" y="404664"/>
            <a:ext cx="8172400" cy="2736304"/>
          </a:xfrm>
          <a:prstGeom prst="rect">
            <a:avLst/>
          </a:prstGeom>
        </p:spPr>
        <p:txBody>
          <a:bodyPr>
            <a:normAutofit/>
          </a:bodyPr>
          <a:lstStyle/>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pitchFamily="2" charset="2"/>
              <a:buChar char="v"/>
              <a:tabLst/>
              <a:defRPr/>
            </a:pPr>
            <a:r>
              <a:rPr lang="es-ES" sz="2400" b="1" dirty="0" smtClean="0">
                <a:latin typeface="Century Gothic" pitchFamily="34" charset="0"/>
              </a:rPr>
              <a:t>Introducir una aclaración:</a:t>
            </a:r>
            <a:endParaRPr kumimoji="0" lang="es-ES" sz="2400" b="1" i="1" u="none" strike="noStrike" kern="1200" cap="none" spc="0" normalizeH="0" baseline="0" noProof="0" dirty="0" smtClean="0">
              <a:ln>
                <a:noFill/>
              </a:ln>
              <a:solidFill>
                <a:schemeClr val="tx1"/>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r>
              <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rPr>
              <a:t>Disculpe, no era mi intención  molestarle. Quiero decir: me confundí de número telefónico.</a:t>
            </a: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p:txBody>
      </p:sp>
      <p:pic>
        <p:nvPicPr>
          <p:cNvPr id="21508" name="Picture 4" descr="http://www.imagenesanimadas.net/Tecnologia/Telefonos-Moviles/Movil-17.gif"/>
          <p:cNvPicPr>
            <a:picLocks noChangeAspect="1" noChangeArrowheads="1" noCrop="1"/>
          </p:cNvPicPr>
          <p:nvPr/>
        </p:nvPicPr>
        <p:blipFill>
          <a:blip r:embed="rId3" cstate="print"/>
          <a:srcRect/>
          <a:stretch>
            <a:fillRect/>
          </a:stretch>
        </p:blipFill>
        <p:spPr bwMode="auto">
          <a:xfrm>
            <a:off x="6444208" y="908720"/>
            <a:ext cx="2016224" cy="2016226"/>
          </a:xfrm>
          <a:prstGeom prst="rect">
            <a:avLst/>
          </a:prstGeom>
          <a:noFill/>
        </p:spPr>
      </p:pic>
      <p:pic>
        <p:nvPicPr>
          <p:cNvPr id="21510" name="Picture 6" descr="http://www.imagenesanimadas.net/Electrodomesticos/Telefonos/telefono-24.gif"/>
          <p:cNvPicPr>
            <a:picLocks noChangeAspect="1" noChangeArrowheads="1" noCrop="1"/>
          </p:cNvPicPr>
          <p:nvPr/>
        </p:nvPicPr>
        <p:blipFill>
          <a:blip r:embed="rId4" cstate="print"/>
          <a:srcRect/>
          <a:stretch>
            <a:fillRect/>
          </a:stretch>
        </p:blipFill>
        <p:spPr bwMode="auto">
          <a:xfrm>
            <a:off x="3995936" y="1628800"/>
            <a:ext cx="1800200" cy="1243543"/>
          </a:xfrm>
          <a:prstGeom prst="rect">
            <a:avLst/>
          </a:prstGeom>
          <a:noFill/>
        </p:spPr>
      </p:pic>
      <p:pic>
        <p:nvPicPr>
          <p:cNvPr id="21512" name="Picture 8" descr="http://agolpedepluma.files.wordpress.com/2012/02/como-una-novela.jpg"/>
          <p:cNvPicPr>
            <a:picLocks noChangeAspect="1" noChangeArrowheads="1"/>
          </p:cNvPicPr>
          <p:nvPr/>
        </p:nvPicPr>
        <p:blipFill>
          <a:blip r:embed="rId5" cstate="print"/>
          <a:srcRect/>
          <a:stretch>
            <a:fillRect/>
          </a:stretch>
        </p:blipFill>
        <p:spPr bwMode="auto">
          <a:xfrm>
            <a:off x="6588224" y="3356992"/>
            <a:ext cx="2232248" cy="3140968"/>
          </a:xfrm>
          <a:prstGeom prst="rect">
            <a:avLst/>
          </a:prstGeom>
          <a:noFill/>
        </p:spPr>
      </p:pic>
      <p:sp>
        <p:nvSpPr>
          <p:cNvPr id="7" name="6 Rectángulo"/>
          <p:cNvSpPr/>
          <p:nvPr/>
        </p:nvSpPr>
        <p:spPr>
          <a:xfrm>
            <a:off x="0" y="2995404"/>
            <a:ext cx="6300192" cy="3493264"/>
          </a:xfrm>
          <a:prstGeom prst="rect">
            <a:avLst/>
          </a:prstGeom>
        </p:spPr>
        <p:txBody>
          <a:bodyPr wrap="square">
            <a:spAutoFit/>
          </a:bodyPr>
          <a:lstStyle/>
          <a:p>
            <a:pPr marL="274320" lvl="0" indent="-274320" algn="just">
              <a:spcBef>
                <a:spcPts val="600"/>
              </a:spcBef>
              <a:buClr>
                <a:schemeClr val="tx2"/>
              </a:buClr>
              <a:buSzPct val="73000"/>
              <a:buFont typeface="Wingdings" pitchFamily="2" charset="2"/>
              <a:buChar char="v"/>
              <a:defRPr/>
            </a:pPr>
            <a:r>
              <a:rPr lang="es-ES" b="1" i="1" dirty="0" smtClean="0">
                <a:solidFill>
                  <a:srgbClr val="000099"/>
                </a:solidFill>
                <a:latin typeface="Century Gothic" pitchFamily="34" charset="0"/>
              </a:rPr>
              <a:t> </a:t>
            </a:r>
            <a:r>
              <a:rPr lang="es-ES" sz="2400" b="1" dirty="0" smtClean="0">
                <a:latin typeface="Century Gothic" pitchFamily="34" charset="0"/>
              </a:rPr>
              <a:t>Anteceder una cita textual o la intervención de un personaje en estilo directo. En este caso la primera palabra después de los signos empezará con mayúscula:</a:t>
            </a:r>
          </a:p>
          <a:p>
            <a:pPr marL="274320" lvl="0" indent="-274320" algn="just">
              <a:spcBef>
                <a:spcPts val="600"/>
              </a:spcBef>
              <a:buClr>
                <a:schemeClr val="tx2"/>
              </a:buClr>
              <a:buSzPct val="73000"/>
              <a:defRPr/>
            </a:pPr>
            <a:r>
              <a:rPr lang="es-ES" sz="2400" b="1" i="1" dirty="0" smtClean="0">
                <a:solidFill>
                  <a:srgbClr val="000099"/>
                </a:solidFill>
                <a:latin typeface="Century Gothic" pitchFamily="34" charset="0"/>
              </a:rPr>
              <a:t>En su libro </a:t>
            </a:r>
            <a:r>
              <a:rPr lang="es-ES" sz="2400" b="1" dirty="0" smtClean="0">
                <a:solidFill>
                  <a:srgbClr val="000099"/>
                </a:solidFill>
                <a:latin typeface="Century Gothic" pitchFamily="34" charset="0"/>
              </a:rPr>
              <a:t>Como una novela</a:t>
            </a:r>
            <a:r>
              <a:rPr lang="es-ES" sz="2400" b="1" i="1" dirty="0" smtClean="0">
                <a:solidFill>
                  <a:srgbClr val="000099"/>
                </a:solidFill>
                <a:latin typeface="Century Gothic" pitchFamily="34" charset="0"/>
              </a:rPr>
              <a:t>, Daniel </a:t>
            </a:r>
            <a:r>
              <a:rPr lang="es-ES" sz="2400" b="1" i="1" dirty="0" err="1" smtClean="0">
                <a:solidFill>
                  <a:srgbClr val="000099"/>
                </a:solidFill>
                <a:latin typeface="Century Gothic" pitchFamily="34" charset="0"/>
              </a:rPr>
              <a:t>Pennac</a:t>
            </a:r>
            <a:r>
              <a:rPr lang="es-ES" sz="2400" b="1" i="1" dirty="0" smtClean="0">
                <a:solidFill>
                  <a:srgbClr val="000099"/>
                </a:solidFill>
                <a:latin typeface="Century Gothic" pitchFamily="34" charset="0"/>
              </a:rPr>
              <a:t> escribió: “ El hombre construye casos porque está vivo, pero escribe libros porque se sabe mortal.”</a:t>
            </a:r>
            <a:endParaRPr lang="es-ES" sz="2400" b="1" i="1" dirty="0">
              <a:solidFill>
                <a:srgbClr val="000099"/>
              </a:solidFill>
              <a:latin typeface="Century Gothic" pitchFamily="34" charset="0"/>
            </a:endParaRPr>
          </a:p>
        </p:txBody>
      </p:sp>
    </p:spTree>
  </p:cSld>
  <p:clrMapOvr>
    <a:masterClrMapping/>
  </p:clrMapOvr>
  <p:transition>
    <p:cover dir="l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6" name="Picture 6" descr="http://s3.argim.net/files/s/0085.gif"/>
          <p:cNvPicPr>
            <a:picLocks noChangeAspect="1" noChangeArrowheads="1" noCrop="1"/>
          </p:cNvPicPr>
          <p:nvPr/>
        </p:nvPicPr>
        <p:blipFill>
          <a:blip r:embed="rId2" cstate="print"/>
          <a:srcRect/>
          <a:stretch>
            <a:fillRect/>
          </a:stretch>
        </p:blipFill>
        <p:spPr bwMode="auto">
          <a:xfrm>
            <a:off x="6156176" y="173568"/>
            <a:ext cx="2448272" cy="2415001"/>
          </a:xfrm>
          <a:prstGeom prst="rect">
            <a:avLst/>
          </a:prstGeom>
          <a:noFill/>
        </p:spPr>
      </p:pic>
      <p:sp>
        <p:nvSpPr>
          <p:cNvPr id="2" name="2 Marcador de contenido"/>
          <p:cNvSpPr txBox="1">
            <a:spLocks/>
          </p:cNvSpPr>
          <p:nvPr/>
        </p:nvSpPr>
        <p:spPr>
          <a:xfrm>
            <a:off x="0" y="0"/>
            <a:ext cx="8172400" cy="4221088"/>
          </a:xfrm>
          <a:prstGeom prst="rect">
            <a:avLst/>
          </a:prstGeom>
        </p:spPr>
        <p:txBody>
          <a:bodyPr>
            <a:normAutofit/>
          </a:bodyPr>
          <a:lstStyle/>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pitchFamily="2" charset="2"/>
              <a:buChar char="v"/>
              <a:tabLst/>
              <a:defRPr/>
            </a:pPr>
            <a:r>
              <a:rPr lang="es-ES" sz="2400" b="1" dirty="0" smtClean="0">
                <a:latin typeface="Century Gothic" pitchFamily="34" charset="0"/>
              </a:rPr>
              <a:t>Indicar una enumeración:</a:t>
            </a:r>
            <a:endParaRPr kumimoji="0" lang="es-ES" sz="2400" b="1" i="1" u="none" strike="noStrike" kern="1200" cap="none" spc="0" normalizeH="0" baseline="0" noProof="0" dirty="0" smtClean="0">
              <a:ln>
                <a:noFill/>
              </a:ln>
              <a:solidFill>
                <a:schemeClr val="tx1"/>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r>
              <a:rPr lang="es-ES" sz="2400" b="1" i="1" dirty="0" smtClean="0">
                <a:solidFill>
                  <a:srgbClr val="000099"/>
                </a:solidFill>
                <a:latin typeface="Century Gothic" pitchFamily="34" charset="0"/>
              </a:rPr>
              <a:t>A mamá le gustan todo tipo de flores: rosas </a:t>
            </a: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r>
              <a:rPr lang="es-ES" sz="2400" b="1" i="1" dirty="0" smtClean="0">
                <a:solidFill>
                  <a:srgbClr val="000099"/>
                </a:solidFill>
                <a:latin typeface="Century Gothic" pitchFamily="34" charset="0"/>
              </a:rPr>
              <a:t>claveles, lirios, geranios…</a:t>
            </a: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lang="es-ES" sz="2400" b="1" i="1" dirty="0" smtClean="0">
              <a:solidFill>
                <a:srgbClr val="000099"/>
              </a:solidFill>
              <a:latin typeface="Century Gothic" pitchFamily="34" charset="0"/>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lang="es-ES" sz="2400" b="1" i="1" dirty="0" smtClean="0">
              <a:solidFill>
                <a:srgbClr val="000099"/>
              </a:solidFill>
              <a:latin typeface="Century Gothic" pitchFamily="34" charset="0"/>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lang="es-ES" sz="2400" b="1" i="1" dirty="0" smtClean="0">
              <a:solidFill>
                <a:srgbClr val="000099"/>
              </a:solidFill>
              <a:latin typeface="Century Gothic" pitchFamily="34" charset="0"/>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r>
              <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rPr>
              <a:t>Conocimiento, inteligencia, disciplina,</a:t>
            </a:r>
            <a:r>
              <a:rPr kumimoji="0" lang="es-ES" sz="2400" b="1" i="1" u="none" strike="noStrike" kern="1200" cap="none" spc="0" normalizeH="0" noProof="0" dirty="0" smtClean="0">
                <a:ln>
                  <a:noFill/>
                </a:ln>
                <a:solidFill>
                  <a:srgbClr val="000099"/>
                </a:solidFill>
                <a:effectLst/>
                <a:uLnTx/>
                <a:uFillTx/>
                <a:latin typeface="Century Gothic" pitchFamily="34" charset="0"/>
                <a:ea typeface="+mn-ea"/>
                <a:cs typeface="+mn-cs"/>
              </a:rPr>
              <a:t> perseverancia: eso es lo que necesitas para alcanzar tus metas.</a:t>
            </a:r>
            <a:endParaRPr kumimoji="0" lang="es-ES" sz="2400" b="1" i="1" u="none" strike="noStrike" kern="1200" cap="none" spc="0" normalizeH="0" baseline="0" noProof="0" dirty="0">
              <a:ln>
                <a:noFill/>
              </a:ln>
              <a:solidFill>
                <a:srgbClr val="000099"/>
              </a:solidFill>
              <a:effectLst/>
              <a:uLnTx/>
              <a:uFillTx/>
              <a:latin typeface="Century Gothic" pitchFamily="34" charset="0"/>
              <a:ea typeface="+mn-ea"/>
              <a:cs typeface="+mn-cs"/>
            </a:endParaRPr>
          </a:p>
        </p:txBody>
      </p:sp>
      <p:pic>
        <p:nvPicPr>
          <p:cNvPr id="20484" name="Picture 4" descr="http://lh3.ggpht.com/_Xqho7PUMBgE/S71jWS8g-QI/AAAAAAAAAQY/3kqk0tODDfk/rosas%20(20)_thumb.gif?imgmax=800"/>
          <p:cNvPicPr>
            <a:picLocks noChangeAspect="1" noChangeArrowheads="1" noCrop="1"/>
          </p:cNvPicPr>
          <p:nvPr/>
        </p:nvPicPr>
        <p:blipFill>
          <a:blip r:embed="rId3" cstate="print"/>
          <a:srcRect/>
          <a:stretch>
            <a:fillRect/>
          </a:stretch>
        </p:blipFill>
        <p:spPr bwMode="auto">
          <a:xfrm>
            <a:off x="1691680" y="1268760"/>
            <a:ext cx="2736304" cy="1152128"/>
          </a:xfrm>
          <a:prstGeom prst="rect">
            <a:avLst/>
          </a:prstGeom>
          <a:noFill/>
        </p:spPr>
      </p:pic>
      <p:sp>
        <p:nvSpPr>
          <p:cNvPr id="7" name="6 Rectángulo"/>
          <p:cNvSpPr/>
          <p:nvPr/>
        </p:nvSpPr>
        <p:spPr>
          <a:xfrm>
            <a:off x="323528" y="4077072"/>
            <a:ext cx="4824536" cy="2462213"/>
          </a:xfrm>
          <a:prstGeom prst="rect">
            <a:avLst/>
          </a:prstGeom>
        </p:spPr>
        <p:txBody>
          <a:bodyPr wrap="square">
            <a:spAutoFit/>
          </a:bodyPr>
          <a:lstStyle/>
          <a:p>
            <a:pPr marL="274320" lvl="0" indent="-274320" algn="just">
              <a:spcBef>
                <a:spcPts val="600"/>
              </a:spcBef>
              <a:buClr>
                <a:schemeClr val="tx2"/>
              </a:buClr>
              <a:buSzPct val="73000"/>
              <a:buFont typeface="Wingdings" pitchFamily="2" charset="2"/>
              <a:buChar char="v"/>
              <a:defRPr/>
            </a:pPr>
            <a:r>
              <a:rPr lang="es-ES" sz="2400" b="1" dirty="0" smtClean="0">
                <a:latin typeface="Century Gothic" pitchFamily="34" charset="0"/>
              </a:rPr>
              <a:t>En las cartas, separar el encabezado del cuerpo del texto:</a:t>
            </a:r>
          </a:p>
          <a:p>
            <a:pPr marL="274320" lvl="0" indent="-274320" algn="just">
              <a:spcBef>
                <a:spcPts val="600"/>
              </a:spcBef>
              <a:buClr>
                <a:schemeClr val="tx2"/>
              </a:buClr>
              <a:buSzPct val="73000"/>
              <a:defRPr/>
            </a:pPr>
            <a:r>
              <a:rPr lang="es-ES" sz="2400" b="1" i="1" dirty="0" smtClean="0">
                <a:solidFill>
                  <a:srgbClr val="000099"/>
                </a:solidFill>
                <a:latin typeface="Century Gothic" pitchFamily="34" charset="0"/>
              </a:rPr>
              <a:t>Estimado amigo:</a:t>
            </a:r>
          </a:p>
          <a:p>
            <a:pPr marL="274320" lvl="0" indent="-274320" algn="just">
              <a:spcBef>
                <a:spcPts val="600"/>
              </a:spcBef>
              <a:buClr>
                <a:schemeClr val="tx2"/>
              </a:buClr>
              <a:buSzPct val="73000"/>
              <a:defRPr/>
            </a:pPr>
            <a:r>
              <a:rPr lang="es-ES" sz="2400" b="1" i="1" dirty="0" smtClean="0">
                <a:solidFill>
                  <a:srgbClr val="000099"/>
                </a:solidFill>
                <a:latin typeface="Century Gothic" pitchFamily="34" charset="0"/>
              </a:rPr>
              <a:t>No imaginas el gusto que sentí al recibir tu carta.</a:t>
            </a:r>
            <a:endParaRPr lang="es-ES" sz="2400" b="1" i="1" dirty="0">
              <a:solidFill>
                <a:srgbClr val="000099"/>
              </a:solidFill>
              <a:latin typeface="Century Gothic" pitchFamily="34" charset="0"/>
            </a:endParaRPr>
          </a:p>
        </p:txBody>
      </p:sp>
      <p:pic>
        <p:nvPicPr>
          <p:cNvPr id="20490" name="Picture 10" descr="http://www.magiagifs.com.br/voltaasaulas/voltaasaulas_arquivo01/2voltaasaulasmagiagifs.gif"/>
          <p:cNvPicPr>
            <a:picLocks noChangeAspect="1" noChangeArrowheads="1" noCrop="1"/>
          </p:cNvPicPr>
          <p:nvPr/>
        </p:nvPicPr>
        <p:blipFill>
          <a:blip r:embed="rId4" cstate="print"/>
          <a:srcRect/>
          <a:stretch>
            <a:fillRect/>
          </a:stretch>
        </p:blipFill>
        <p:spPr bwMode="auto">
          <a:xfrm>
            <a:off x="5724128" y="3933056"/>
            <a:ext cx="2698142" cy="2647554"/>
          </a:xfrm>
          <a:prstGeom prst="rect">
            <a:avLst/>
          </a:prstGeom>
          <a:noFill/>
        </p:spPr>
      </p:pic>
    </p:spTree>
  </p:cSld>
  <p:clrMapOvr>
    <a:masterClrMapping/>
  </p:clrMapOvr>
  <p:transition>
    <p:cover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Marcador de contenido"/>
          <p:cNvSpPr txBox="1">
            <a:spLocks/>
          </p:cNvSpPr>
          <p:nvPr/>
        </p:nvSpPr>
        <p:spPr>
          <a:xfrm>
            <a:off x="0" y="260648"/>
            <a:ext cx="8172400" cy="6597352"/>
          </a:xfrm>
          <a:prstGeom prst="rect">
            <a:avLst/>
          </a:prstGeom>
        </p:spPr>
        <p:txBody>
          <a:bodyPr>
            <a:normAutofit/>
          </a:bodyPr>
          <a:lstStyle/>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pitchFamily="2" charset="2"/>
              <a:buChar char="v"/>
              <a:tabLst/>
              <a:defRPr/>
            </a:pPr>
            <a:r>
              <a:rPr lang="es-ES" sz="2400" b="1" dirty="0" smtClean="0">
                <a:latin typeface="Century Gothic" pitchFamily="34" charset="0"/>
              </a:rPr>
              <a:t>En teatro sirven para indicar los parlamentos de los personajes:</a:t>
            </a:r>
            <a:endParaRPr kumimoji="0" lang="es-ES" sz="2400" b="1" i="1" u="none" strike="noStrike" kern="1200" cap="none" spc="0" normalizeH="0" baseline="0" noProof="0" dirty="0" smtClean="0">
              <a:ln>
                <a:noFill/>
              </a:ln>
              <a:solidFill>
                <a:schemeClr val="tx1"/>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r>
              <a:rPr lang="es-ES" sz="2400" b="1" i="1" noProof="0" dirty="0" smtClean="0">
                <a:solidFill>
                  <a:srgbClr val="000099"/>
                </a:solidFill>
                <a:latin typeface="Century Gothic" pitchFamily="34" charset="0"/>
              </a:rPr>
              <a:t>JUAN: ¿Entrar a la casa embrujada? ¿No podríamos ir de día?</a:t>
            </a: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lang="es-ES" sz="2400" b="1" i="1" dirty="0" smtClean="0">
              <a:solidFill>
                <a:srgbClr val="000099"/>
              </a:solidFill>
              <a:latin typeface="Century Gothic" pitchFamily="34" charset="0"/>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2"/>
              <a:buNone/>
              <a:tabLst/>
              <a:defRPr/>
            </a:pP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a:p>
            <a:pPr marL="274320" marR="0" lvl="0" indent="-274320" algn="just" defTabSz="914400" rtl="0" eaLnBrk="1" fontAlgn="auto" latinLnBrk="0" hangingPunct="1">
              <a:lnSpc>
                <a:spcPct val="100000"/>
              </a:lnSpc>
              <a:spcBef>
                <a:spcPts val="600"/>
              </a:spcBef>
              <a:spcAft>
                <a:spcPts val="0"/>
              </a:spcAft>
              <a:buClr>
                <a:schemeClr val="tx2"/>
              </a:buClr>
              <a:buSzPct val="73000"/>
              <a:buFont typeface="Wingdings" pitchFamily="2" charset="2"/>
              <a:buChar char="v"/>
              <a:tabLst/>
              <a:defRPr/>
            </a:pPr>
            <a:r>
              <a:rPr kumimoji="0" lang="es-ES" sz="2400" b="1" u="none" strike="noStrike" kern="1200" cap="none" spc="0" normalizeH="0" baseline="0" noProof="0" dirty="0" smtClean="0">
                <a:ln>
                  <a:noFill/>
                </a:ln>
                <a:effectLst/>
                <a:uLnTx/>
                <a:uFillTx/>
                <a:latin typeface="Century Gothic" pitchFamily="34" charset="0"/>
                <a:ea typeface="+mn-ea"/>
                <a:cs typeface="+mn-cs"/>
              </a:rPr>
              <a:t>Introducir descripciones</a:t>
            </a:r>
            <a:r>
              <a:rPr kumimoji="0" lang="es-ES" sz="2400" b="1" u="none" strike="noStrike" kern="1200" cap="none" spc="0" normalizeH="0" noProof="0" dirty="0" smtClean="0">
                <a:ln>
                  <a:noFill/>
                </a:ln>
                <a:effectLst/>
                <a:uLnTx/>
                <a:uFillTx/>
                <a:latin typeface="Century Gothic" pitchFamily="34" charset="0"/>
                <a:ea typeface="+mn-ea"/>
                <a:cs typeface="+mn-cs"/>
              </a:rPr>
              <a:t> o enumeraciones.</a:t>
            </a:r>
          </a:p>
          <a:p>
            <a:pPr marL="274320" marR="0" lvl="0" indent="-274320" algn="just" defTabSz="914400" rtl="0" eaLnBrk="1" fontAlgn="auto" latinLnBrk="0" hangingPunct="1">
              <a:lnSpc>
                <a:spcPct val="100000"/>
              </a:lnSpc>
              <a:spcBef>
                <a:spcPts val="600"/>
              </a:spcBef>
              <a:spcAft>
                <a:spcPts val="0"/>
              </a:spcAft>
              <a:buClr>
                <a:schemeClr val="tx2"/>
              </a:buClr>
              <a:buSzPct val="73000"/>
              <a:tabLst/>
              <a:defRPr/>
            </a:pPr>
            <a:r>
              <a:rPr lang="es-ES" sz="2400" b="1" i="1" baseline="0" dirty="0" smtClean="0">
                <a:solidFill>
                  <a:srgbClr val="000099"/>
                </a:solidFill>
                <a:latin typeface="Century Gothic" pitchFamily="34" charset="0"/>
              </a:rPr>
              <a:t>Los</a:t>
            </a:r>
            <a:r>
              <a:rPr lang="es-ES" sz="2400" b="1" i="1" dirty="0" smtClean="0">
                <a:solidFill>
                  <a:srgbClr val="000099"/>
                </a:solidFill>
                <a:latin typeface="Century Gothic" pitchFamily="34" charset="0"/>
              </a:rPr>
              <a:t> pasos a seguir son:</a:t>
            </a:r>
          </a:p>
          <a:p>
            <a:pPr marL="274320" marR="0" lvl="0" indent="-274320" algn="just" defTabSz="914400" rtl="0" eaLnBrk="1" fontAlgn="auto" latinLnBrk="0" hangingPunct="1">
              <a:lnSpc>
                <a:spcPct val="100000"/>
              </a:lnSpc>
              <a:spcBef>
                <a:spcPts val="600"/>
              </a:spcBef>
              <a:spcAft>
                <a:spcPts val="0"/>
              </a:spcAft>
              <a:buClr>
                <a:schemeClr val="tx2"/>
              </a:buClr>
              <a:buSzPct val="73000"/>
              <a:tabLst/>
              <a:defRPr/>
            </a:pPr>
            <a:r>
              <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rPr>
              <a:t>1.-</a:t>
            </a:r>
            <a:r>
              <a:rPr kumimoji="0" lang="es-ES" sz="2400" b="1" i="1" u="none" strike="noStrike" kern="1200" cap="none" spc="0" normalizeH="0" noProof="0" dirty="0" smtClean="0">
                <a:ln>
                  <a:noFill/>
                </a:ln>
                <a:solidFill>
                  <a:srgbClr val="000099"/>
                </a:solidFill>
                <a:effectLst/>
                <a:uLnTx/>
                <a:uFillTx/>
                <a:latin typeface="Century Gothic" pitchFamily="34" charset="0"/>
                <a:ea typeface="+mn-ea"/>
                <a:cs typeface="+mn-cs"/>
              </a:rPr>
              <a:t> Conocer las necesidades</a:t>
            </a:r>
          </a:p>
          <a:p>
            <a:pPr marL="274320" marR="0" lvl="0" indent="-274320" algn="just" defTabSz="914400" rtl="0" eaLnBrk="1" fontAlgn="auto" latinLnBrk="0" hangingPunct="1">
              <a:lnSpc>
                <a:spcPct val="100000"/>
              </a:lnSpc>
              <a:spcBef>
                <a:spcPts val="600"/>
              </a:spcBef>
              <a:spcAft>
                <a:spcPts val="0"/>
              </a:spcAft>
              <a:buClr>
                <a:schemeClr val="tx2"/>
              </a:buClr>
              <a:buSzPct val="73000"/>
              <a:tabLst/>
              <a:defRPr/>
            </a:pPr>
            <a:r>
              <a:rPr lang="es-ES" sz="2400" b="1" i="1" baseline="0" dirty="0" smtClean="0">
                <a:solidFill>
                  <a:srgbClr val="000099"/>
                </a:solidFill>
                <a:latin typeface="Century Gothic" pitchFamily="34" charset="0"/>
              </a:rPr>
              <a:t>2.-</a:t>
            </a:r>
            <a:r>
              <a:rPr lang="es-ES" sz="2400" b="1" i="1" dirty="0" smtClean="0">
                <a:solidFill>
                  <a:srgbClr val="000099"/>
                </a:solidFill>
                <a:latin typeface="Century Gothic" pitchFamily="34" charset="0"/>
              </a:rPr>
              <a:t> Asignar recursos</a:t>
            </a:r>
          </a:p>
          <a:p>
            <a:pPr marL="274320" marR="0" lvl="0" indent="-274320" algn="just" defTabSz="914400" rtl="0" eaLnBrk="1" fontAlgn="auto" latinLnBrk="0" hangingPunct="1">
              <a:lnSpc>
                <a:spcPct val="100000"/>
              </a:lnSpc>
              <a:spcBef>
                <a:spcPts val="600"/>
              </a:spcBef>
              <a:spcAft>
                <a:spcPts val="0"/>
              </a:spcAft>
              <a:buClr>
                <a:schemeClr val="tx2"/>
              </a:buClr>
              <a:buSzPct val="73000"/>
              <a:tabLst/>
              <a:defRPr/>
            </a:pPr>
            <a:r>
              <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rPr>
              <a:t>3.-</a:t>
            </a:r>
            <a:r>
              <a:rPr kumimoji="0" lang="es-ES" sz="2400" b="1" i="1" u="none" strike="noStrike" kern="1200" cap="none" spc="0" normalizeH="0" noProof="0" dirty="0" smtClean="0">
                <a:ln>
                  <a:noFill/>
                </a:ln>
                <a:solidFill>
                  <a:srgbClr val="000099"/>
                </a:solidFill>
                <a:effectLst/>
                <a:uLnTx/>
                <a:uFillTx/>
                <a:latin typeface="Century Gothic" pitchFamily="34" charset="0"/>
                <a:ea typeface="+mn-ea"/>
                <a:cs typeface="+mn-cs"/>
              </a:rPr>
              <a:t> Solucionar problemas </a:t>
            </a:r>
            <a:endParaRPr kumimoji="0" lang="es-ES" sz="2400" b="1" i="1" u="none" strike="noStrike" kern="1200" cap="none" spc="0" normalizeH="0" baseline="0" noProof="0" dirty="0" smtClean="0">
              <a:ln>
                <a:noFill/>
              </a:ln>
              <a:solidFill>
                <a:srgbClr val="000099"/>
              </a:solidFill>
              <a:effectLst/>
              <a:uLnTx/>
              <a:uFillTx/>
              <a:latin typeface="Century Gothic" pitchFamily="34" charset="0"/>
              <a:ea typeface="+mn-ea"/>
              <a:cs typeface="+mn-cs"/>
            </a:endParaRPr>
          </a:p>
        </p:txBody>
      </p:sp>
      <p:pic>
        <p:nvPicPr>
          <p:cNvPr id="19460" name="Picture 4" descr="http://s3.argim.net/files/s/casa_embrujada_eug.gif"/>
          <p:cNvPicPr>
            <a:picLocks noChangeAspect="1" noChangeArrowheads="1" noCrop="1"/>
          </p:cNvPicPr>
          <p:nvPr/>
        </p:nvPicPr>
        <p:blipFill>
          <a:blip r:embed="rId2" cstate="print"/>
          <a:srcRect/>
          <a:stretch>
            <a:fillRect/>
          </a:stretch>
        </p:blipFill>
        <p:spPr bwMode="auto">
          <a:xfrm>
            <a:off x="1691680" y="1556792"/>
            <a:ext cx="2599039" cy="2520281"/>
          </a:xfrm>
          <a:prstGeom prst="rect">
            <a:avLst/>
          </a:prstGeom>
          <a:noFill/>
        </p:spPr>
      </p:pic>
      <p:pic>
        <p:nvPicPr>
          <p:cNvPr id="19462" name="Picture 6" descr="http://www.imagenesanimadas.net/Profesiones/Teatro/teatro-02.gif"/>
          <p:cNvPicPr>
            <a:picLocks noChangeAspect="1" noChangeArrowheads="1" noCrop="1"/>
          </p:cNvPicPr>
          <p:nvPr/>
        </p:nvPicPr>
        <p:blipFill>
          <a:blip r:embed="rId3" cstate="print"/>
          <a:srcRect/>
          <a:stretch>
            <a:fillRect/>
          </a:stretch>
        </p:blipFill>
        <p:spPr bwMode="auto">
          <a:xfrm>
            <a:off x="5148064" y="1700808"/>
            <a:ext cx="2520280" cy="2317032"/>
          </a:xfrm>
          <a:prstGeom prst="rect">
            <a:avLst/>
          </a:prstGeom>
          <a:noFill/>
        </p:spPr>
      </p:pic>
      <p:pic>
        <p:nvPicPr>
          <p:cNvPr id="19464" name="Picture 8" descr="http://www.gifsanimadosjas.com/gifs/numero9_3.gif"/>
          <p:cNvPicPr>
            <a:picLocks noChangeAspect="1" noChangeArrowheads="1" noCrop="1"/>
          </p:cNvPicPr>
          <p:nvPr/>
        </p:nvPicPr>
        <p:blipFill>
          <a:blip r:embed="rId4" cstate="print"/>
          <a:srcRect/>
          <a:stretch>
            <a:fillRect/>
          </a:stretch>
        </p:blipFill>
        <p:spPr bwMode="auto">
          <a:xfrm>
            <a:off x="7668344" y="4653136"/>
            <a:ext cx="936104" cy="1156364"/>
          </a:xfrm>
          <a:prstGeom prst="rect">
            <a:avLst/>
          </a:prstGeom>
          <a:noFill/>
        </p:spPr>
      </p:pic>
      <p:pic>
        <p:nvPicPr>
          <p:cNvPr id="19466" name="Picture 10" descr="http://www.os-pkanavelica-korcula.skole.hr/upload/os-pkanavelica-korcula/images/static3/1227/Image/1(1).gif"/>
          <p:cNvPicPr>
            <a:picLocks noChangeAspect="1" noChangeArrowheads="1"/>
          </p:cNvPicPr>
          <p:nvPr/>
        </p:nvPicPr>
        <p:blipFill>
          <a:blip r:embed="rId5" cstate="print"/>
          <a:srcRect/>
          <a:stretch>
            <a:fillRect/>
          </a:stretch>
        </p:blipFill>
        <p:spPr bwMode="auto">
          <a:xfrm>
            <a:off x="4932040" y="4725144"/>
            <a:ext cx="1043608" cy="1043608"/>
          </a:xfrm>
          <a:prstGeom prst="rect">
            <a:avLst/>
          </a:prstGeom>
          <a:noFill/>
        </p:spPr>
      </p:pic>
      <p:pic>
        <p:nvPicPr>
          <p:cNvPr id="19468" name="Picture 12" descr="http://imagenes.gifmania.com.pr/Gifs-Animados-Letras-Animadas/Animaciones-Numeros-Animados/Imagenes-Animadas-Numeros-Dos/numero-dos1.gif"/>
          <p:cNvPicPr>
            <a:picLocks noChangeAspect="1" noChangeArrowheads="1" noCrop="1"/>
          </p:cNvPicPr>
          <p:nvPr/>
        </p:nvPicPr>
        <p:blipFill>
          <a:blip r:embed="rId6" cstate="print"/>
          <a:srcRect/>
          <a:stretch>
            <a:fillRect/>
          </a:stretch>
        </p:blipFill>
        <p:spPr bwMode="auto">
          <a:xfrm>
            <a:off x="6156176" y="4437112"/>
            <a:ext cx="1224136" cy="1224138"/>
          </a:xfrm>
          <a:prstGeom prst="rect">
            <a:avLst/>
          </a:prstGeom>
          <a:noFill/>
        </p:spPr>
      </p:pic>
      <p:pic>
        <p:nvPicPr>
          <p:cNvPr id="19470" name="Picture 14" descr="http://t2.gstatic.com/images?q=tbn:ANd9GcQLncOGxUJhzkphyKHXAKkpOY1chCKGAAaVDx30yrSIIGNx8qBhdA"/>
          <p:cNvPicPr>
            <a:picLocks noChangeAspect="1" noChangeArrowheads="1"/>
          </p:cNvPicPr>
          <p:nvPr/>
        </p:nvPicPr>
        <p:blipFill>
          <a:blip r:embed="rId7" cstate="print"/>
          <a:srcRect/>
          <a:stretch>
            <a:fillRect/>
          </a:stretch>
        </p:blipFill>
        <p:spPr bwMode="auto">
          <a:xfrm>
            <a:off x="5436096" y="5877272"/>
            <a:ext cx="2664296" cy="865330"/>
          </a:xfrm>
          <a:prstGeom prst="rect">
            <a:avLst/>
          </a:prstGeom>
          <a:noFill/>
        </p:spPr>
      </p:pic>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hojitadebambu.com.ar/images/libro-infantil.gif"/>
          <p:cNvPicPr>
            <a:picLocks noChangeAspect="1" noChangeArrowheads="1"/>
          </p:cNvPicPr>
          <p:nvPr/>
        </p:nvPicPr>
        <p:blipFill>
          <a:blip r:embed="rId2" cstate="print"/>
          <a:srcRect/>
          <a:stretch>
            <a:fillRect/>
          </a:stretch>
        </p:blipFill>
        <p:spPr bwMode="auto">
          <a:xfrm>
            <a:off x="864096" y="4221088"/>
            <a:ext cx="2483768" cy="2476672"/>
          </a:xfrm>
          <a:prstGeom prst="rect">
            <a:avLst/>
          </a:prstGeom>
          <a:noFill/>
        </p:spPr>
      </p:pic>
      <p:sp>
        <p:nvSpPr>
          <p:cNvPr id="3" name="2 Marcador de contenido"/>
          <p:cNvSpPr>
            <a:spLocks noGrp="1"/>
          </p:cNvSpPr>
          <p:nvPr>
            <p:ph idx="1"/>
          </p:nvPr>
        </p:nvSpPr>
        <p:spPr>
          <a:xfrm>
            <a:off x="72008" y="44624"/>
            <a:ext cx="8028384" cy="4846320"/>
          </a:xfrm>
        </p:spPr>
        <p:txBody>
          <a:bodyPr>
            <a:normAutofit lnSpcReduction="10000"/>
          </a:bodyPr>
          <a:lstStyle/>
          <a:p>
            <a:pPr>
              <a:buNone/>
            </a:pPr>
            <a:r>
              <a:rPr lang="es-ES" sz="3200" b="1" dirty="0" smtClean="0">
                <a:solidFill>
                  <a:schemeClr val="accent1">
                    <a:lumMod val="75000"/>
                  </a:schemeClr>
                </a:solidFill>
                <a:latin typeface="Century Gothic" pitchFamily="34" charset="0"/>
              </a:rPr>
              <a:t>Comillas (“”)</a:t>
            </a:r>
          </a:p>
          <a:p>
            <a:pPr algn="just">
              <a:buNone/>
            </a:pPr>
            <a:r>
              <a:rPr lang="es-ES" sz="2400" b="1" dirty="0" smtClean="0">
                <a:latin typeface="Century Gothic" pitchFamily="34" charset="0"/>
              </a:rPr>
              <a:t>Este signo de puntuación es doble, es decir, consta de un signo de apertura y otro de cierre. Las comillas más utilizadas  son las inglesas (“”), pero hay otros  tipos, como las angulares, latinas o españolas (&lt;&lt; &gt;&gt;) o las simples (` ´).</a:t>
            </a:r>
          </a:p>
          <a:p>
            <a:pPr algn="just">
              <a:buNone/>
            </a:pPr>
            <a:endParaRPr lang="es-ES" sz="2400" b="1" dirty="0" smtClean="0">
              <a:latin typeface="Century Gothic" pitchFamily="34" charset="0"/>
            </a:endParaRPr>
          </a:p>
          <a:p>
            <a:pPr algn="just">
              <a:buNone/>
            </a:pPr>
            <a:r>
              <a:rPr lang="es-ES" sz="2400" b="1" dirty="0" smtClean="0">
                <a:latin typeface="Century Gothic" pitchFamily="34" charset="0"/>
              </a:rPr>
              <a:t>Con frecuencia se utilizan para: </a:t>
            </a:r>
          </a:p>
          <a:p>
            <a:pPr algn="just">
              <a:buFont typeface="Wingdings" pitchFamily="2" charset="2"/>
              <a:buChar char="v"/>
            </a:pPr>
            <a:r>
              <a:rPr lang="es-ES" sz="2400" b="1" dirty="0" smtClean="0">
                <a:latin typeface="Century Gothic" pitchFamily="34" charset="0"/>
              </a:rPr>
              <a:t>Señalar donde comienza y termina una cita textual:</a:t>
            </a:r>
          </a:p>
          <a:p>
            <a:pPr algn="just">
              <a:buNone/>
            </a:pPr>
            <a:r>
              <a:rPr lang="es-ES" sz="2400" b="1" i="1" dirty="0" smtClean="0">
                <a:solidFill>
                  <a:srgbClr val="000099"/>
                </a:solidFill>
                <a:latin typeface="Century Gothic" pitchFamily="34" charset="0"/>
              </a:rPr>
              <a:t>Augusto Montenegro argumenta: “la verdad es que nadie sabe cómo debe ser un cuento”.</a:t>
            </a:r>
            <a:endParaRPr lang="es-ES" sz="2400" b="1" i="1" dirty="0">
              <a:solidFill>
                <a:srgbClr val="000099"/>
              </a:solidFill>
              <a:latin typeface="Century Gothic" pitchFamily="34" charset="0"/>
            </a:endParaRPr>
          </a:p>
        </p:txBody>
      </p:sp>
      <p:pic>
        <p:nvPicPr>
          <p:cNvPr id="18436" name="Picture 4" descr="http://gifs.org.es/gifs/gifs-hadas.gif"/>
          <p:cNvPicPr>
            <a:picLocks noChangeAspect="1" noChangeArrowheads="1" noCrop="1"/>
          </p:cNvPicPr>
          <p:nvPr/>
        </p:nvPicPr>
        <p:blipFill>
          <a:blip r:embed="rId3" cstate="print"/>
          <a:srcRect/>
          <a:stretch>
            <a:fillRect/>
          </a:stretch>
        </p:blipFill>
        <p:spPr bwMode="auto">
          <a:xfrm>
            <a:off x="4794448" y="4509120"/>
            <a:ext cx="3810000" cy="2276872"/>
          </a:xfrm>
          <a:prstGeom prst="rect">
            <a:avLst/>
          </a:prstGeom>
          <a:noFill/>
        </p:spPr>
      </p:pic>
    </p:spTree>
  </p:cSld>
  <p:clrMapOvr>
    <a:masterClrMapping/>
  </p:clrMapOvr>
  <p:transition>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6" name="Picture 8" descr="http://elephantsinthelivingroom.com/Elephant.gif"/>
          <p:cNvPicPr>
            <a:picLocks noChangeAspect="1" noChangeArrowheads="1" noCrop="1"/>
          </p:cNvPicPr>
          <p:nvPr/>
        </p:nvPicPr>
        <p:blipFill>
          <a:blip r:embed="rId2" cstate="print"/>
          <a:srcRect/>
          <a:stretch>
            <a:fillRect/>
          </a:stretch>
        </p:blipFill>
        <p:spPr bwMode="auto">
          <a:xfrm>
            <a:off x="6876256" y="3501008"/>
            <a:ext cx="2448272" cy="2448272"/>
          </a:xfrm>
          <a:prstGeom prst="rect">
            <a:avLst/>
          </a:prstGeom>
          <a:noFill/>
        </p:spPr>
      </p:pic>
      <p:sp>
        <p:nvSpPr>
          <p:cNvPr id="3" name="2 Marcador de contenido"/>
          <p:cNvSpPr>
            <a:spLocks noGrp="1"/>
          </p:cNvSpPr>
          <p:nvPr>
            <p:ph idx="1"/>
          </p:nvPr>
        </p:nvSpPr>
        <p:spPr>
          <a:xfrm>
            <a:off x="35496" y="188640"/>
            <a:ext cx="8075240" cy="6267096"/>
          </a:xfrm>
        </p:spPr>
        <p:txBody>
          <a:bodyPr>
            <a:normAutofit/>
          </a:bodyPr>
          <a:lstStyle/>
          <a:p>
            <a:pPr algn="just">
              <a:buFont typeface="Wingdings" pitchFamily="2" charset="2"/>
              <a:buChar char="v"/>
            </a:pPr>
            <a:r>
              <a:rPr lang="es-ES" sz="2400" b="1" dirty="0" smtClean="0">
                <a:latin typeface="Century Gothic" pitchFamily="34" charset="0"/>
              </a:rPr>
              <a:t>Indicar las palabras textuales, reproducidas en estilo directo que se toman de dicho por una persona:</a:t>
            </a:r>
          </a:p>
          <a:p>
            <a:pPr algn="just">
              <a:buNone/>
            </a:pPr>
            <a:r>
              <a:rPr lang="es-ES" sz="2400" b="1" i="1" dirty="0" smtClean="0">
                <a:solidFill>
                  <a:srgbClr val="000099"/>
                </a:solidFill>
                <a:latin typeface="Century Gothic" pitchFamily="34" charset="0"/>
              </a:rPr>
              <a:t>Los medallistas expresan su satisfacción ante “una competencia  muy importante y reñida”</a:t>
            </a: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Font typeface="Wingdings" pitchFamily="2" charset="2"/>
              <a:buChar char="v"/>
            </a:pPr>
            <a:r>
              <a:rPr lang="es-ES" sz="2400" b="1" dirty="0" smtClean="0">
                <a:latin typeface="Century Gothic" pitchFamily="34" charset="0"/>
              </a:rPr>
              <a:t>Destacar que una palabra o frase pertenece a</a:t>
            </a:r>
          </a:p>
          <a:p>
            <a:pPr algn="just">
              <a:buNone/>
            </a:pPr>
            <a:r>
              <a:rPr lang="es-ES" sz="2400" b="1" dirty="0" smtClean="0">
                <a:latin typeface="Century Gothic" pitchFamily="34" charset="0"/>
              </a:rPr>
              <a:t> otro idioma, es impropia o expresa ironía:</a:t>
            </a:r>
          </a:p>
          <a:p>
            <a:pPr algn="just">
              <a:buNone/>
            </a:pPr>
            <a:r>
              <a:rPr lang="es-ES" sz="2400" b="1" i="1" dirty="0" smtClean="0">
                <a:solidFill>
                  <a:srgbClr val="000099"/>
                </a:solidFill>
                <a:latin typeface="Century Gothic" pitchFamily="34" charset="0"/>
              </a:rPr>
              <a:t>Es el mejor “quiche </a:t>
            </a:r>
            <a:r>
              <a:rPr lang="es-ES" sz="2400" b="1" i="1" dirty="0" err="1" smtClean="0">
                <a:solidFill>
                  <a:srgbClr val="000099"/>
                </a:solidFill>
                <a:latin typeface="Century Gothic" pitchFamily="34" charset="0"/>
              </a:rPr>
              <a:t>lorraine</a:t>
            </a:r>
            <a:r>
              <a:rPr lang="es-ES" sz="2400" b="1" i="1" dirty="0" smtClean="0">
                <a:solidFill>
                  <a:srgbClr val="000099"/>
                </a:solidFill>
                <a:latin typeface="Century Gothic" pitchFamily="34" charset="0"/>
              </a:rPr>
              <a:t>” que he probado.</a:t>
            </a:r>
          </a:p>
          <a:p>
            <a:pPr algn="just">
              <a:buNone/>
            </a:pPr>
            <a:r>
              <a:rPr lang="es-ES" sz="2400" b="1" i="1" dirty="0" smtClean="0">
                <a:solidFill>
                  <a:srgbClr val="000099"/>
                </a:solidFill>
                <a:latin typeface="Century Gothic" pitchFamily="34" charset="0"/>
              </a:rPr>
              <a:t>Hoy amanecí “</a:t>
            </a:r>
            <a:r>
              <a:rPr lang="es-ES" sz="2400" b="1" i="1" dirty="0" err="1" smtClean="0">
                <a:solidFill>
                  <a:srgbClr val="000099"/>
                </a:solidFill>
                <a:latin typeface="Century Gothic" pitchFamily="34" charset="0"/>
              </a:rPr>
              <a:t>desguanzao</a:t>
            </a:r>
            <a:r>
              <a:rPr lang="es-ES" sz="2400" b="1" i="1" dirty="0" smtClean="0">
                <a:solidFill>
                  <a:srgbClr val="000099"/>
                </a:solidFill>
                <a:latin typeface="Century Gothic" pitchFamily="34" charset="0"/>
              </a:rPr>
              <a:t>”.</a:t>
            </a:r>
          </a:p>
          <a:p>
            <a:pPr algn="just">
              <a:buNone/>
            </a:pPr>
            <a:r>
              <a:rPr lang="es-ES" sz="2400" b="1" i="1" dirty="0" smtClean="0">
                <a:solidFill>
                  <a:srgbClr val="000099"/>
                </a:solidFill>
                <a:latin typeface="Century Gothic" pitchFamily="34" charset="0"/>
              </a:rPr>
              <a:t>El “pequeñín” es un elefante de dos metros de altura.</a:t>
            </a:r>
            <a:endParaRPr lang="es-ES" sz="2400" b="1" i="1" dirty="0">
              <a:solidFill>
                <a:srgbClr val="000099"/>
              </a:solidFill>
              <a:latin typeface="Century Gothic" pitchFamily="34" charset="0"/>
            </a:endParaRPr>
          </a:p>
        </p:txBody>
      </p:sp>
      <p:pic>
        <p:nvPicPr>
          <p:cNvPr id="17414" name="Picture 6" descr="http://us.123rf.com/400wm/400/400/lenm/lenm0808/lenm080800129/3481762-les-jeunes-diplomes-de-reception-avec-la-medaille-clipping-path.jpg"/>
          <p:cNvPicPr>
            <a:picLocks noChangeAspect="1" noChangeArrowheads="1"/>
          </p:cNvPicPr>
          <p:nvPr/>
        </p:nvPicPr>
        <p:blipFill>
          <a:blip r:embed="rId3" cstate="print"/>
          <a:srcRect/>
          <a:stretch>
            <a:fillRect/>
          </a:stretch>
        </p:blipFill>
        <p:spPr bwMode="auto">
          <a:xfrm>
            <a:off x="3563888" y="2348880"/>
            <a:ext cx="2376264" cy="1769402"/>
          </a:xfrm>
          <a:prstGeom prst="rect">
            <a:avLst/>
          </a:prstGeom>
          <a:noFill/>
        </p:spPr>
      </p:pic>
      <p:pic>
        <p:nvPicPr>
          <p:cNvPr id="17410" name="Picture 2" descr="http://www.canalgif.net/Gifs-animados/Deportes/Medallas/Imagen-animada-Medalla-21.gif"/>
          <p:cNvPicPr>
            <a:picLocks noChangeAspect="1" noChangeArrowheads="1" noCrop="1"/>
          </p:cNvPicPr>
          <p:nvPr/>
        </p:nvPicPr>
        <p:blipFill>
          <a:blip r:embed="rId4" cstate="print"/>
          <a:srcRect/>
          <a:stretch>
            <a:fillRect/>
          </a:stretch>
        </p:blipFill>
        <p:spPr bwMode="auto">
          <a:xfrm>
            <a:off x="7848872" y="327663"/>
            <a:ext cx="1475656" cy="2473481"/>
          </a:xfrm>
          <a:prstGeom prst="rect">
            <a:avLst/>
          </a:prstGeom>
          <a:noFill/>
        </p:spPr>
      </p:pic>
      <p:pic>
        <p:nvPicPr>
          <p:cNvPr id="17412" name="Picture 4" descr="http://www.imagenesanimadas.net/Deportes/Trofeos/trofeos-04.gif"/>
          <p:cNvPicPr>
            <a:picLocks noChangeAspect="1" noChangeArrowheads="1" noCrop="1"/>
          </p:cNvPicPr>
          <p:nvPr/>
        </p:nvPicPr>
        <p:blipFill>
          <a:blip r:embed="rId5" cstate="print"/>
          <a:srcRect/>
          <a:stretch>
            <a:fillRect/>
          </a:stretch>
        </p:blipFill>
        <p:spPr bwMode="auto">
          <a:xfrm>
            <a:off x="467544" y="2348880"/>
            <a:ext cx="1419225" cy="1419226"/>
          </a:xfrm>
          <a:prstGeom prst="rect">
            <a:avLst/>
          </a:prstGeom>
          <a:noFill/>
        </p:spPr>
      </p:pic>
    </p:spTree>
  </p:cSld>
  <p:clrMapOvr>
    <a:masterClrMapping/>
  </p:clrMapOvr>
  <p:transition>
    <p:cover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http://www.canalgif.net/Gifs-animados/Medicina/Corazones/Imagen-animada-Corazon-15.gif"/>
          <p:cNvPicPr>
            <a:picLocks noChangeAspect="1" noChangeArrowheads="1" noCrop="1"/>
          </p:cNvPicPr>
          <p:nvPr/>
        </p:nvPicPr>
        <p:blipFill>
          <a:blip r:embed="rId2" cstate="print"/>
          <a:srcRect/>
          <a:stretch>
            <a:fillRect/>
          </a:stretch>
        </p:blipFill>
        <p:spPr bwMode="auto">
          <a:xfrm>
            <a:off x="5076056" y="404664"/>
            <a:ext cx="2664296" cy="2664297"/>
          </a:xfrm>
          <a:prstGeom prst="rect">
            <a:avLst/>
          </a:prstGeom>
          <a:noFill/>
        </p:spPr>
      </p:pic>
      <p:sp>
        <p:nvSpPr>
          <p:cNvPr id="3" name="2 Marcador de contenido"/>
          <p:cNvSpPr>
            <a:spLocks noGrp="1"/>
          </p:cNvSpPr>
          <p:nvPr>
            <p:ph idx="1"/>
          </p:nvPr>
        </p:nvSpPr>
        <p:spPr>
          <a:xfrm>
            <a:off x="0" y="0"/>
            <a:ext cx="8316416" cy="1340768"/>
          </a:xfrm>
        </p:spPr>
        <p:txBody>
          <a:bodyPr>
            <a:noAutofit/>
          </a:bodyPr>
          <a:lstStyle/>
          <a:p>
            <a:pPr>
              <a:buFont typeface="Wingdings" pitchFamily="2" charset="2"/>
              <a:buChar char="v"/>
            </a:pPr>
            <a:r>
              <a:rPr lang="es-ES" sz="2400" b="1" dirty="0" smtClean="0">
                <a:latin typeface="Century Gothic" pitchFamily="34" charset="0"/>
              </a:rPr>
              <a:t>Enmarcar el significado de </a:t>
            </a:r>
            <a:r>
              <a:rPr lang="es-ES" sz="2400" b="1" dirty="0" smtClean="0">
                <a:latin typeface="Century Gothic" pitchFamily="34" charset="0"/>
              </a:rPr>
              <a:t>una palabra</a:t>
            </a:r>
            <a:r>
              <a:rPr lang="es-ES" sz="2400" b="1" dirty="0" smtClean="0">
                <a:latin typeface="Century Gothic" pitchFamily="34" charset="0"/>
              </a:rPr>
              <a:t>:</a:t>
            </a:r>
          </a:p>
          <a:p>
            <a:pPr>
              <a:buNone/>
            </a:pPr>
            <a:r>
              <a:rPr lang="es-ES" sz="2400" b="1" i="1" dirty="0" err="1" smtClean="0">
                <a:solidFill>
                  <a:srgbClr val="000099"/>
                </a:solidFill>
                <a:latin typeface="Century Gothic" pitchFamily="34" charset="0"/>
              </a:rPr>
              <a:t>Cardio</a:t>
            </a:r>
            <a:r>
              <a:rPr lang="es-ES" sz="2400" b="1" i="1" dirty="0" smtClean="0">
                <a:solidFill>
                  <a:srgbClr val="000099"/>
                </a:solidFill>
                <a:latin typeface="Century Gothic" pitchFamily="34" charset="0"/>
              </a:rPr>
              <a:t> significa “corazón”.</a:t>
            </a:r>
          </a:p>
        </p:txBody>
      </p:sp>
      <p:sp>
        <p:nvSpPr>
          <p:cNvPr id="4" name="3 Rectángulo"/>
          <p:cNvSpPr/>
          <p:nvPr/>
        </p:nvSpPr>
        <p:spPr>
          <a:xfrm>
            <a:off x="4139952" y="3072348"/>
            <a:ext cx="4572000" cy="3785652"/>
          </a:xfrm>
          <a:prstGeom prst="rect">
            <a:avLst/>
          </a:prstGeom>
        </p:spPr>
        <p:txBody>
          <a:bodyPr>
            <a:spAutoFit/>
          </a:bodyPr>
          <a:lstStyle/>
          <a:p>
            <a:pPr algn="just">
              <a:buFont typeface="Wingdings" pitchFamily="2" charset="2"/>
              <a:buChar char="v"/>
            </a:pPr>
            <a:r>
              <a:rPr lang="es-ES" sz="2400" b="1" dirty="0" smtClean="0">
                <a:latin typeface="Century Gothic" pitchFamily="34" charset="0"/>
              </a:rPr>
              <a:t>Es usual escribir el título de las obras en cursiva y sus partes entre comillas. </a:t>
            </a:r>
          </a:p>
          <a:p>
            <a:pPr algn="just">
              <a:buNone/>
            </a:pPr>
            <a:r>
              <a:rPr lang="es-ES" sz="2400" b="1" i="1" dirty="0" smtClean="0">
                <a:solidFill>
                  <a:srgbClr val="000099"/>
                </a:solidFill>
                <a:latin typeface="Century Gothic" pitchFamily="34" charset="0"/>
              </a:rPr>
              <a:t>Por ejemplo, el título del libro de cuentos de Borges, El </a:t>
            </a:r>
            <a:r>
              <a:rPr lang="es-ES" sz="2400" b="1" i="1" dirty="0" err="1" smtClean="0">
                <a:solidFill>
                  <a:srgbClr val="000099"/>
                </a:solidFill>
                <a:latin typeface="Century Gothic" pitchFamily="34" charset="0"/>
              </a:rPr>
              <a:t>Aleph</a:t>
            </a:r>
            <a:r>
              <a:rPr lang="es-ES" sz="2400" b="1" i="1" dirty="0" smtClean="0">
                <a:solidFill>
                  <a:srgbClr val="000099"/>
                </a:solidFill>
                <a:latin typeface="Century Gothic" pitchFamily="34" charset="0"/>
              </a:rPr>
              <a:t>, se escribe  en cursivas, pero los relatos  que incluye, como “El inmortal”, Los teólogos” y “Emma </a:t>
            </a:r>
            <a:r>
              <a:rPr lang="es-ES" sz="2400" b="1" i="1" dirty="0" err="1" smtClean="0">
                <a:solidFill>
                  <a:srgbClr val="000099"/>
                </a:solidFill>
                <a:latin typeface="Century Gothic" pitchFamily="34" charset="0"/>
              </a:rPr>
              <a:t>Zunz</a:t>
            </a:r>
            <a:r>
              <a:rPr lang="es-ES" sz="2400" b="1" i="1" dirty="0" smtClean="0">
                <a:solidFill>
                  <a:srgbClr val="000099"/>
                </a:solidFill>
                <a:latin typeface="Century Gothic" pitchFamily="34" charset="0"/>
              </a:rPr>
              <a:t>” van entre comillas.</a:t>
            </a:r>
            <a:endParaRPr lang="es-ES" sz="2400" b="1" i="1" dirty="0">
              <a:solidFill>
                <a:srgbClr val="000099"/>
              </a:solidFill>
              <a:latin typeface="Century Gothic" pitchFamily="34" charset="0"/>
            </a:endParaRPr>
          </a:p>
        </p:txBody>
      </p:sp>
      <p:pic>
        <p:nvPicPr>
          <p:cNvPr id="16386" name="Picture 2" descr="http://1.bp.blogspot.com/-q5gF7WJ8T7Q/UE5YPOBZAwI/AAAAAAAACKs/BTFpYjVM83M/s1600/elaleph.jpg"/>
          <p:cNvPicPr>
            <a:picLocks noChangeAspect="1" noChangeArrowheads="1"/>
          </p:cNvPicPr>
          <p:nvPr/>
        </p:nvPicPr>
        <p:blipFill>
          <a:blip r:embed="rId3" cstate="print"/>
          <a:srcRect/>
          <a:stretch>
            <a:fillRect/>
          </a:stretch>
        </p:blipFill>
        <p:spPr bwMode="auto">
          <a:xfrm>
            <a:off x="1115616" y="3209597"/>
            <a:ext cx="2304256" cy="3459763"/>
          </a:xfrm>
          <a:prstGeom prst="rect">
            <a:avLst/>
          </a:prstGeom>
          <a:noFill/>
        </p:spPr>
      </p:pic>
      <p:pic>
        <p:nvPicPr>
          <p:cNvPr id="16390" name="Picture 6" descr="http://i42.tinypic.com/14nixsi.jpg"/>
          <p:cNvPicPr>
            <a:picLocks noChangeAspect="1" noChangeArrowheads="1" noCrop="1"/>
          </p:cNvPicPr>
          <p:nvPr/>
        </p:nvPicPr>
        <p:blipFill>
          <a:blip r:embed="rId4" cstate="print"/>
          <a:srcRect/>
          <a:stretch>
            <a:fillRect/>
          </a:stretch>
        </p:blipFill>
        <p:spPr bwMode="auto">
          <a:xfrm>
            <a:off x="1619672" y="653280"/>
            <a:ext cx="2232248" cy="2631704"/>
          </a:xfrm>
          <a:prstGeom prst="rect">
            <a:avLst/>
          </a:prstGeom>
          <a:noFill/>
        </p:spPr>
      </p:pic>
    </p:spTree>
  </p:cSld>
  <p:clrMapOvr>
    <a:masterClrMapping/>
  </p:clrMapOvr>
  <p:transition>
    <p:cover dir="l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72400" cy="5157192"/>
          </a:xfrm>
        </p:spPr>
        <p:txBody>
          <a:bodyPr/>
          <a:lstStyle/>
          <a:p>
            <a:pPr>
              <a:buNone/>
            </a:pPr>
            <a:r>
              <a:rPr lang="es-ES" sz="2800" b="1" dirty="0" smtClean="0">
                <a:solidFill>
                  <a:schemeClr val="accent1">
                    <a:lumMod val="75000"/>
                  </a:schemeClr>
                </a:solidFill>
                <a:latin typeface="Century Gothic" pitchFamily="34" charset="0"/>
              </a:rPr>
              <a:t>Paréntesis (   )</a:t>
            </a:r>
          </a:p>
          <a:p>
            <a:pPr>
              <a:buNone/>
            </a:pPr>
            <a:endParaRPr lang="es-ES" sz="2800" b="1" dirty="0" smtClean="0">
              <a:solidFill>
                <a:schemeClr val="accent1">
                  <a:lumMod val="75000"/>
                </a:schemeClr>
              </a:solidFill>
              <a:latin typeface="Century Gothic" pitchFamily="34" charset="0"/>
            </a:endParaRPr>
          </a:p>
          <a:p>
            <a:pPr algn="just">
              <a:buNone/>
            </a:pPr>
            <a:r>
              <a:rPr lang="es-ES" sz="2400" b="1" dirty="0" smtClean="0">
                <a:latin typeface="Century Gothic" pitchFamily="34" charset="0"/>
              </a:rPr>
              <a:t>Por lo general éstos son dobles  y su función principal es incorporar en un enunciado una aclaración o información  complementaria. Los paréntesis() suelen sustituirse por corchetes[ ] cuando: a) se indica la fuente de un texto, o b) se omite un fragmento del mismo dentro de una cita textual. En estos casos, entre los corchetes  se colocan puntos suspensivos [...].</a:t>
            </a:r>
          </a:p>
        </p:txBody>
      </p:sp>
      <p:pic>
        <p:nvPicPr>
          <p:cNvPr id="15362" name="Picture 2" descr="http://imagenes.gifmania.com/Gifs-Animados-Letras-Animadas/Animaciones-Signos-de-Puntuacion/Imagenes-Animadas-Parentesis/parentesis-animado27.gif"/>
          <p:cNvPicPr>
            <a:picLocks noChangeAspect="1" noChangeArrowheads="1" noCrop="1"/>
          </p:cNvPicPr>
          <p:nvPr/>
        </p:nvPicPr>
        <p:blipFill>
          <a:blip r:embed="rId2" cstate="print"/>
          <a:srcRect/>
          <a:stretch>
            <a:fillRect/>
          </a:stretch>
        </p:blipFill>
        <p:spPr bwMode="auto">
          <a:xfrm>
            <a:off x="2267744" y="4379192"/>
            <a:ext cx="1224136" cy="2208769"/>
          </a:xfrm>
          <a:prstGeom prst="rect">
            <a:avLst/>
          </a:prstGeom>
          <a:noFill/>
        </p:spPr>
      </p:pic>
      <p:pic>
        <p:nvPicPr>
          <p:cNvPr id="15364" name="Picture 4" descr="http://imagenes.gifmania.com/Gifs-Animados-Letras-Animadas/Animaciones-Signos-de-Puntuacion/Imagenes-Animadas-Parentesis/parentesis-animado27.gif"/>
          <p:cNvPicPr>
            <a:picLocks noChangeAspect="1" noChangeArrowheads="1" noCrop="1"/>
          </p:cNvPicPr>
          <p:nvPr/>
        </p:nvPicPr>
        <p:blipFill>
          <a:blip r:embed="rId2" cstate="print"/>
          <a:srcRect/>
          <a:stretch>
            <a:fillRect/>
          </a:stretch>
        </p:blipFill>
        <p:spPr bwMode="auto">
          <a:xfrm flipH="1">
            <a:off x="1187624" y="4379194"/>
            <a:ext cx="1307678" cy="2208768"/>
          </a:xfrm>
          <a:prstGeom prst="rect">
            <a:avLst/>
          </a:prstGeom>
          <a:noFill/>
        </p:spPr>
      </p:pic>
      <p:pic>
        <p:nvPicPr>
          <p:cNvPr id="15366" name="Picture 6" descr="http://imagenes.gifmania.com/Gifs-Animados-Letras-Animadas/Animaciones-Letras-Multicolores/Imagenes-Animadas-Letras-Coloreadas/signo-abre-parentesis-coloreada.gif"/>
          <p:cNvPicPr>
            <a:picLocks noChangeAspect="1" noChangeArrowheads="1" noCrop="1"/>
          </p:cNvPicPr>
          <p:nvPr/>
        </p:nvPicPr>
        <p:blipFill>
          <a:blip r:embed="rId3" cstate="print"/>
          <a:srcRect/>
          <a:stretch>
            <a:fillRect/>
          </a:stretch>
        </p:blipFill>
        <p:spPr bwMode="auto">
          <a:xfrm>
            <a:off x="4355976" y="4365104"/>
            <a:ext cx="2160240" cy="2160240"/>
          </a:xfrm>
          <a:prstGeom prst="rect">
            <a:avLst/>
          </a:prstGeom>
          <a:noFill/>
        </p:spPr>
      </p:pic>
      <p:pic>
        <p:nvPicPr>
          <p:cNvPr id="15368" name="Picture 8" descr="http://imagenes.gifmania.com/Gifs-Animados-Letras-Animadas/Animaciones-Letras-Multicolores/Imagenes-Animadas-Letras-Coloreadas/signo-cierra-parentesis-coloreada.gif"/>
          <p:cNvPicPr>
            <a:picLocks noChangeAspect="1" noChangeArrowheads="1" noCrop="1"/>
          </p:cNvPicPr>
          <p:nvPr/>
        </p:nvPicPr>
        <p:blipFill>
          <a:blip r:embed="rId4" cstate="print"/>
          <a:srcRect/>
          <a:stretch>
            <a:fillRect/>
          </a:stretch>
        </p:blipFill>
        <p:spPr bwMode="auto">
          <a:xfrm>
            <a:off x="5796136" y="4365104"/>
            <a:ext cx="2160240" cy="2160240"/>
          </a:xfrm>
          <a:prstGeom prst="rect">
            <a:avLst/>
          </a:prstGeom>
          <a:noFill/>
        </p:spPr>
      </p:pic>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72400" cy="6858000"/>
          </a:xfrm>
        </p:spPr>
        <p:txBody>
          <a:bodyPr>
            <a:normAutofit lnSpcReduction="10000"/>
          </a:bodyPr>
          <a:lstStyle/>
          <a:p>
            <a:pPr algn="just">
              <a:buNone/>
            </a:pPr>
            <a:r>
              <a:rPr lang="es-ES" sz="2400" b="1" dirty="0" smtClean="0">
                <a:latin typeface="Century Gothic" pitchFamily="34" charset="0"/>
              </a:rPr>
              <a:t>Algunos de sus usos más frecuentes son:</a:t>
            </a:r>
          </a:p>
          <a:p>
            <a:pPr algn="just">
              <a:buNone/>
            </a:pPr>
            <a:endParaRPr lang="es-ES" sz="2400" b="1" dirty="0" smtClean="0">
              <a:latin typeface="Century Gothic" pitchFamily="34" charset="0"/>
            </a:endParaRPr>
          </a:p>
          <a:p>
            <a:pPr algn="just">
              <a:buFont typeface="Wingdings" pitchFamily="2" charset="2"/>
              <a:buChar char="v"/>
            </a:pPr>
            <a:r>
              <a:rPr lang="es-ES" sz="2400" b="1" dirty="0" smtClean="0">
                <a:latin typeface="Century Gothic" pitchFamily="34" charset="0"/>
              </a:rPr>
              <a:t>Interrumpir una oración  para incluir un comentario:</a:t>
            </a:r>
          </a:p>
          <a:p>
            <a:pPr algn="just">
              <a:buNone/>
            </a:pPr>
            <a:r>
              <a:rPr lang="es-ES" sz="2400" b="1" i="1" dirty="0" smtClean="0">
                <a:solidFill>
                  <a:srgbClr val="000099"/>
                </a:solidFill>
                <a:latin typeface="Century Gothic" pitchFamily="34" charset="0"/>
              </a:rPr>
              <a:t>Los lunes ( que son mis días preferidos) tenemos clase de natación.</a:t>
            </a: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None/>
            </a:pPr>
            <a:endParaRPr lang="es-ES" sz="2400" b="1" i="1" dirty="0" smtClean="0">
              <a:solidFill>
                <a:srgbClr val="000099"/>
              </a:solidFill>
              <a:latin typeface="Century Gothic" pitchFamily="34" charset="0"/>
            </a:endParaRPr>
          </a:p>
          <a:p>
            <a:pPr algn="just">
              <a:buFont typeface="Wingdings" pitchFamily="2" charset="2"/>
              <a:buChar char="v"/>
            </a:pPr>
            <a:r>
              <a:rPr lang="es-ES" sz="2400" b="1" dirty="0" smtClean="0">
                <a:latin typeface="Century Gothic" pitchFamily="34" charset="0"/>
              </a:rPr>
              <a:t>Intercalar datos, como fechas, lugares, significado de siglas nombre de un autor u obra citados:</a:t>
            </a:r>
          </a:p>
          <a:p>
            <a:pPr algn="just">
              <a:buNone/>
            </a:pPr>
            <a:r>
              <a:rPr lang="es-ES" sz="2400" b="1" i="1" dirty="0" smtClean="0">
                <a:solidFill>
                  <a:srgbClr val="000099"/>
                </a:solidFill>
                <a:latin typeface="Century Gothic" pitchFamily="34" charset="0"/>
              </a:rPr>
              <a:t>A Juan Rulfo ( </a:t>
            </a:r>
            <a:r>
              <a:rPr lang="es-ES" sz="2400" b="1" i="1" dirty="0" err="1" smtClean="0">
                <a:solidFill>
                  <a:srgbClr val="000099"/>
                </a:solidFill>
                <a:latin typeface="Century Gothic" pitchFamily="34" charset="0"/>
              </a:rPr>
              <a:t>Sayula</a:t>
            </a:r>
            <a:r>
              <a:rPr lang="es-ES" sz="2400" b="1" i="1" dirty="0" smtClean="0">
                <a:solidFill>
                  <a:srgbClr val="000099"/>
                </a:solidFill>
                <a:latin typeface="Century Gothic" pitchFamily="34" charset="0"/>
              </a:rPr>
              <a:t>, Jalisco, 1917-Ciudad de México, 1986) se le considera el más grande de los narradores mexicanos.</a:t>
            </a:r>
          </a:p>
          <a:p>
            <a:pPr algn="just">
              <a:buNone/>
            </a:pPr>
            <a:r>
              <a:rPr lang="es-ES" sz="2400" b="1" i="1" dirty="0" smtClean="0">
                <a:solidFill>
                  <a:srgbClr val="000099"/>
                </a:solidFill>
                <a:latin typeface="Century Gothic" pitchFamily="34" charset="0"/>
              </a:rPr>
              <a:t>La ONU ( Organización de las Naciones Unidas) tiene su sede principal en Nueva York.</a:t>
            </a:r>
          </a:p>
          <a:p>
            <a:pPr algn="just">
              <a:buNone/>
            </a:pPr>
            <a:endParaRPr lang="es-ES" sz="2400" b="1" i="1" dirty="0" smtClean="0">
              <a:solidFill>
                <a:srgbClr val="000099"/>
              </a:solidFill>
              <a:latin typeface="Century Gothic" pitchFamily="34" charset="0"/>
            </a:endParaRPr>
          </a:p>
        </p:txBody>
      </p:sp>
      <p:pic>
        <p:nvPicPr>
          <p:cNvPr id="14338" name="Picture 2" descr="http://us.123rf.com/400wm/400/400/otnaydur/otnaydur0811/otnaydur081100126/3854437-circuito-de-la-fecha-5-de-enero-de-2009-del-calendario-lunes.jpg"/>
          <p:cNvPicPr>
            <a:picLocks noChangeAspect="1" noChangeArrowheads="1"/>
          </p:cNvPicPr>
          <p:nvPr/>
        </p:nvPicPr>
        <p:blipFill>
          <a:blip r:embed="rId2" cstate="print"/>
          <a:srcRect/>
          <a:stretch>
            <a:fillRect/>
          </a:stretch>
        </p:blipFill>
        <p:spPr bwMode="auto">
          <a:xfrm>
            <a:off x="1043608" y="2060848"/>
            <a:ext cx="2515474" cy="1679079"/>
          </a:xfrm>
          <a:prstGeom prst="rect">
            <a:avLst/>
          </a:prstGeom>
          <a:noFill/>
        </p:spPr>
      </p:pic>
      <p:pic>
        <p:nvPicPr>
          <p:cNvPr id="14340" name="Picture 4" descr="http://www.webdeimagenes.net/Deportes/Natacion/Natacion-11.gif"/>
          <p:cNvPicPr>
            <a:picLocks noChangeAspect="1" noChangeArrowheads="1" noCrop="1"/>
          </p:cNvPicPr>
          <p:nvPr/>
        </p:nvPicPr>
        <p:blipFill>
          <a:blip r:embed="rId3" cstate="print"/>
          <a:srcRect/>
          <a:stretch>
            <a:fillRect/>
          </a:stretch>
        </p:blipFill>
        <p:spPr bwMode="auto">
          <a:xfrm>
            <a:off x="4572000" y="1988840"/>
            <a:ext cx="3989521" cy="1752973"/>
          </a:xfrm>
          <a:prstGeom prst="rect">
            <a:avLst/>
          </a:prstGeom>
          <a:noFill/>
        </p:spPr>
      </p:pic>
    </p:spTree>
  </p:cSld>
  <p:clrMapOvr>
    <a:masterClrMapping/>
  </p:clrMapOvr>
  <p:transition>
    <p:wheel spokes="3"/>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244408" cy="6858000"/>
          </a:xfrm>
        </p:spPr>
        <p:txBody>
          <a:bodyPr/>
          <a:lstStyle/>
          <a:p>
            <a:pPr>
              <a:buNone/>
            </a:pPr>
            <a:r>
              <a:rPr lang="es-ES" sz="2400" b="1" dirty="0" smtClean="0">
                <a:solidFill>
                  <a:schemeClr val="accent1">
                    <a:lumMod val="75000"/>
                  </a:schemeClr>
                </a:solidFill>
                <a:latin typeface="Century Gothic" pitchFamily="34" charset="0"/>
              </a:rPr>
              <a:t>Puntos suspensivos (…)</a:t>
            </a:r>
          </a:p>
          <a:p>
            <a:pPr>
              <a:buNone/>
            </a:pPr>
            <a:endParaRPr lang="es-ES" sz="2400" b="1" dirty="0" smtClean="0">
              <a:solidFill>
                <a:schemeClr val="accent1">
                  <a:lumMod val="75000"/>
                </a:schemeClr>
              </a:solidFill>
              <a:latin typeface="Century Gothic" pitchFamily="34" charset="0"/>
            </a:endParaRPr>
          </a:p>
          <a:p>
            <a:pPr algn="just">
              <a:buNone/>
            </a:pPr>
            <a:r>
              <a:rPr lang="es-ES" sz="2400" b="1" dirty="0" smtClean="0">
                <a:latin typeface="Century Gothic" pitchFamily="34" charset="0"/>
              </a:rPr>
              <a:t>Este signo de puntuación consta de tres puntos (…), ni uno más ni uno menos, y sus principales funciones son dejar en suspenso el discurso, dar la idea de interrumpir lo que está diciendo otra persona, que en un diálogo un interlocutor dé la pauta para que otro complete lo que está expresando.</a:t>
            </a:r>
            <a:endParaRPr lang="es-ES" sz="2400" b="1" dirty="0">
              <a:latin typeface="Century Gothic" pitchFamily="34" charset="0"/>
            </a:endParaRPr>
          </a:p>
        </p:txBody>
      </p:sp>
      <p:pic>
        <p:nvPicPr>
          <p:cNvPr id="13314" name="Picture 2" descr="http://www.soloimagen.net/public/gifs/leyendo_libros.gif"/>
          <p:cNvPicPr>
            <a:picLocks noChangeAspect="1" noChangeArrowheads="1" noCrop="1"/>
          </p:cNvPicPr>
          <p:nvPr/>
        </p:nvPicPr>
        <p:blipFill>
          <a:blip r:embed="rId2" cstate="print"/>
          <a:srcRect/>
          <a:stretch>
            <a:fillRect/>
          </a:stretch>
        </p:blipFill>
        <p:spPr bwMode="auto">
          <a:xfrm>
            <a:off x="1259632" y="3753558"/>
            <a:ext cx="2808312" cy="2112678"/>
          </a:xfrm>
          <a:prstGeom prst="rect">
            <a:avLst/>
          </a:prstGeom>
          <a:noFill/>
        </p:spPr>
      </p:pic>
      <p:pic>
        <p:nvPicPr>
          <p:cNvPr id="13316" name="Picture 4" descr="http://www.encuentos.com/wp-content/uploads/2008/07/padre-leyendo.jpg"/>
          <p:cNvPicPr>
            <a:picLocks noChangeAspect="1" noChangeArrowheads="1"/>
          </p:cNvPicPr>
          <p:nvPr/>
        </p:nvPicPr>
        <p:blipFill>
          <a:blip r:embed="rId3" cstate="print"/>
          <a:srcRect/>
          <a:stretch>
            <a:fillRect/>
          </a:stretch>
        </p:blipFill>
        <p:spPr bwMode="auto">
          <a:xfrm>
            <a:off x="5364088" y="3048000"/>
            <a:ext cx="2752725" cy="3810000"/>
          </a:xfrm>
          <a:prstGeom prst="rect">
            <a:avLst/>
          </a:prstGeom>
          <a:noFill/>
        </p:spPr>
      </p:pic>
    </p:spTree>
  </p:cSld>
  <p:clrMapOvr>
    <a:masterClrMapping/>
  </p:clrMapOvr>
  <p:transition>
    <p:cover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3.argim.net/files/s/nina_feliz.gif"/>
          <p:cNvPicPr>
            <a:picLocks noChangeAspect="1" noChangeArrowheads="1" noCrop="1"/>
          </p:cNvPicPr>
          <p:nvPr/>
        </p:nvPicPr>
        <p:blipFill>
          <a:blip r:embed="rId2" cstate="print"/>
          <a:srcRect/>
          <a:stretch>
            <a:fillRect/>
          </a:stretch>
        </p:blipFill>
        <p:spPr bwMode="auto">
          <a:xfrm>
            <a:off x="7718060" y="620688"/>
            <a:ext cx="1425940" cy="2232248"/>
          </a:xfrm>
          <a:prstGeom prst="rect">
            <a:avLst/>
          </a:prstGeom>
          <a:noFill/>
        </p:spPr>
      </p:pic>
      <p:sp>
        <p:nvSpPr>
          <p:cNvPr id="3" name="2 Marcador de contenido"/>
          <p:cNvSpPr>
            <a:spLocks noGrp="1"/>
          </p:cNvSpPr>
          <p:nvPr>
            <p:ph idx="1"/>
          </p:nvPr>
        </p:nvSpPr>
        <p:spPr>
          <a:xfrm>
            <a:off x="0" y="0"/>
            <a:ext cx="8100392" cy="6021288"/>
          </a:xfrm>
        </p:spPr>
        <p:txBody>
          <a:bodyPr>
            <a:normAutofit/>
          </a:bodyPr>
          <a:lstStyle/>
          <a:p>
            <a:pPr algn="just">
              <a:buNone/>
            </a:pPr>
            <a:r>
              <a:rPr lang="es-ES" sz="2400" b="1" dirty="0" smtClean="0">
                <a:latin typeface="Century Gothic" pitchFamily="34" charset="0"/>
              </a:rPr>
              <a:t>Se usan para:</a:t>
            </a:r>
          </a:p>
          <a:p>
            <a:pPr algn="just">
              <a:buFont typeface="Wingdings" pitchFamily="2" charset="2"/>
              <a:buChar char="v"/>
            </a:pPr>
            <a:r>
              <a:rPr lang="es-ES" sz="2400" b="1" dirty="0" smtClean="0">
                <a:latin typeface="Century Gothic" pitchFamily="34" charset="0"/>
              </a:rPr>
              <a:t>Expresar duda, temor o vacilación:</a:t>
            </a:r>
          </a:p>
          <a:p>
            <a:pPr algn="just">
              <a:buNone/>
            </a:pPr>
            <a:r>
              <a:rPr lang="es-ES" sz="2400" b="1" i="1" dirty="0" smtClean="0">
                <a:solidFill>
                  <a:srgbClr val="000099"/>
                </a:solidFill>
                <a:latin typeface="Century Gothic" pitchFamily="34" charset="0"/>
              </a:rPr>
              <a:t>No puedo  </a:t>
            </a:r>
            <a:r>
              <a:rPr lang="es-ES" sz="2400" b="1" i="1" dirty="0" smtClean="0">
                <a:solidFill>
                  <a:srgbClr val="000099"/>
                </a:solidFill>
                <a:latin typeface="Century Gothic" pitchFamily="34" charset="0"/>
              </a:rPr>
              <a:t>describir lo </a:t>
            </a:r>
            <a:r>
              <a:rPr lang="es-ES" sz="2400" b="1" i="1" dirty="0" smtClean="0">
                <a:solidFill>
                  <a:srgbClr val="000099"/>
                </a:solidFill>
                <a:latin typeface="Century Gothic" pitchFamily="34" charset="0"/>
              </a:rPr>
              <a:t>que sentí en ese momento… era como si… como si estuviera contento y enojado a la vez… no sé …</a:t>
            </a:r>
          </a:p>
          <a:p>
            <a:endParaRPr lang="es-ES" sz="2400" b="1" i="1" dirty="0" smtClean="0">
              <a:solidFill>
                <a:srgbClr val="000099"/>
              </a:solidFill>
              <a:latin typeface="Century Gothic" pitchFamily="34" charset="0"/>
            </a:endParaRPr>
          </a:p>
          <a:p>
            <a:endParaRPr lang="es-ES" sz="2400" b="1" dirty="0" smtClean="0">
              <a:latin typeface="Century Gothic" pitchFamily="34" charset="0"/>
            </a:endParaRPr>
          </a:p>
          <a:p>
            <a:pPr>
              <a:buFont typeface="Wingdings" pitchFamily="2" charset="2"/>
              <a:buChar char="v"/>
            </a:pPr>
            <a:r>
              <a:rPr lang="es-ES" sz="2400" b="1" dirty="0" smtClean="0">
                <a:latin typeface="Century Gothic" pitchFamily="34" charset="0"/>
              </a:rPr>
              <a:t>Generar una sensación de suspenso:</a:t>
            </a:r>
          </a:p>
          <a:p>
            <a:pPr algn="just">
              <a:buNone/>
            </a:pPr>
            <a:r>
              <a:rPr lang="es-ES" sz="2400" b="1" i="1" dirty="0" smtClean="0">
                <a:solidFill>
                  <a:srgbClr val="000099"/>
                </a:solidFill>
                <a:latin typeface="Century Gothic" pitchFamily="34" charset="0"/>
              </a:rPr>
              <a:t>Unas pisadas se escucharon a lo lejos, cuando de pronto… la puerta de la habitación se abrió lentamente…</a:t>
            </a:r>
            <a:endParaRPr lang="es-ES" sz="2400" b="1" i="1" dirty="0">
              <a:solidFill>
                <a:srgbClr val="000099"/>
              </a:solidFill>
              <a:latin typeface="Century Gothic" pitchFamily="34" charset="0"/>
            </a:endParaRPr>
          </a:p>
        </p:txBody>
      </p:sp>
      <p:pic>
        <p:nvPicPr>
          <p:cNvPr id="12292" name="Picture 4" descr="http://i136.photobucket.com/albums/s133/daleonda/cubre_amigos/enojado.gif"/>
          <p:cNvPicPr>
            <a:picLocks noChangeAspect="1" noChangeArrowheads="1"/>
          </p:cNvPicPr>
          <p:nvPr/>
        </p:nvPicPr>
        <p:blipFill>
          <a:blip r:embed="rId3" cstate="print"/>
          <a:srcRect/>
          <a:stretch>
            <a:fillRect/>
          </a:stretch>
        </p:blipFill>
        <p:spPr bwMode="auto">
          <a:xfrm>
            <a:off x="2843808" y="2109187"/>
            <a:ext cx="1152128" cy="829103"/>
          </a:xfrm>
          <a:prstGeom prst="rect">
            <a:avLst/>
          </a:prstGeom>
          <a:noFill/>
        </p:spPr>
      </p:pic>
      <p:pic>
        <p:nvPicPr>
          <p:cNvPr id="12294" name="Picture 6" descr="http://www.ahiva.info/Gifs-Animados/Arquitectura/Puertas/Puertas-08.gif"/>
          <p:cNvPicPr>
            <a:picLocks noChangeAspect="1" noChangeArrowheads="1" noCrop="1"/>
          </p:cNvPicPr>
          <p:nvPr/>
        </p:nvPicPr>
        <p:blipFill>
          <a:blip r:embed="rId4" cstate="print"/>
          <a:srcRect/>
          <a:stretch>
            <a:fillRect/>
          </a:stretch>
        </p:blipFill>
        <p:spPr bwMode="auto">
          <a:xfrm>
            <a:off x="6444208" y="4293096"/>
            <a:ext cx="1728192" cy="2404444"/>
          </a:xfrm>
          <a:prstGeom prst="rect">
            <a:avLst/>
          </a:prstGeom>
          <a:noFill/>
        </p:spPr>
      </p:pic>
      <p:pic>
        <p:nvPicPr>
          <p:cNvPr id="12296" name="Picture 8" descr="http://s3.argim.net/files/s/pisadas.gif"/>
          <p:cNvPicPr>
            <a:picLocks noChangeAspect="1" noChangeArrowheads="1" noCrop="1"/>
          </p:cNvPicPr>
          <p:nvPr/>
        </p:nvPicPr>
        <p:blipFill>
          <a:blip r:embed="rId5" cstate="print"/>
          <a:srcRect/>
          <a:stretch>
            <a:fillRect/>
          </a:stretch>
        </p:blipFill>
        <p:spPr bwMode="auto">
          <a:xfrm>
            <a:off x="2483768" y="4293095"/>
            <a:ext cx="2088232" cy="2413069"/>
          </a:xfrm>
          <a:prstGeom prst="rect">
            <a:avLst/>
          </a:prstGeom>
          <a:noFill/>
        </p:spPr>
      </p:pic>
    </p:spTree>
  </p:cSld>
  <p:clrMapOvr>
    <a:masterClrMapping/>
  </p:clrMapOvr>
  <p:transition>
    <p:cover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149080"/>
            <a:ext cx="8388424" cy="4437112"/>
          </a:xfrm>
        </p:spPr>
        <p:txBody>
          <a:bodyPr>
            <a:normAutofit/>
          </a:bodyPr>
          <a:lstStyle/>
          <a:p>
            <a:pPr algn="just">
              <a:buFont typeface="Wingdings" pitchFamily="2" charset="2"/>
              <a:buChar char="v"/>
            </a:pPr>
            <a:r>
              <a:rPr lang="es-ES" sz="2400" b="1" dirty="0" smtClean="0">
                <a:latin typeface="Century Gothic" pitchFamily="34" charset="0"/>
              </a:rPr>
              <a:t>Acompañar a las letras y los números que son incisos de una clasificación o enumeración. En estos casos por lo general se usa sólo el paréntesis de cierre ):</a:t>
            </a:r>
          </a:p>
          <a:p>
            <a:pPr algn="just">
              <a:buNone/>
            </a:pPr>
            <a:r>
              <a:rPr lang="es-ES" sz="2400" b="1" i="1" dirty="0" smtClean="0">
                <a:solidFill>
                  <a:srgbClr val="000099"/>
                </a:solidFill>
                <a:latin typeface="Century Gothic" pitchFamily="34" charset="0"/>
              </a:rPr>
              <a:t>Subraya el nombre del tipo de palabras cuya sílaba tónica es la última:</a:t>
            </a:r>
          </a:p>
          <a:p>
            <a:pPr algn="just">
              <a:buNone/>
            </a:pPr>
            <a:r>
              <a:rPr lang="es-ES" sz="2000" b="1" i="1" dirty="0" smtClean="0">
                <a:solidFill>
                  <a:srgbClr val="000099"/>
                </a:solidFill>
                <a:latin typeface="Century Gothic" pitchFamily="34" charset="0"/>
              </a:rPr>
              <a:t>a)agudas       b)graves       c) esdrújulas     d)sobreesdrújulas</a:t>
            </a:r>
            <a:endParaRPr lang="es-ES" sz="2000" b="1" i="1" dirty="0">
              <a:solidFill>
                <a:srgbClr val="000099"/>
              </a:solidFill>
              <a:latin typeface="Century Gothic" pitchFamily="34" charset="0"/>
            </a:endParaRPr>
          </a:p>
        </p:txBody>
      </p:sp>
      <p:pic>
        <p:nvPicPr>
          <p:cNvPr id="11266" name="Picture 2" descr="http://www.elbauldelosrecuerdos.com/index_archivos/imagenes/baul.gif"/>
          <p:cNvPicPr>
            <a:picLocks noChangeAspect="1" noChangeArrowheads="1" noCrop="1"/>
          </p:cNvPicPr>
          <p:nvPr/>
        </p:nvPicPr>
        <p:blipFill>
          <a:blip r:embed="rId2" cstate="print"/>
          <a:srcRect/>
          <a:stretch>
            <a:fillRect/>
          </a:stretch>
        </p:blipFill>
        <p:spPr bwMode="auto">
          <a:xfrm>
            <a:off x="5724128" y="1196752"/>
            <a:ext cx="2620894" cy="2125837"/>
          </a:xfrm>
          <a:prstGeom prst="rect">
            <a:avLst/>
          </a:prstGeom>
          <a:noFill/>
        </p:spPr>
      </p:pic>
      <p:sp>
        <p:nvSpPr>
          <p:cNvPr id="4" name="3 Rectángulo"/>
          <p:cNvSpPr/>
          <p:nvPr/>
        </p:nvSpPr>
        <p:spPr>
          <a:xfrm>
            <a:off x="539552" y="332656"/>
            <a:ext cx="4572000" cy="3785652"/>
          </a:xfrm>
          <a:prstGeom prst="rect">
            <a:avLst/>
          </a:prstGeom>
        </p:spPr>
        <p:txBody>
          <a:bodyPr>
            <a:spAutoFit/>
          </a:bodyPr>
          <a:lstStyle/>
          <a:p>
            <a:pPr algn="just">
              <a:buFont typeface="Wingdings" pitchFamily="2" charset="2"/>
              <a:buChar char="v"/>
            </a:pPr>
            <a:r>
              <a:rPr lang="es-ES" sz="2400" b="1" dirty="0" smtClean="0">
                <a:latin typeface="Century Gothic" pitchFamily="34" charset="0"/>
              </a:rPr>
              <a:t>Introducir opciones en un texto:</a:t>
            </a:r>
          </a:p>
          <a:p>
            <a:pPr algn="just">
              <a:buNone/>
            </a:pPr>
            <a:r>
              <a:rPr lang="es-ES" sz="2400" b="1" i="1" dirty="0" smtClean="0">
                <a:solidFill>
                  <a:srgbClr val="000099"/>
                </a:solidFill>
                <a:latin typeface="Century Gothic" pitchFamily="34" charset="0"/>
              </a:rPr>
              <a:t>El (los) interesado(s) deberá(n) presentarse en la oficina.</a:t>
            </a:r>
          </a:p>
          <a:p>
            <a:pPr algn="just">
              <a:buFont typeface="Wingdings" pitchFamily="2" charset="2"/>
              <a:buChar char="v"/>
            </a:pPr>
            <a:r>
              <a:rPr lang="es-ES" sz="2400" b="1" dirty="0" smtClean="0">
                <a:latin typeface="Century Gothic" pitchFamily="34" charset="0"/>
              </a:rPr>
              <a:t>Indicar las acotaciones  en las obras teatrales </a:t>
            </a:r>
          </a:p>
          <a:p>
            <a:pPr algn="just">
              <a:buNone/>
            </a:pPr>
            <a:r>
              <a:rPr lang="es-ES" sz="2400" b="1" i="1" dirty="0" smtClean="0">
                <a:solidFill>
                  <a:srgbClr val="000099"/>
                </a:solidFill>
                <a:latin typeface="Century Gothic" pitchFamily="34" charset="0"/>
              </a:rPr>
              <a:t>MIGUEL ( mientras saca cosas del baúl) :  Debe estar por aquí.</a:t>
            </a:r>
          </a:p>
        </p:txBody>
      </p:sp>
    </p:spTree>
  </p:cSld>
  <p:clrMapOvr>
    <a:masterClrMapping/>
  </p:clrMapOvr>
  <p:transition>
    <p:whee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72400" cy="3933056"/>
          </a:xfrm>
        </p:spPr>
        <p:txBody>
          <a:bodyPr>
            <a:normAutofit/>
          </a:bodyPr>
          <a:lstStyle/>
          <a:p>
            <a:pPr algn="just">
              <a:buFont typeface="Wingdings" pitchFamily="2" charset="2"/>
              <a:buChar char="v"/>
            </a:pPr>
            <a:r>
              <a:rPr lang="es-ES" sz="2400" b="1" dirty="0" smtClean="0">
                <a:latin typeface="Century Gothic" pitchFamily="34" charset="0"/>
              </a:rPr>
              <a:t>Para interrumpir un discurso cuyo final es fácilmente sobreentendido por el interlocutor:</a:t>
            </a:r>
          </a:p>
          <a:p>
            <a:pPr algn="just">
              <a:buNone/>
            </a:pPr>
            <a:r>
              <a:rPr lang="es-ES" sz="2400" b="1" i="1" dirty="0" smtClean="0">
                <a:solidFill>
                  <a:srgbClr val="000099"/>
                </a:solidFill>
                <a:latin typeface="Century Gothic" pitchFamily="34" charset="0"/>
              </a:rPr>
              <a:t>Y yo le dije: “dime de qué presumes…</a:t>
            </a:r>
          </a:p>
          <a:p>
            <a:pPr algn="just">
              <a:buFont typeface="Wingdings" pitchFamily="2" charset="2"/>
              <a:buChar char="v"/>
            </a:pPr>
            <a:endParaRPr lang="es-ES" sz="2400" b="1" dirty="0" smtClean="0">
              <a:latin typeface="Century Gothic" pitchFamily="34" charset="0"/>
            </a:endParaRPr>
          </a:p>
          <a:p>
            <a:pPr algn="just">
              <a:buFont typeface="Wingdings" pitchFamily="2" charset="2"/>
              <a:buChar char="v"/>
            </a:pPr>
            <a:r>
              <a:rPr lang="es-ES" sz="2400" b="1" dirty="0" smtClean="0">
                <a:latin typeface="Century Gothic" pitchFamily="34" charset="0"/>
              </a:rPr>
              <a:t>Al final de una  enumeración para sustituir la palabra etcétera:</a:t>
            </a:r>
          </a:p>
          <a:p>
            <a:pPr algn="just">
              <a:buNone/>
            </a:pPr>
            <a:r>
              <a:rPr lang="es-ES" sz="2400" b="1" i="1" dirty="0" smtClean="0">
                <a:solidFill>
                  <a:srgbClr val="000099"/>
                </a:solidFill>
                <a:latin typeface="Century Gothic" pitchFamily="34" charset="0"/>
              </a:rPr>
              <a:t>Cuando era niño soñaba con conducir todo tipo de transportes: autos, bicicletas, trenes, cohetes, barcos, aviones…</a:t>
            </a:r>
          </a:p>
          <a:p>
            <a:pPr algn="just">
              <a:buFont typeface="Wingdings" pitchFamily="2" charset="2"/>
              <a:buChar char="v"/>
            </a:pPr>
            <a:endParaRPr lang="es-ES" sz="2400" b="1" dirty="0">
              <a:latin typeface="Century Gothic" pitchFamily="34" charset="0"/>
            </a:endParaRPr>
          </a:p>
        </p:txBody>
      </p:sp>
      <p:pic>
        <p:nvPicPr>
          <p:cNvPr id="10244" name="Picture 4" descr="http://imagenes.recursosgratis.com/gif-animados/data/636/3Tren-train4-thumb.gif"/>
          <p:cNvPicPr>
            <a:picLocks noChangeAspect="1" noChangeArrowheads="1" noCrop="1"/>
          </p:cNvPicPr>
          <p:nvPr/>
        </p:nvPicPr>
        <p:blipFill>
          <a:blip r:embed="rId2" cstate="print"/>
          <a:srcRect/>
          <a:stretch>
            <a:fillRect/>
          </a:stretch>
        </p:blipFill>
        <p:spPr bwMode="auto">
          <a:xfrm>
            <a:off x="683568" y="4653136"/>
            <a:ext cx="1512168" cy="1512168"/>
          </a:xfrm>
          <a:prstGeom prst="rect">
            <a:avLst/>
          </a:prstGeom>
          <a:noFill/>
        </p:spPr>
      </p:pic>
      <p:pic>
        <p:nvPicPr>
          <p:cNvPr id="10246" name="Picture 6" descr="http://www.gratistodo.com/gifs-imagenes/coches/rancheras/toyowht.gif"/>
          <p:cNvPicPr>
            <a:picLocks noChangeAspect="1" noChangeArrowheads="1" noCrop="1"/>
          </p:cNvPicPr>
          <p:nvPr/>
        </p:nvPicPr>
        <p:blipFill>
          <a:blip r:embed="rId3" cstate="print"/>
          <a:srcRect/>
          <a:stretch>
            <a:fillRect/>
          </a:stretch>
        </p:blipFill>
        <p:spPr bwMode="auto">
          <a:xfrm>
            <a:off x="2411760" y="3789040"/>
            <a:ext cx="2448272" cy="1762758"/>
          </a:xfrm>
          <a:prstGeom prst="rect">
            <a:avLst/>
          </a:prstGeom>
          <a:noFill/>
        </p:spPr>
      </p:pic>
      <p:pic>
        <p:nvPicPr>
          <p:cNvPr id="10248" name="Picture 8" descr="http://www.andreas.poppitz.net/Bilder%20und%20Dateien/Bilder/Radfahrer%203.gif"/>
          <p:cNvPicPr>
            <a:picLocks noChangeAspect="1" noChangeArrowheads="1" noCrop="1"/>
          </p:cNvPicPr>
          <p:nvPr/>
        </p:nvPicPr>
        <p:blipFill>
          <a:blip r:embed="rId4" cstate="print"/>
          <a:srcRect/>
          <a:stretch>
            <a:fillRect/>
          </a:stretch>
        </p:blipFill>
        <p:spPr bwMode="auto">
          <a:xfrm>
            <a:off x="5004048" y="5003074"/>
            <a:ext cx="2016224" cy="1854926"/>
          </a:xfrm>
          <a:prstGeom prst="rect">
            <a:avLst/>
          </a:prstGeom>
          <a:noFill/>
        </p:spPr>
      </p:pic>
      <p:pic>
        <p:nvPicPr>
          <p:cNvPr id="10250" name="Picture 10" descr="http://www.gifmania.com/barcos/pesqueros/schiff.gif"/>
          <p:cNvPicPr>
            <a:picLocks noChangeAspect="1" noChangeArrowheads="1" noCrop="1"/>
          </p:cNvPicPr>
          <p:nvPr/>
        </p:nvPicPr>
        <p:blipFill>
          <a:blip r:embed="rId5" cstate="print"/>
          <a:srcRect/>
          <a:stretch>
            <a:fillRect/>
          </a:stretch>
        </p:blipFill>
        <p:spPr bwMode="auto">
          <a:xfrm>
            <a:off x="5076056" y="3429000"/>
            <a:ext cx="2743003" cy="1659633"/>
          </a:xfrm>
          <a:prstGeom prst="rect">
            <a:avLst/>
          </a:prstGeom>
          <a:noFill/>
        </p:spPr>
      </p:pic>
    </p:spTree>
  </p:cSld>
  <p:clrMapOvr>
    <a:masterClrMapping/>
  </p:clrMapOvr>
  <p:transition>
    <p:pull dir="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00392" cy="5013176"/>
          </a:xfrm>
        </p:spPr>
        <p:txBody>
          <a:bodyPr/>
          <a:lstStyle/>
          <a:p>
            <a:pPr algn="just">
              <a:buNone/>
            </a:pPr>
            <a:r>
              <a:rPr lang="es-ES" sz="2800" b="1" dirty="0" smtClean="0">
                <a:solidFill>
                  <a:schemeClr val="accent1">
                    <a:lumMod val="75000"/>
                  </a:schemeClr>
                </a:solidFill>
                <a:latin typeface="Century Gothic" pitchFamily="34" charset="0"/>
              </a:rPr>
              <a:t>Guion corto ( - )</a:t>
            </a:r>
          </a:p>
          <a:p>
            <a:pPr algn="just">
              <a:buNone/>
            </a:pPr>
            <a:r>
              <a:rPr lang="es-ES" sz="2300" b="1" dirty="0" smtClean="0">
                <a:latin typeface="Century Gothic" pitchFamily="34" charset="0"/>
              </a:rPr>
              <a:t>El guion corto se emplea para dividir  una palabra que queda al final de la línea y entre dos palabras que, sin llegar a fundirse, se forman una sola, por ejemplo, teórico-práctico. Es un signo unitario, lo cual significa que no consta de un signo de apertura y otro cierre.</a:t>
            </a:r>
          </a:p>
          <a:p>
            <a:pPr algn="just">
              <a:buNone/>
            </a:pPr>
            <a:endParaRPr lang="es-ES" sz="2300" b="1" dirty="0" smtClean="0">
              <a:latin typeface="Century Gothic" pitchFamily="34" charset="0"/>
            </a:endParaRPr>
          </a:p>
          <a:p>
            <a:pPr algn="just">
              <a:buNone/>
            </a:pPr>
            <a:r>
              <a:rPr lang="es-ES" sz="2300" b="1" dirty="0" smtClean="0">
                <a:latin typeface="Century Gothic" pitchFamily="34" charset="0"/>
              </a:rPr>
              <a:t>Sus funciones básicas son:</a:t>
            </a:r>
          </a:p>
          <a:p>
            <a:pPr algn="just">
              <a:buFont typeface="Wingdings" pitchFamily="2" charset="2"/>
              <a:buChar char="v"/>
            </a:pPr>
            <a:r>
              <a:rPr lang="es-ES" sz="2300" b="1" dirty="0" smtClean="0">
                <a:latin typeface="Century Gothic" pitchFamily="34" charset="0"/>
              </a:rPr>
              <a:t>Unir dos términos que conforman palabras o cifras o ciclos compuestos:</a:t>
            </a:r>
          </a:p>
          <a:p>
            <a:pPr algn="just">
              <a:buNone/>
            </a:pPr>
            <a:r>
              <a:rPr lang="es-ES" sz="2300" b="1" i="1" dirty="0" smtClean="0">
                <a:solidFill>
                  <a:srgbClr val="000099"/>
                </a:solidFill>
                <a:latin typeface="Century Gothic" pitchFamily="34" charset="0"/>
              </a:rPr>
              <a:t>serbo-</a:t>
            </a:r>
            <a:r>
              <a:rPr lang="es-ES" sz="2300" b="1" i="1" dirty="0" err="1" smtClean="0">
                <a:solidFill>
                  <a:srgbClr val="000099"/>
                </a:solidFill>
                <a:latin typeface="Century Gothic" pitchFamily="34" charset="0"/>
              </a:rPr>
              <a:t>croata,Giles</a:t>
            </a:r>
            <a:r>
              <a:rPr lang="es-ES" sz="2300" b="1" i="1" dirty="0" smtClean="0">
                <a:solidFill>
                  <a:srgbClr val="000099"/>
                </a:solidFill>
                <a:latin typeface="Century Gothic" pitchFamily="34" charset="0"/>
              </a:rPr>
              <a:t>-Díaz, Norte-Sur, económico-social, teórico-práctico, 55-23-00-15, 2009-2010.</a:t>
            </a:r>
          </a:p>
          <a:p>
            <a:pPr algn="just"/>
            <a:endParaRPr lang="es-ES" dirty="0"/>
          </a:p>
        </p:txBody>
      </p:sp>
      <p:pic>
        <p:nvPicPr>
          <p:cNvPr id="9218" name="Picture 2" descr="http://www.amorese.com.br/hp/Media/escrevendo.gif"/>
          <p:cNvPicPr>
            <a:picLocks noChangeAspect="1" noChangeArrowheads="1" noCrop="1"/>
          </p:cNvPicPr>
          <p:nvPr/>
        </p:nvPicPr>
        <p:blipFill>
          <a:blip r:embed="rId2" cstate="print"/>
          <a:srcRect/>
          <a:stretch>
            <a:fillRect/>
          </a:stretch>
        </p:blipFill>
        <p:spPr bwMode="auto">
          <a:xfrm>
            <a:off x="6804248" y="3573016"/>
            <a:ext cx="3744416" cy="3276364"/>
          </a:xfrm>
          <a:prstGeom prst="rect">
            <a:avLst/>
          </a:prstGeom>
          <a:noFill/>
        </p:spPr>
      </p:pic>
      <p:pic>
        <p:nvPicPr>
          <p:cNvPr id="9220" name="Picture 4" descr="http://www.unmsm.edu.pe/fac_educacion/gif_animados/encuesta.gif"/>
          <p:cNvPicPr>
            <a:picLocks noChangeAspect="1" noChangeArrowheads="1" noCrop="1"/>
          </p:cNvPicPr>
          <p:nvPr/>
        </p:nvPicPr>
        <p:blipFill>
          <a:blip r:embed="rId3" cstate="print"/>
          <a:srcRect/>
          <a:stretch>
            <a:fillRect/>
          </a:stretch>
        </p:blipFill>
        <p:spPr bwMode="auto">
          <a:xfrm flipH="1">
            <a:off x="755576" y="4797152"/>
            <a:ext cx="2232248" cy="1745975"/>
          </a:xfrm>
          <a:prstGeom prst="rect">
            <a:avLst/>
          </a:prstGeom>
          <a:noFill/>
        </p:spPr>
      </p:pic>
      <p:pic>
        <p:nvPicPr>
          <p:cNvPr id="9222" name="Picture 6" descr="http://1.bp.blogspot.com/_ijsFHON3f7s/TVD4S6pz0EI/AAAAAAAAAws/k85p041enck/s1600/escribir.jpg"/>
          <p:cNvPicPr>
            <a:picLocks noChangeAspect="1" noChangeArrowheads="1"/>
          </p:cNvPicPr>
          <p:nvPr/>
        </p:nvPicPr>
        <p:blipFill>
          <a:blip r:embed="rId4" cstate="print"/>
          <a:srcRect/>
          <a:stretch>
            <a:fillRect/>
          </a:stretch>
        </p:blipFill>
        <p:spPr bwMode="auto">
          <a:xfrm>
            <a:off x="3635896" y="4841776"/>
            <a:ext cx="2363101" cy="2016224"/>
          </a:xfrm>
          <a:prstGeom prst="rect">
            <a:avLst/>
          </a:prstGeom>
          <a:noFill/>
        </p:spPr>
      </p:pic>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00392" cy="6858000"/>
          </a:xfrm>
        </p:spPr>
        <p:txBody>
          <a:bodyPr>
            <a:normAutofit/>
          </a:bodyPr>
          <a:lstStyle/>
          <a:p>
            <a:pPr>
              <a:buFont typeface="Wingdings" pitchFamily="2" charset="2"/>
              <a:buChar char="v"/>
            </a:pPr>
            <a:r>
              <a:rPr lang="es-ES" b="1" dirty="0" smtClean="0">
                <a:latin typeface="Century Gothic" pitchFamily="34" charset="0"/>
              </a:rPr>
              <a:t>Relacionar conceptos:</a:t>
            </a:r>
          </a:p>
          <a:p>
            <a:pPr algn="just">
              <a:buNone/>
            </a:pPr>
            <a:r>
              <a:rPr lang="es-ES" b="1" i="1" dirty="0" smtClean="0">
                <a:solidFill>
                  <a:srgbClr val="000099"/>
                </a:solidFill>
                <a:latin typeface="Century Gothic" pitchFamily="34" charset="0"/>
              </a:rPr>
              <a:t>precio-calidad, primavera-verano,</a:t>
            </a:r>
          </a:p>
          <a:p>
            <a:pPr algn="just">
              <a:buNone/>
            </a:pPr>
            <a:r>
              <a:rPr lang="es-ES" b="1" i="1" dirty="0" smtClean="0">
                <a:solidFill>
                  <a:srgbClr val="000099"/>
                </a:solidFill>
                <a:latin typeface="Century Gothic" pitchFamily="34" charset="0"/>
              </a:rPr>
              <a:t>kilómetros-hora.</a:t>
            </a:r>
          </a:p>
          <a:p>
            <a:pPr algn="just">
              <a:buNone/>
            </a:pPr>
            <a:endParaRPr lang="es-ES" b="1" i="1" dirty="0" smtClean="0">
              <a:solidFill>
                <a:srgbClr val="000099"/>
              </a:solidFill>
              <a:latin typeface="Century Gothic" pitchFamily="34" charset="0"/>
            </a:endParaRPr>
          </a:p>
          <a:p>
            <a:pPr algn="just">
              <a:buNone/>
            </a:pPr>
            <a:endParaRPr lang="es-ES" b="1" i="1" dirty="0" smtClean="0">
              <a:solidFill>
                <a:srgbClr val="000099"/>
              </a:solidFill>
              <a:latin typeface="Century Gothic" pitchFamily="34" charset="0"/>
            </a:endParaRPr>
          </a:p>
          <a:p>
            <a:pPr algn="just">
              <a:buNone/>
            </a:pPr>
            <a:endParaRPr lang="es-ES" b="1" i="1" dirty="0" smtClean="0">
              <a:solidFill>
                <a:srgbClr val="000099"/>
              </a:solidFill>
              <a:latin typeface="Century Gothic" pitchFamily="34" charset="0"/>
            </a:endParaRPr>
          </a:p>
          <a:p>
            <a:pPr algn="just">
              <a:buNone/>
            </a:pPr>
            <a:endParaRPr lang="es-ES" b="1" i="1" dirty="0" smtClean="0">
              <a:solidFill>
                <a:srgbClr val="000099"/>
              </a:solidFill>
              <a:latin typeface="Century Gothic" pitchFamily="34" charset="0"/>
            </a:endParaRPr>
          </a:p>
          <a:p>
            <a:pPr algn="just">
              <a:buNone/>
            </a:pPr>
            <a:r>
              <a:rPr lang="es-ES" b="1" i="1" dirty="0" smtClean="0">
                <a:solidFill>
                  <a:srgbClr val="000099"/>
                </a:solidFill>
                <a:latin typeface="Century Gothic" pitchFamily="34" charset="0"/>
              </a:rPr>
              <a:t>Indicar prefijos o sufijos:</a:t>
            </a:r>
          </a:p>
          <a:p>
            <a:pPr algn="just">
              <a:buNone/>
            </a:pPr>
            <a:r>
              <a:rPr lang="es-ES" b="1" i="1" dirty="0" smtClean="0">
                <a:solidFill>
                  <a:srgbClr val="000099"/>
                </a:solidFill>
                <a:latin typeface="Century Gothic" pitchFamily="34" charset="0"/>
              </a:rPr>
              <a:t>sub-,subcontinente; pre-, prepago; anglo-, angloparlante; -</a:t>
            </a:r>
            <a:r>
              <a:rPr lang="es-ES" b="1" i="1" dirty="0" err="1" smtClean="0">
                <a:solidFill>
                  <a:srgbClr val="000099"/>
                </a:solidFill>
                <a:latin typeface="Century Gothic" pitchFamily="34" charset="0"/>
              </a:rPr>
              <a:t>able</a:t>
            </a:r>
            <a:r>
              <a:rPr lang="es-ES" b="1" i="1" dirty="0" smtClean="0">
                <a:solidFill>
                  <a:srgbClr val="000099"/>
                </a:solidFill>
                <a:latin typeface="Century Gothic" pitchFamily="34" charset="0"/>
              </a:rPr>
              <a:t>, rentable; -mente, comúnmente.</a:t>
            </a:r>
          </a:p>
          <a:p>
            <a:pPr algn="just">
              <a:buNone/>
            </a:pPr>
            <a:endParaRPr lang="es-ES" b="1" i="1" dirty="0" smtClean="0">
              <a:solidFill>
                <a:srgbClr val="000099"/>
              </a:solidFill>
              <a:latin typeface="Century Gothic" pitchFamily="34" charset="0"/>
            </a:endParaRPr>
          </a:p>
          <a:p>
            <a:pPr algn="just">
              <a:buFont typeface="Wingdings" pitchFamily="2" charset="2"/>
              <a:buChar char="v"/>
            </a:pPr>
            <a:r>
              <a:rPr lang="es-ES" sz="2400" b="1" dirty="0" smtClean="0">
                <a:latin typeface="Century Gothic" pitchFamily="34" charset="0"/>
              </a:rPr>
              <a:t>Hacer  un corte silábico cuando  una palabra se interrumpe al final del renglón y continúa en el siguiente.</a:t>
            </a:r>
            <a:endParaRPr lang="es-ES" sz="2400" b="1" dirty="0">
              <a:latin typeface="Century Gothic" pitchFamily="34" charset="0"/>
            </a:endParaRPr>
          </a:p>
        </p:txBody>
      </p:sp>
      <p:pic>
        <p:nvPicPr>
          <p:cNvPr id="8194" name="Picture 2" descr="http://imagenes.gifmania.com.pr/Gifs-Animados-Letras-Animadas/Animaciones-Letras-Infantiles/Imagenes-Animadas-Letras-Munecos-Rojos/signo-dolar-rojo-brazos-piernas.gif"/>
          <p:cNvPicPr>
            <a:picLocks noChangeAspect="1" noChangeArrowheads="1" noCrop="1"/>
          </p:cNvPicPr>
          <p:nvPr/>
        </p:nvPicPr>
        <p:blipFill>
          <a:blip r:embed="rId2" cstate="print"/>
          <a:srcRect/>
          <a:stretch>
            <a:fillRect/>
          </a:stretch>
        </p:blipFill>
        <p:spPr bwMode="auto">
          <a:xfrm>
            <a:off x="539552" y="980728"/>
            <a:ext cx="2016224" cy="2298497"/>
          </a:xfrm>
          <a:prstGeom prst="rect">
            <a:avLst/>
          </a:prstGeom>
          <a:noFill/>
        </p:spPr>
      </p:pic>
      <p:pic>
        <p:nvPicPr>
          <p:cNvPr id="8198" name="Picture 6" descr="http://thumbs.dreamstime.com/thumblarge_334/1226887004ckP3GQ.jpg"/>
          <p:cNvPicPr>
            <a:picLocks noChangeAspect="1" noChangeArrowheads="1"/>
          </p:cNvPicPr>
          <p:nvPr/>
        </p:nvPicPr>
        <p:blipFill>
          <a:blip r:embed="rId3" cstate="print"/>
          <a:srcRect/>
          <a:stretch>
            <a:fillRect/>
          </a:stretch>
        </p:blipFill>
        <p:spPr bwMode="auto">
          <a:xfrm>
            <a:off x="3707904" y="1412776"/>
            <a:ext cx="1584176" cy="1675266"/>
          </a:xfrm>
          <a:prstGeom prst="rect">
            <a:avLst/>
          </a:prstGeom>
          <a:noFill/>
        </p:spPr>
      </p:pic>
      <p:pic>
        <p:nvPicPr>
          <p:cNvPr id="8200" name="Picture 8" descr="http://s3.argim.net/files/s/_o24tmnxm.gif"/>
          <p:cNvPicPr>
            <a:picLocks noChangeAspect="1" noChangeArrowheads="1" noCrop="1"/>
          </p:cNvPicPr>
          <p:nvPr/>
        </p:nvPicPr>
        <p:blipFill>
          <a:blip r:embed="rId4" cstate="print"/>
          <a:srcRect/>
          <a:stretch>
            <a:fillRect/>
          </a:stretch>
        </p:blipFill>
        <p:spPr bwMode="auto">
          <a:xfrm>
            <a:off x="6588224" y="188640"/>
            <a:ext cx="2286000" cy="3048001"/>
          </a:xfrm>
          <a:prstGeom prst="rect">
            <a:avLst/>
          </a:prstGeom>
          <a:noFill/>
        </p:spPr>
      </p:pic>
    </p:spTree>
  </p:cSld>
  <p:clrMapOvr>
    <a:masterClrMapping/>
  </p:clrMapOvr>
  <p:transition>
    <p:wheel spokes="3"/>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http://www.carei.es/imgcolores/imagencol/tierra.gif"/>
          <p:cNvPicPr>
            <a:picLocks noChangeAspect="1" noChangeArrowheads="1"/>
          </p:cNvPicPr>
          <p:nvPr/>
        </p:nvPicPr>
        <p:blipFill>
          <a:blip r:embed="rId2" cstate="print"/>
          <a:srcRect/>
          <a:stretch>
            <a:fillRect/>
          </a:stretch>
        </p:blipFill>
        <p:spPr bwMode="auto">
          <a:xfrm>
            <a:off x="1187624" y="4797152"/>
            <a:ext cx="2520280" cy="2376264"/>
          </a:xfrm>
          <a:prstGeom prst="rect">
            <a:avLst/>
          </a:prstGeom>
          <a:noFill/>
        </p:spPr>
      </p:pic>
      <p:pic>
        <p:nvPicPr>
          <p:cNvPr id="7170" name="Picture 2" descr="http://www.gratistodo.com/gifs-imagenes/astronomia/tierra/earth5.gif"/>
          <p:cNvPicPr>
            <a:picLocks noChangeAspect="1" noChangeArrowheads="1" noCrop="1"/>
          </p:cNvPicPr>
          <p:nvPr/>
        </p:nvPicPr>
        <p:blipFill>
          <a:blip r:embed="rId3" cstate="print"/>
          <a:srcRect/>
          <a:stretch>
            <a:fillRect/>
          </a:stretch>
        </p:blipFill>
        <p:spPr bwMode="auto">
          <a:xfrm>
            <a:off x="5148064" y="4653134"/>
            <a:ext cx="2592288" cy="2592290"/>
          </a:xfrm>
          <a:prstGeom prst="rect">
            <a:avLst/>
          </a:prstGeom>
          <a:noFill/>
        </p:spPr>
      </p:pic>
      <p:sp>
        <p:nvSpPr>
          <p:cNvPr id="3" name="2 Marcador de contenido"/>
          <p:cNvSpPr>
            <a:spLocks noGrp="1"/>
          </p:cNvSpPr>
          <p:nvPr>
            <p:ph idx="1"/>
          </p:nvPr>
        </p:nvSpPr>
        <p:spPr>
          <a:xfrm>
            <a:off x="0" y="0"/>
            <a:ext cx="8100392" cy="5616624"/>
          </a:xfrm>
        </p:spPr>
        <p:txBody>
          <a:bodyPr>
            <a:normAutofit lnSpcReduction="10000"/>
          </a:bodyPr>
          <a:lstStyle/>
          <a:p>
            <a:pPr>
              <a:buNone/>
            </a:pPr>
            <a:r>
              <a:rPr lang="es-ES" sz="2400" b="1" dirty="0" smtClean="0">
                <a:solidFill>
                  <a:schemeClr val="accent1">
                    <a:lumMod val="75000"/>
                  </a:schemeClr>
                </a:solidFill>
                <a:latin typeface="Century Gothic" pitchFamily="34" charset="0"/>
              </a:rPr>
              <a:t>Guion largo ( raya)</a:t>
            </a:r>
          </a:p>
          <a:p>
            <a:pPr algn="just">
              <a:buNone/>
            </a:pPr>
            <a:r>
              <a:rPr lang="es-ES" sz="2400" b="1" dirty="0" smtClean="0">
                <a:latin typeface="Century Gothic" pitchFamily="34" charset="0"/>
              </a:rPr>
              <a:t>El guion largo o raya generalmente se emplea en las narraciones para indicar tanto las intervenciones  o lo parlamentos de los personajes (guiones de diálogo) como los comentarios que introduce el narrador.</a:t>
            </a:r>
          </a:p>
          <a:p>
            <a:pPr algn="just">
              <a:buNone/>
            </a:pPr>
            <a:endParaRPr lang="es-ES" sz="2400" b="1" dirty="0" smtClean="0">
              <a:latin typeface="Century Gothic" pitchFamily="34" charset="0"/>
            </a:endParaRPr>
          </a:p>
          <a:p>
            <a:pPr algn="just">
              <a:buNone/>
            </a:pPr>
            <a:r>
              <a:rPr lang="es-ES" sz="2400" b="1" dirty="0" smtClean="0">
                <a:latin typeface="Century Gothic" pitchFamily="34" charset="0"/>
              </a:rPr>
              <a:t>Este signo puede utilizarse de manera unitaria o doble para</a:t>
            </a:r>
            <a:r>
              <a:rPr lang="es-ES" sz="2400" dirty="0" smtClean="0"/>
              <a:t>:</a:t>
            </a:r>
          </a:p>
          <a:p>
            <a:pPr algn="just">
              <a:buNone/>
            </a:pPr>
            <a:endParaRPr lang="es-ES" sz="2400" dirty="0" smtClean="0"/>
          </a:p>
          <a:p>
            <a:pPr algn="just">
              <a:buFont typeface="Wingdings" pitchFamily="2" charset="2"/>
              <a:buChar char="v"/>
            </a:pPr>
            <a:r>
              <a:rPr lang="es-ES" sz="2400" b="1" dirty="0" smtClean="0">
                <a:latin typeface="Century Gothic" pitchFamily="34" charset="0"/>
              </a:rPr>
              <a:t>Enmarcar aclaraciones o entredichos. Si bien este uso es similar al de las comas o paréntesis, señala una separación mayor:</a:t>
            </a:r>
          </a:p>
          <a:p>
            <a:pPr algn="just">
              <a:buNone/>
            </a:pPr>
            <a:r>
              <a:rPr lang="es-ES" sz="2400" b="1" i="1" dirty="0" smtClean="0">
                <a:solidFill>
                  <a:srgbClr val="000099"/>
                </a:solidFill>
                <a:latin typeface="Century Gothic" pitchFamily="34" charset="0"/>
              </a:rPr>
              <a:t>La tierra __como todos sabemos__ es redonda</a:t>
            </a:r>
            <a:r>
              <a:rPr lang="es-ES" b="1" i="1" dirty="0" smtClean="0">
                <a:solidFill>
                  <a:srgbClr val="000099"/>
                </a:solidFill>
                <a:latin typeface="Century Gothic" pitchFamily="34" charset="0"/>
              </a:rPr>
              <a:t>.</a:t>
            </a:r>
          </a:p>
        </p:txBody>
      </p:sp>
    </p:spTree>
  </p:cSld>
  <p:clrMapOvr>
    <a:masterClrMapping/>
  </p:clrMapOvr>
  <p:transition>
    <p:wheel spokes="3"/>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http://4.bp.blogspot.com/-wi9Mor8CRpw/Tx3iH2QMr2I/AAAAAAAAAVg/aT-kWJcizAs/s1600/hola_en_blanco_y_negro-9541.gif"/>
          <p:cNvPicPr>
            <a:picLocks noChangeAspect="1" noChangeArrowheads="1" noCrop="1"/>
          </p:cNvPicPr>
          <p:nvPr/>
        </p:nvPicPr>
        <p:blipFill>
          <a:blip r:embed="rId3" cstate="print"/>
          <a:srcRect/>
          <a:stretch>
            <a:fillRect/>
          </a:stretch>
        </p:blipFill>
        <p:spPr bwMode="auto">
          <a:xfrm>
            <a:off x="6156176" y="4693972"/>
            <a:ext cx="2808312" cy="2164028"/>
          </a:xfrm>
          <a:prstGeom prst="rect">
            <a:avLst/>
          </a:prstGeom>
          <a:noFill/>
        </p:spPr>
      </p:pic>
      <p:pic>
        <p:nvPicPr>
          <p:cNvPr id="6146" name="Picture 2" descr="http://4.bp.blogspot.com/_mfRRURreXAk/Sw2CDhASLdI/AAAAAAAADrQ/J_lX7TXTdO4/s1600/mujeres+platicando.JPG"/>
          <p:cNvPicPr>
            <a:picLocks noChangeAspect="1" noChangeArrowheads="1"/>
          </p:cNvPicPr>
          <p:nvPr/>
        </p:nvPicPr>
        <p:blipFill>
          <a:blip r:embed="rId4" cstate="print"/>
          <a:srcRect/>
          <a:stretch>
            <a:fillRect/>
          </a:stretch>
        </p:blipFill>
        <p:spPr bwMode="auto">
          <a:xfrm>
            <a:off x="1619672" y="4784709"/>
            <a:ext cx="3384376" cy="2073291"/>
          </a:xfrm>
          <a:prstGeom prst="rect">
            <a:avLst/>
          </a:prstGeom>
          <a:noFill/>
        </p:spPr>
      </p:pic>
      <p:pic>
        <p:nvPicPr>
          <p:cNvPr id="6148" name="Picture 4" descr="http://www.ecbloguer.com/asiloveo/wp-content/uploads/2008/09/caricatura-cuerpo-entero1.jpg"/>
          <p:cNvPicPr>
            <a:picLocks noChangeAspect="1" noChangeArrowheads="1"/>
          </p:cNvPicPr>
          <p:nvPr/>
        </p:nvPicPr>
        <p:blipFill>
          <a:blip r:embed="rId5" cstate="print"/>
          <a:srcRect/>
          <a:stretch>
            <a:fillRect/>
          </a:stretch>
        </p:blipFill>
        <p:spPr bwMode="auto">
          <a:xfrm>
            <a:off x="6948264" y="77192"/>
            <a:ext cx="1907705" cy="3207792"/>
          </a:xfrm>
          <a:prstGeom prst="rect">
            <a:avLst/>
          </a:prstGeom>
          <a:noFill/>
        </p:spPr>
      </p:pic>
      <p:sp>
        <p:nvSpPr>
          <p:cNvPr id="3" name="2 Marcador de contenido"/>
          <p:cNvSpPr>
            <a:spLocks noGrp="1"/>
          </p:cNvSpPr>
          <p:nvPr>
            <p:ph idx="1"/>
          </p:nvPr>
        </p:nvSpPr>
        <p:spPr>
          <a:xfrm>
            <a:off x="0" y="0"/>
            <a:ext cx="8604448" cy="5229200"/>
          </a:xfrm>
        </p:spPr>
        <p:txBody>
          <a:bodyPr>
            <a:normAutofit lnSpcReduction="10000"/>
          </a:bodyPr>
          <a:lstStyle/>
          <a:p>
            <a:pPr algn="just">
              <a:buFont typeface="Wingdings" pitchFamily="2" charset="2"/>
              <a:buChar char="v"/>
            </a:pPr>
            <a:r>
              <a:rPr lang="es-ES" sz="2400" b="1" dirty="0" smtClean="0">
                <a:latin typeface="Century Gothic" pitchFamily="34" charset="0"/>
              </a:rPr>
              <a:t>En las narraciones, separar los diálogos de </a:t>
            </a:r>
          </a:p>
          <a:p>
            <a:pPr algn="just">
              <a:buNone/>
            </a:pPr>
            <a:r>
              <a:rPr lang="es-ES" sz="2400" b="1" dirty="0" smtClean="0">
                <a:latin typeface="Century Gothic" pitchFamily="34" charset="0"/>
              </a:rPr>
              <a:t>los personajes:</a:t>
            </a:r>
          </a:p>
          <a:p>
            <a:pPr algn="just">
              <a:buNone/>
            </a:pPr>
            <a:r>
              <a:rPr lang="es-ES" sz="2400" b="1" i="1" dirty="0" smtClean="0">
                <a:solidFill>
                  <a:srgbClr val="000099"/>
                </a:solidFill>
                <a:latin typeface="Century Gothic" pitchFamily="34" charset="0"/>
              </a:rPr>
              <a:t>__¡Carlos qué sorpresa!  Por favor, pasa.</a:t>
            </a:r>
          </a:p>
          <a:p>
            <a:pPr algn="just">
              <a:buNone/>
            </a:pPr>
            <a:r>
              <a:rPr lang="es-ES" sz="2400" b="1" i="1" dirty="0" smtClean="0">
                <a:solidFill>
                  <a:srgbClr val="000099"/>
                </a:solidFill>
                <a:latin typeface="Century Gothic" pitchFamily="34" charset="0"/>
              </a:rPr>
              <a:t>__¿No te incomodo?</a:t>
            </a:r>
          </a:p>
          <a:p>
            <a:pPr algn="just">
              <a:buNone/>
            </a:pPr>
            <a:r>
              <a:rPr lang="es-ES" sz="2400" b="1" i="1" dirty="0" smtClean="0">
                <a:solidFill>
                  <a:srgbClr val="000099"/>
                </a:solidFill>
                <a:latin typeface="Century Gothic" pitchFamily="34" charset="0"/>
              </a:rPr>
              <a:t>__Por supuesto que no, llegas en muy buen </a:t>
            </a:r>
          </a:p>
          <a:p>
            <a:pPr algn="just">
              <a:buNone/>
            </a:pPr>
            <a:r>
              <a:rPr lang="es-ES" sz="2400" b="1" i="1" dirty="0" smtClean="0">
                <a:solidFill>
                  <a:srgbClr val="000099"/>
                </a:solidFill>
                <a:latin typeface="Century Gothic" pitchFamily="34" charset="0"/>
              </a:rPr>
              <a:t>momento.</a:t>
            </a:r>
          </a:p>
          <a:p>
            <a:pPr algn="just">
              <a:buNone/>
            </a:pPr>
            <a:endParaRPr lang="es-ES" sz="2400" dirty="0" smtClean="0"/>
          </a:p>
          <a:p>
            <a:pPr algn="just">
              <a:buFont typeface="Wingdings" pitchFamily="2" charset="2"/>
              <a:buChar char="v"/>
            </a:pPr>
            <a:r>
              <a:rPr lang="es-ES" sz="2400" b="1" dirty="0" smtClean="0">
                <a:latin typeface="Century Gothic" pitchFamily="34" charset="0"/>
              </a:rPr>
              <a:t>Insertar los comentarios del narrador:</a:t>
            </a:r>
          </a:p>
          <a:p>
            <a:pPr algn="just">
              <a:buNone/>
            </a:pPr>
            <a:r>
              <a:rPr lang="es-ES" sz="2400" b="1" i="1" dirty="0" smtClean="0">
                <a:solidFill>
                  <a:srgbClr val="000099"/>
                </a:solidFill>
                <a:latin typeface="Century Gothic" pitchFamily="34" charset="0"/>
              </a:rPr>
              <a:t>__¿Y qué te trae por aquí? __preguntó Bruno con una gran sonrisa__. Hace ya tiempo que no sabíamos nada de ti.</a:t>
            </a:r>
          </a:p>
          <a:p>
            <a:pPr algn="just">
              <a:buNone/>
            </a:pPr>
            <a:r>
              <a:rPr lang="es-ES" sz="2400" b="1" i="1" dirty="0" smtClean="0">
                <a:solidFill>
                  <a:srgbClr val="000099"/>
                </a:solidFill>
                <a:latin typeface="Century Gothic" pitchFamily="34" charset="0"/>
              </a:rPr>
              <a:t>__Bueno, es que había estado muy ocupado __comentó Carlos ligeramente apenado.</a:t>
            </a:r>
            <a:endParaRPr lang="es-ES" sz="2400" b="1" i="1" dirty="0">
              <a:solidFill>
                <a:srgbClr val="000099"/>
              </a:solidFill>
              <a:latin typeface="Century Gothic" pitchFamily="34" charset="0"/>
            </a:endParaRPr>
          </a:p>
        </p:txBody>
      </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244408" cy="6858000"/>
          </a:xfrm>
        </p:spPr>
        <p:txBody>
          <a:bodyPr>
            <a:normAutofit/>
          </a:bodyPr>
          <a:lstStyle/>
          <a:p>
            <a:pPr>
              <a:buNone/>
            </a:pPr>
            <a:r>
              <a:rPr lang="es-ES" sz="2400" b="1" dirty="0" smtClean="0">
                <a:solidFill>
                  <a:schemeClr val="accent1">
                    <a:lumMod val="75000"/>
                  </a:schemeClr>
                </a:solidFill>
                <a:latin typeface="Century Gothic" pitchFamily="34" charset="0"/>
              </a:rPr>
              <a:t>Signos de admiración ( ¡ ! )</a:t>
            </a:r>
          </a:p>
          <a:p>
            <a:pPr algn="just">
              <a:buNone/>
            </a:pPr>
            <a:r>
              <a:rPr lang="es-ES" sz="2400" b="1" dirty="0" smtClean="0">
                <a:latin typeface="Century Gothic" pitchFamily="34" charset="0"/>
              </a:rPr>
              <a:t>Los signos de admiración  encierran enunciados exclamativos. En las oraciones escritas sirven para llamar la atención, mostrar sorpresa, dolor, entusiasmo u ordenar con tono imperativo. En español empleamos un signo de apertura (¡) y otro de cierre (!), a diferencia de otros  idiomas como el inglés, en el que sólo se usa el de cierre.</a:t>
            </a:r>
          </a:p>
          <a:p>
            <a:pPr>
              <a:buNone/>
            </a:pPr>
            <a:endParaRPr lang="es-ES" sz="2400" b="1" dirty="0" smtClean="0">
              <a:solidFill>
                <a:schemeClr val="accent1">
                  <a:lumMod val="75000"/>
                </a:schemeClr>
              </a:solidFill>
              <a:latin typeface="Century Gothic" pitchFamily="34" charset="0"/>
            </a:endParaRPr>
          </a:p>
          <a:p>
            <a:pPr>
              <a:buNone/>
            </a:pPr>
            <a:endParaRPr lang="es-ES" sz="2400" b="1" dirty="0" smtClean="0">
              <a:solidFill>
                <a:schemeClr val="accent1">
                  <a:lumMod val="75000"/>
                </a:schemeClr>
              </a:solidFill>
              <a:latin typeface="Century Gothic" pitchFamily="34" charset="0"/>
            </a:endParaRPr>
          </a:p>
          <a:p>
            <a:pPr>
              <a:buNone/>
            </a:pPr>
            <a:endParaRPr lang="es-ES" sz="2400" b="1" dirty="0" smtClean="0">
              <a:solidFill>
                <a:schemeClr val="accent1">
                  <a:lumMod val="75000"/>
                </a:schemeClr>
              </a:solidFill>
              <a:latin typeface="Century Gothic" pitchFamily="34" charset="0"/>
            </a:endParaRPr>
          </a:p>
          <a:p>
            <a:pPr>
              <a:buNone/>
            </a:pPr>
            <a:endParaRPr lang="es-ES" sz="2400" b="1" dirty="0" smtClean="0">
              <a:solidFill>
                <a:schemeClr val="accent1">
                  <a:lumMod val="75000"/>
                </a:schemeClr>
              </a:solidFill>
              <a:latin typeface="Century Gothic" pitchFamily="34" charset="0"/>
            </a:endParaRPr>
          </a:p>
          <a:p>
            <a:pPr algn="just">
              <a:buNone/>
            </a:pPr>
            <a:r>
              <a:rPr lang="es-ES" sz="2400" b="1" dirty="0" smtClean="0">
                <a:latin typeface="Century Gothic" pitchFamily="34" charset="0"/>
              </a:rPr>
              <a:t>Debes tomar en cuenta que si las palabras que, como, cuando, etc., van entre signos de admiración se acentúan; por ejemplo, ¡ Qué alegría!  ¡Cómo que no me quieres!</a:t>
            </a:r>
          </a:p>
          <a:p>
            <a:endParaRPr lang="es-ES" sz="2400" dirty="0"/>
          </a:p>
        </p:txBody>
      </p:sp>
      <p:pic>
        <p:nvPicPr>
          <p:cNvPr id="5122" name="Picture 2" descr="http://www.yupifotos.com/download.php?attachid=5857&amp;id=5393&amp;edit=&amp;action=&amp;useedit=0"/>
          <p:cNvPicPr>
            <a:picLocks noChangeAspect="1" noChangeArrowheads="1"/>
          </p:cNvPicPr>
          <p:nvPr/>
        </p:nvPicPr>
        <p:blipFill>
          <a:blip r:embed="rId2" cstate="print"/>
          <a:srcRect/>
          <a:stretch>
            <a:fillRect/>
          </a:stretch>
        </p:blipFill>
        <p:spPr bwMode="auto">
          <a:xfrm>
            <a:off x="6479704" y="2780928"/>
            <a:ext cx="2664296" cy="1993782"/>
          </a:xfrm>
          <a:prstGeom prst="rect">
            <a:avLst/>
          </a:prstGeom>
          <a:noFill/>
        </p:spPr>
      </p:pic>
      <p:pic>
        <p:nvPicPr>
          <p:cNvPr id="5124" name="Picture 4" descr="http://www.nocturnar.com/forum/attachments/perfiles/87452d1358730567-gif-animados-de-animales-graciosos-1-gifs-animados-graciosas.gif"/>
          <p:cNvPicPr>
            <a:picLocks noChangeAspect="1" noChangeArrowheads="1" noCrop="1"/>
          </p:cNvPicPr>
          <p:nvPr/>
        </p:nvPicPr>
        <p:blipFill>
          <a:blip r:embed="rId3" cstate="print"/>
          <a:srcRect/>
          <a:stretch>
            <a:fillRect/>
          </a:stretch>
        </p:blipFill>
        <p:spPr bwMode="auto">
          <a:xfrm>
            <a:off x="3347864" y="2802117"/>
            <a:ext cx="2448272" cy="2088065"/>
          </a:xfrm>
          <a:prstGeom prst="rect">
            <a:avLst/>
          </a:prstGeom>
          <a:noFill/>
        </p:spPr>
      </p:pic>
      <p:pic>
        <p:nvPicPr>
          <p:cNvPr id="5126" name="Picture 6" descr="http://us.123rf.com/400wm/400/400/harveysart/harveysart0710/harveysart071000044/1789245-una-imagen-de-una-caricatura-en-la-cabeza-que-es-el-miedo-o-el-horror-de-algo-invisible.jpg"/>
          <p:cNvPicPr>
            <a:picLocks noChangeAspect="1" noChangeArrowheads="1"/>
          </p:cNvPicPr>
          <p:nvPr/>
        </p:nvPicPr>
        <p:blipFill>
          <a:blip r:embed="rId4" cstate="print"/>
          <a:srcRect/>
          <a:stretch>
            <a:fillRect/>
          </a:stretch>
        </p:blipFill>
        <p:spPr bwMode="auto">
          <a:xfrm>
            <a:off x="539552" y="3212976"/>
            <a:ext cx="1944216" cy="1555374"/>
          </a:xfrm>
          <a:prstGeom prst="rect">
            <a:avLst/>
          </a:prstGeom>
          <a:noFill/>
        </p:spPr>
      </p:pic>
    </p:spTree>
  </p:cSld>
  <p:clrMapOvr>
    <a:masterClrMapping/>
  </p:clrMapOvr>
  <p:transition>
    <p:cover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72400" cy="6858000"/>
          </a:xfrm>
        </p:spPr>
        <p:txBody>
          <a:bodyPr/>
          <a:lstStyle/>
          <a:p>
            <a:pPr>
              <a:buNone/>
            </a:pPr>
            <a:r>
              <a:rPr lang="es-ES" sz="2400" b="1" dirty="0" smtClean="0">
                <a:solidFill>
                  <a:schemeClr val="accent1">
                    <a:lumMod val="75000"/>
                  </a:schemeClr>
                </a:solidFill>
                <a:latin typeface="Century Gothic" pitchFamily="34" charset="0"/>
              </a:rPr>
              <a:t>Signos de interrogación ( ¿? )</a:t>
            </a:r>
          </a:p>
          <a:p>
            <a:pPr algn="just">
              <a:buNone/>
            </a:pPr>
            <a:r>
              <a:rPr lang="es-ES" sz="2400" b="1" dirty="0" smtClean="0">
                <a:latin typeface="Century Gothic" pitchFamily="34" charset="0"/>
              </a:rPr>
              <a:t>Los signos de interrogación encierran enunciados en los que se pregunta; en las oraciones escritas se utilizan para cuestionar y casi siempre van acompañados por las palabras como qué, por qué, cómo y dónde, etc. En español contamos con un signo de apertura (¿) y otro de cierre(?), pero en el idioma inglés sucede lo mismo que con el signo de admiración: sólo se usa el de cierre.</a:t>
            </a:r>
          </a:p>
          <a:p>
            <a:endParaRPr lang="es-ES" dirty="0"/>
          </a:p>
        </p:txBody>
      </p:sp>
      <p:pic>
        <p:nvPicPr>
          <p:cNvPr id="4098" name="Picture 2" descr="http://2.bp.blogspot.com/_WWBeQXgXTX8/TL6FzScqwRI/AAAAAAAADrc/TsAAWYHR_Iw/s1600/ni%C3%B1os-interrogacion.jpg"/>
          <p:cNvPicPr>
            <a:picLocks noChangeAspect="1" noChangeArrowheads="1"/>
          </p:cNvPicPr>
          <p:nvPr/>
        </p:nvPicPr>
        <p:blipFill>
          <a:blip r:embed="rId2" cstate="print"/>
          <a:srcRect/>
          <a:stretch>
            <a:fillRect/>
          </a:stretch>
        </p:blipFill>
        <p:spPr bwMode="auto">
          <a:xfrm>
            <a:off x="4644008" y="3717032"/>
            <a:ext cx="3495545" cy="2761482"/>
          </a:xfrm>
          <a:prstGeom prst="rect">
            <a:avLst/>
          </a:prstGeom>
          <a:noFill/>
        </p:spPr>
      </p:pic>
      <p:pic>
        <p:nvPicPr>
          <p:cNvPr id="4100" name="Picture 4" descr="http://quovadis.blogcindario.com/ficheros/Gifs_animados/interrogacion_roja_gira.gif"/>
          <p:cNvPicPr>
            <a:picLocks noChangeAspect="1" noChangeArrowheads="1" noCrop="1"/>
          </p:cNvPicPr>
          <p:nvPr/>
        </p:nvPicPr>
        <p:blipFill>
          <a:blip r:embed="rId3" cstate="print"/>
          <a:srcRect/>
          <a:stretch>
            <a:fillRect/>
          </a:stretch>
        </p:blipFill>
        <p:spPr bwMode="auto">
          <a:xfrm>
            <a:off x="1619672" y="3861048"/>
            <a:ext cx="1656184" cy="2507936"/>
          </a:xfrm>
          <a:prstGeom prst="rect">
            <a:avLst/>
          </a:prstGeom>
          <a:noFill/>
        </p:spPr>
      </p:pic>
    </p:spTree>
  </p:cSld>
  <p:clrMapOvr>
    <a:masterClrMapping/>
  </p:clrMapOvr>
  <p:transition>
    <p:pu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244408" cy="6858000"/>
          </a:xfrm>
        </p:spPr>
        <p:txBody>
          <a:bodyPr>
            <a:normAutofit/>
          </a:bodyPr>
          <a:lstStyle/>
          <a:p>
            <a:pPr>
              <a:buNone/>
            </a:pPr>
            <a:r>
              <a:rPr lang="es-ES" sz="2400" b="1" dirty="0" smtClean="0">
                <a:latin typeface="Century Gothic" pitchFamily="34" charset="0"/>
              </a:rPr>
              <a:t>Los signos de admiración y de interrogación se utilizan principalmente para:</a:t>
            </a:r>
          </a:p>
          <a:p>
            <a:pPr>
              <a:buFont typeface="Wingdings" pitchFamily="2" charset="2"/>
              <a:buChar char="v"/>
            </a:pPr>
            <a:r>
              <a:rPr lang="es-ES" sz="2400" b="1" dirty="0" smtClean="0">
                <a:latin typeface="Century Gothic" pitchFamily="34" charset="0"/>
              </a:rPr>
              <a:t>Dar una entonación exclamativa o interrogativa  a una oración:</a:t>
            </a:r>
          </a:p>
          <a:p>
            <a:pPr>
              <a:buNone/>
            </a:pPr>
            <a:r>
              <a:rPr lang="es-ES" sz="2400" b="1" i="1" dirty="0" smtClean="0">
                <a:solidFill>
                  <a:srgbClr val="000099"/>
                </a:solidFill>
                <a:latin typeface="Century Gothic" pitchFamily="34" charset="0"/>
              </a:rPr>
              <a:t>¡Qué susto! Por favor, no vuelvas a ausentarte sin avisarme.</a:t>
            </a:r>
          </a:p>
          <a:p>
            <a:pPr>
              <a:buNone/>
            </a:pPr>
            <a:r>
              <a:rPr lang="es-ES" sz="2400" b="1" i="1" dirty="0" smtClean="0">
                <a:solidFill>
                  <a:srgbClr val="000099"/>
                </a:solidFill>
                <a:latin typeface="Century Gothic" pitchFamily="34" charset="0"/>
              </a:rPr>
              <a:t>¿Cómo se llama el medicamento?</a:t>
            </a:r>
            <a:endParaRPr lang="es-ES" sz="2400" b="1" i="1" dirty="0">
              <a:solidFill>
                <a:srgbClr val="000099"/>
              </a:solidFill>
              <a:latin typeface="Century Gothic" pitchFamily="34" charset="0"/>
            </a:endParaRPr>
          </a:p>
        </p:txBody>
      </p:sp>
      <p:pic>
        <p:nvPicPr>
          <p:cNvPr id="3074" name="Picture 2" descr="http://www.soloimagen.net/imagenes-animadas/Hombres/Senor%20pregunta.gif"/>
          <p:cNvPicPr>
            <a:picLocks noChangeAspect="1" noChangeArrowheads="1" noCrop="1"/>
          </p:cNvPicPr>
          <p:nvPr/>
        </p:nvPicPr>
        <p:blipFill>
          <a:blip r:embed="rId2" cstate="print"/>
          <a:srcRect/>
          <a:stretch>
            <a:fillRect/>
          </a:stretch>
        </p:blipFill>
        <p:spPr bwMode="auto">
          <a:xfrm>
            <a:off x="611560" y="3212976"/>
            <a:ext cx="1812201" cy="2528655"/>
          </a:xfrm>
          <a:prstGeom prst="rect">
            <a:avLst/>
          </a:prstGeom>
          <a:noFill/>
        </p:spPr>
      </p:pic>
      <p:pic>
        <p:nvPicPr>
          <p:cNvPr id="3076" name="Picture 4" descr="http://1.bp.blogspot.com/_BJ2xVhfWVYY/ShbVPrjuE4I/AAAAAAAAAKE/neGv_mW7cXs/s320/pregunta.gif"/>
          <p:cNvPicPr>
            <a:picLocks noChangeAspect="1" noChangeArrowheads="1" noCrop="1"/>
          </p:cNvPicPr>
          <p:nvPr/>
        </p:nvPicPr>
        <p:blipFill>
          <a:blip r:embed="rId3" cstate="print"/>
          <a:srcRect/>
          <a:stretch>
            <a:fillRect/>
          </a:stretch>
        </p:blipFill>
        <p:spPr bwMode="auto">
          <a:xfrm>
            <a:off x="5796136" y="3212976"/>
            <a:ext cx="3125214" cy="2841104"/>
          </a:xfrm>
          <a:prstGeom prst="rect">
            <a:avLst/>
          </a:prstGeom>
          <a:noFill/>
        </p:spPr>
      </p:pic>
      <p:pic>
        <p:nvPicPr>
          <p:cNvPr id="3078" name="Picture 6" descr="http://3.bp.blogspot.com/-KpIAdt7vibI/T7UQ6L7ePBI/AAAAAAAAGwY/F-zo20Lzuxw/s1600/confusion.jpg"/>
          <p:cNvPicPr>
            <a:picLocks noChangeAspect="1" noChangeArrowheads="1"/>
          </p:cNvPicPr>
          <p:nvPr/>
        </p:nvPicPr>
        <p:blipFill>
          <a:blip r:embed="rId4" cstate="print"/>
          <a:srcRect/>
          <a:stretch>
            <a:fillRect/>
          </a:stretch>
        </p:blipFill>
        <p:spPr bwMode="auto">
          <a:xfrm>
            <a:off x="2699792" y="3284984"/>
            <a:ext cx="2743200" cy="2743201"/>
          </a:xfrm>
          <a:prstGeom prst="rect">
            <a:avLst/>
          </a:prstGeom>
          <a:noFill/>
        </p:spPr>
      </p:pic>
    </p:spTree>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72400" cy="6858000"/>
          </a:xfrm>
        </p:spPr>
        <p:txBody>
          <a:bodyPr>
            <a:normAutofit/>
          </a:bodyPr>
          <a:lstStyle/>
          <a:p>
            <a:pPr algn="just">
              <a:buFont typeface="Wingdings" pitchFamily="2" charset="2"/>
              <a:buChar char="v"/>
            </a:pPr>
            <a:r>
              <a:rPr lang="es-ES" sz="2400" b="1" dirty="0" smtClean="0">
                <a:latin typeface="Century Gothic" pitchFamily="34" charset="0"/>
              </a:rPr>
              <a:t>Diferenciar la exclamación o la pregunta del enunciado declarativo colocando el signo de apertura en donde comienza la interrogación, aún cuando ésta no coincida con el inicio de la oración.</a:t>
            </a:r>
          </a:p>
          <a:p>
            <a:pPr algn="just">
              <a:buNone/>
            </a:pPr>
            <a:r>
              <a:rPr lang="es-ES" sz="2400" b="1" i="1" dirty="0" smtClean="0">
                <a:solidFill>
                  <a:srgbClr val="000099"/>
                </a:solidFill>
                <a:latin typeface="Century Gothic" pitchFamily="34" charset="0"/>
              </a:rPr>
              <a:t>¡Caramba! Nunca se me hubiera ocurrido.</a:t>
            </a:r>
          </a:p>
          <a:p>
            <a:pPr algn="just">
              <a:buNone/>
            </a:pPr>
            <a:r>
              <a:rPr lang="es-ES" sz="2400" b="1" i="1" dirty="0" smtClean="0">
                <a:solidFill>
                  <a:srgbClr val="000099"/>
                </a:solidFill>
                <a:latin typeface="Century Gothic" pitchFamily="34" charset="0"/>
              </a:rPr>
              <a:t>A mí me parece la opción más conveniente; ¿tú qué opinas?</a:t>
            </a:r>
          </a:p>
          <a:p>
            <a:pPr algn="just">
              <a:buNone/>
            </a:pPr>
            <a:endParaRPr lang="es-ES" sz="2400" b="1" i="1" dirty="0" smtClean="0">
              <a:solidFill>
                <a:srgbClr val="000099"/>
              </a:solidFill>
              <a:latin typeface="Century Gothic" pitchFamily="34" charset="0"/>
            </a:endParaRPr>
          </a:p>
          <a:p>
            <a:pPr algn="just">
              <a:buFont typeface="Wingdings" pitchFamily="2" charset="2"/>
              <a:buChar char="v"/>
            </a:pPr>
            <a:r>
              <a:rPr lang="es-ES" sz="2400" b="1" dirty="0" smtClean="0">
                <a:latin typeface="Century Gothic" pitchFamily="34" charset="0"/>
              </a:rPr>
              <a:t>Cuando se busca dar mayor énfasis a una exclamación o interrogación, el signo se puede repetir al principio y al final del enunciado:</a:t>
            </a:r>
          </a:p>
          <a:p>
            <a:pPr algn="just">
              <a:buNone/>
            </a:pPr>
            <a:r>
              <a:rPr lang="es-ES" sz="2400" b="1" i="1" dirty="0" smtClean="0">
                <a:solidFill>
                  <a:srgbClr val="000099"/>
                </a:solidFill>
                <a:latin typeface="Century Gothic" pitchFamily="34" charset="0"/>
              </a:rPr>
              <a:t>¡¡Dije que no quiero ir!!        ¿¿Qué dices??</a:t>
            </a:r>
          </a:p>
          <a:p>
            <a:pPr algn="just">
              <a:buNone/>
            </a:pPr>
            <a:endParaRPr lang="es-ES" sz="2400" b="1" i="1" dirty="0" smtClean="0">
              <a:solidFill>
                <a:srgbClr val="000099"/>
              </a:solidFill>
              <a:latin typeface="Century Gothic" pitchFamily="34" charset="0"/>
            </a:endParaRPr>
          </a:p>
          <a:p>
            <a:pPr algn="just">
              <a:buNone/>
            </a:pPr>
            <a:endParaRPr lang="es-ES" sz="2400" b="1" i="1" dirty="0">
              <a:solidFill>
                <a:srgbClr val="000099"/>
              </a:solidFill>
              <a:latin typeface="Century Gothic" pitchFamily="34" charset="0"/>
            </a:endParaRPr>
          </a:p>
        </p:txBody>
      </p:sp>
      <p:pic>
        <p:nvPicPr>
          <p:cNvPr id="2050" name="Picture 2" descr="http://rotulistadeamor.files.wordpress.com/2009/06/no.jpg"/>
          <p:cNvPicPr>
            <a:picLocks noChangeAspect="1" noChangeArrowheads="1"/>
          </p:cNvPicPr>
          <p:nvPr/>
        </p:nvPicPr>
        <p:blipFill>
          <a:blip r:embed="rId2" cstate="print"/>
          <a:srcRect/>
          <a:stretch>
            <a:fillRect/>
          </a:stretch>
        </p:blipFill>
        <p:spPr bwMode="auto">
          <a:xfrm>
            <a:off x="6516216" y="4629721"/>
            <a:ext cx="2160240" cy="2228279"/>
          </a:xfrm>
          <a:prstGeom prst="rect">
            <a:avLst/>
          </a:prstGeom>
          <a:noFill/>
        </p:spPr>
      </p:pic>
      <p:pic>
        <p:nvPicPr>
          <p:cNvPr id="2052" name="Picture 4" descr="http://www.gif-animados.net/gifs/smile-mensaje3.gif"/>
          <p:cNvPicPr>
            <a:picLocks noChangeAspect="1" noChangeArrowheads="1" noCrop="1"/>
          </p:cNvPicPr>
          <p:nvPr/>
        </p:nvPicPr>
        <p:blipFill>
          <a:blip r:embed="rId3" cstate="print"/>
          <a:srcRect/>
          <a:stretch>
            <a:fillRect/>
          </a:stretch>
        </p:blipFill>
        <p:spPr bwMode="auto">
          <a:xfrm>
            <a:off x="971600" y="5734050"/>
            <a:ext cx="1296144" cy="1123950"/>
          </a:xfrm>
          <a:prstGeom prst="rect">
            <a:avLst/>
          </a:prstGeom>
          <a:noFill/>
        </p:spPr>
      </p:pic>
      <p:pic>
        <p:nvPicPr>
          <p:cNvPr id="2054" name="Picture 6" descr="http://cloudfotos.noticias24carabobo.com/3pregunta630ev.jpg"/>
          <p:cNvPicPr>
            <a:picLocks noChangeAspect="1" noChangeArrowheads="1"/>
          </p:cNvPicPr>
          <p:nvPr/>
        </p:nvPicPr>
        <p:blipFill>
          <a:blip r:embed="rId4" cstate="print"/>
          <a:srcRect/>
          <a:stretch>
            <a:fillRect/>
          </a:stretch>
        </p:blipFill>
        <p:spPr bwMode="auto">
          <a:xfrm>
            <a:off x="3059832" y="5229200"/>
            <a:ext cx="2443197" cy="1628800"/>
          </a:xfrm>
          <a:prstGeom prst="rect">
            <a:avLst/>
          </a:prstGeom>
          <a:noFill/>
        </p:spPr>
      </p:pic>
    </p:spTree>
  </p:cSld>
  <p:clrMapOvr>
    <a:masterClrMapping/>
  </p:clrMapOvr>
  <p:transition>
    <p:whee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172400" cy="6858000"/>
          </a:xfrm>
        </p:spPr>
        <p:txBody>
          <a:bodyPr/>
          <a:lstStyle/>
          <a:p>
            <a:pPr algn="just">
              <a:buFont typeface="Wingdings" pitchFamily="2" charset="2"/>
              <a:buChar char="v"/>
            </a:pPr>
            <a:r>
              <a:rPr lang="es-ES" sz="2400" b="1" dirty="0" smtClean="0">
                <a:latin typeface="Century Gothic" pitchFamily="34" charset="0"/>
              </a:rPr>
              <a:t>También se escriben los dos signos de apertura y de cierre en oraciones que al mismo tiempo, son interrogaciones  y exclamaciones, como se muestra a continuación:</a:t>
            </a:r>
          </a:p>
          <a:p>
            <a:pPr algn="just">
              <a:buNone/>
            </a:pPr>
            <a:endParaRPr lang="es-ES" dirty="0" smtClean="0"/>
          </a:p>
          <a:p>
            <a:pPr algn="ctr">
              <a:buNone/>
            </a:pPr>
            <a:r>
              <a:rPr lang="es-ES" sz="2400" b="1" i="1" dirty="0" smtClean="0">
                <a:solidFill>
                  <a:srgbClr val="000099"/>
                </a:solidFill>
                <a:latin typeface="Century Gothic" pitchFamily="34" charset="0"/>
              </a:rPr>
              <a:t>¡¿Qué está pasando aquí?!</a:t>
            </a:r>
          </a:p>
          <a:p>
            <a:pPr algn="ctr">
              <a:buNone/>
            </a:pPr>
            <a:r>
              <a:rPr lang="es-ES" sz="2400" b="1" i="1" dirty="0" smtClean="0">
                <a:solidFill>
                  <a:srgbClr val="000099"/>
                </a:solidFill>
                <a:latin typeface="Century Gothic" pitchFamily="34" charset="0"/>
              </a:rPr>
              <a:t>¿¡Alguien me puede explicar!?</a:t>
            </a:r>
          </a:p>
          <a:p>
            <a:pPr algn="just">
              <a:buNone/>
            </a:pPr>
            <a:endParaRPr lang="es-ES" b="1" i="1" dirty="0" smtClean="0">
              <a:solidFill>
                <a:srgbClr val="000099"/>
              </a:solidFill>
            </a:endParaRPr>
          </a:p>
          <a:p>
            <a:pPr algn="just">
              <a:buNone/>
            </a:pPr>
            <a:endParaRPr lang="es-ES" b="1" i="1" dirty="0">
              <a:solidFill>
                <a:srgbClr val="000099"/>
              </a:solidFill>
            </a:endParaRPr>
          </a:p>
        </p:txBody>
      </p:sp>
      <p:pic>
        <p:nvPicPr>
          <p:cNvPr id="1026" name="Picture 2" descr="http://t3.gstatic.com/images?q=tbn:ANd9GcRAfGpAtPuNvALRZ-Rtghdws0kylwQRPkW3ScUNkyVShjX4wFWZUA"/>
          <p:cNvPicPr>
            <a:picLocks noChangeAspect="1" noChangeArrowheads="1"/>
          </p:cNvPicPr>
          <p:nvPr/>
        </p:nvPicPr>
        <p:blipFill>
          <a:blip r:embed="rId2" cstate="print"/>
          <a:srcRect/>
          <a:stretch>
            <a:fillRect/>
          </a:stretch>
        </p:blipFill>
        <p:spPr bwMode="auto">
          <a:xfrm>
            <a:off x="0" y="3501008"/>
            <a:ext cx="2561428" cy="2241250"/>
          </a:xfrm>
          <a:prstGeom prst="rect">
            <a:avLst/>
          </a:prstGeom>
          <a:noFill/>
        </p:spPr>
      </p:pic>
      <p:pic>
        <p:nvPicPr>
          <p:cNvPr id="1028" name="Picture 4" descr="http://uuctkidsplace.webs.com/quepasa_logo.png"/>
          <p:cNvPicPr>
            <a:picLocks noChangeAspect="1" noChangeArrowheads="1"/>
          </p:cNvPicPr>
          <p:nvPr/>
        </p:nvPicPr>
        <p:blipFill>
          <a:blip r:embed="rId3" cstate="print"/>
          <a:srcRect/>
          <a:stretch>
            <a:fillRect/>
          </a:stretch>
        </p:blipFill>
        <p:spPr bwMode="auto">
          <a:xfrm>
            <a:off x="6228184" y="3501008"/>
            <a:ext cx="2448272" cy="1848447"/>
          </a:xfrm>
          <a:prstGeom prst="rect">
            <a:avLst/>
          </a:prstGeom>
          <a:noFill/>
        </p:spPr>
      </p:pic>
      <p:pic>
        <p:nvPicPr>
          <p:cNvPr id="1030" name="Picture 6" descr="http://laromanaonline.files.wordpress.com/2010/03/chico-enojado.jpg?w=300"/>
          <p:cNvPicPr>
            <a:picLocks noChangeAspect="1" noChangeArrowheads="1"/>
          </p:cNvPicPr>
          <p:nvPr/>
        </p:nvPicPr>
        <p:blipFill>
          <a:blip r:embed="rId4" cstate="print"/>
          <a:srcRect/>
          <a:stretch>
            <a:fillRect/>
          </a:stretch>
        </p:blipFill>
        <p:spPr bwMode="auto">
          <a:xfrm>
            <a:off x="2843808" y="3501008"/>
            <a:ext cx="2857500" cy="2143125"/>
          </a:xfrm>
          <a:prstGeom prst="rect">
            <a:avLst/>
          </a:prstGeom>
          <a:noFill/>
        </p:spPr>
      </p:pic>
    </p:spTree>
  </p:cSld>
  <p:clrMapOvr>
    <a:masterClrMapping/>
  </p:clrMapOvr>
  <p:transition>
    <p:cover dir="l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o">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455</TotalTime>
  <Words>1938</Words>
  <Application>Microsoft Office PowerPoint</Application>
  <PresentationFormat>Presentación en pantalla (4:3)</PresentationFormat>
  <Paragraphs>202</Paragraphs>
  <Slides>27</Slides>
  <Notes>3</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Opulento</vt:lpstr>
      <vt:lpstr>Diapositiva 1</vt:lpstr>
      <vt:lpstr>Los signos de puntuación</vt:lpstr>
      <vt:lpstr>Signos de puntuación y cambio de significado</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usuario</cp:lastModifiedBy>
  <cp:revision>83</cp:revision>
  <dcterms:modified xsi:type="dcterms:W3CDTF">2013-05-23T21:47:46Z</dcterms:modified>
</cp:coreProperties>
</file>