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12192000" cy="6858000"/>
  <p:notesSz cx="12192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437" y="-8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7999"/>
                </a:lnTo>
                <a:lnTo>
                  <a:pt x="9144000" y="6857999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2 Rectángulo"/>
          <p:cNvSpPr/>
          <p:nvPr/>
        </p:nvSpPr>
        <p:spPr>
          <a:xfrm>
            <a:off x="1066800" y="914400"/>
            <a:ext cx="10261600" cy="4953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2800" dirty="0"/>
          </a:p>
          <a:p>
            <a:pPr algn="ctr"/>
            <a:endParaRPr lang="es-MX" sz="2800" dirty="0"/>
          </a:p>
        </p:txBody>
      </p:sp>
      <p:sp>
        <p:nvSpPr>
          <p:cNvPr id="5" name="4 CuadroTexto"/>
          <p:cNvSpPr txBox="1"/>
          <p:nvPr/>
        </p:nvSpPr>
        <p:spPr>
          <a:xfrm>
            <a:off x="3886200" y="1295400"/>
            <a:ext cx="64655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</a:rPr>
              <a:t>MULTIVERSIDAD LATINOAMERICANA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CAMPUS TLAJOMULCO</a:t>
            </a:r>
            <a:endParaRPr lang="es-ES" sz="3200" b="1" dirty="0">
              <a:solidFill>
                <a:schemeClr val="bg1"/>
              </a:solidFill>
            </a:endParaRPr>
          </a:p>
        </p:txBody>
      </p:sp>
      <p:pic>
        <p:nvPicPr>
          <p:cNvPr id="6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066800"/>
            <a:ext cx="2491270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066800" y="3124200"/>
            <a:ext cx="10287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ATENDER AL CLIENTE EN SU ENTORNO SOCIAL,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DE MANERA PRESENCIAL</a:t>
            </a:r>
            <a:endParaRPr lang="es-E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337298" y="32766"/>
            <a:ext cx="4853051" cy="4853051"/>
          </a:xfrm>
          <a:custGeom>
            <a:avLst/>
            <a:gdLst/>
            <a:ahLst/>
            <a:cxnLst/>
            <a:rect l="l" t="t" r="r" b="b"/>
            <a:pathLst>
              <a:path w="4853051" h="4853051">
                <a:moveTo>
                  <a:pt x="4853051" y="0"/>
                </a:moveTo>
                <a:lnTo>
                  <a:pt x="0" y="4853051"/>
                </a:lnTo>
              </a:path>
            </a:pathLst>
          </a:custGeom>
          <a:ln w="32004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846314" y="610362"/>
            <a:ext cx="4343400" cy="4343400"/>
          </a:xfrm>
          <a:custGeom>
            <a:avLst/>
            <a:gdLst/>
            <a:ahLst/>
            <a:cxnLst/>
            <a:rect l="l" t="t" r="r" b="b"/>
            <a:pathLst>
              <a:path w="4343400" h="4343400">
                <a:moveTo>
                  <a:pt x="4343400" y="0"/>
                </a:moveTo>
                <a:lnTo>
                  <a:pt x="0" y="4343400"/>
                </a:lnTo>
              </a:path>
            </a:pathLst>
          </a:custGeom>
          <a:ln w="32004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736719" y="1315355"/>
            <a:ext cx="2755562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ATENDER</a:t>
            </a:r>
            <a:endParaRPr sz="4800">
              <a:latin typeface="Century Gothic"/>
              <a:cs typeface="Century Gothi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545705" y="1315355"/>
            <a:ext cx="849372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AL</a:t>
            </a:r>
            <a:endParaRPr sz="4800"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447303" y="1315355"/>
            <a:ext cx="2393488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CLI</a:t>
            </a:r>
            <a:r>
              <a:rPr sz="4800" spc="-19" dirty="0" smtClean="0">
                <a:solidFill>
                  <a:srgbClr val="FFFFFF"/>
                </a:solidFill>
                <a:latin typeface="Century Gothic"/>
                <a:cs typeface="Century Gothic"/>
              </a:rPr>
              <a:t>E</a:t>
            </a:r>
            <a:r>
              <a:rPr sz="4800" spc="0" dirty="0" smtClean="0">
                <a:solidFill>
                  <a:srgbClr val="FFFFFF"/>
                </a:solidFill>
                <a:latin typeface="Century Gothic"/>
                <a:cs typeface="Century Gothic"/>
              </a:rPr>
              <a:t>NTE</a:t>
            </a:r>
            <a:endParaRPr sz="480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76400" y="2672026"/>
            <a:ext cx="4047319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Tema:</a:t>
            </a:r>
            <a:r>
              <a:rPr sz="4400" b="1" spc="-2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Niveles</a:t>
            </a: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777865" y="2672026"/>
            <a:ext cx="909498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</a:t>
            </a: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41033" y="2672026"/>
            <a:ext cx="2409090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calidad</a:t>
            </a: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206255" y="2672026"/>
            <a:ext cx="872886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en</a:t>
            </a: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333113" y="3403296"/>
            <a:ext cx="653530" cy="635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el</a:t>
            </a: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040503" y="3403296"/>
            <a:ext cx="2384487" cy="635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servicio</a:t>
            </a: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41830" y="5334000"/>
            <a:ext cx="2628165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2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Profesor:</a:t>
            </a:r>
            <a:endParaRPr sz="2800" dirty="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17587" y="5334000"/>
            <a:ext cx="1872416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2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Judith</a:t>
            </a:r>
            <a:endParaRPr sz="28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628003" y="5334000"/>
            <a:ext cx="3030597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2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Alejandra</a:t>
            </a:r>
            <a:endParaRPr sz="28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561203" y="5791200"/>
            <a:ext cx="2044280" cy="635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2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Virgen</a:t>
            </a:r>
            <a:endParaRPr sz="2800" dirty="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856603" y="5791200"/>
            <a:ext cx="1519332" cy="635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2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Tene</a:t>
            </a:r>
            <a:endParaRPr sz="2800" dirty="0">
              <a:latin typeface="Century Gothic"/>
              <a:cs typeface="Century Gothic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4648200" y="152400"/>
            <a:ext cx="64655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tx2">
                    <a:lumMod val="75000"/>
                  </a:schemeClr>
                </a:solidFill>
              </a:rPr>
              <a:t>MULTIVERSIDAD LATINOAMERICANA</a:t>
            </a:r>
          </a:p>
          <a:p>
            <a:pPr algn="ctr"/>
            <a:r>
              <a:rPr lang="es-ES" sz="3200" b="1" dirty="0" smtClean="0">
                <a:solidFill>
                  <a:schemeClr val="tx2">
                    <a:lumMod val="75000"/>
                  </a:schemeClr>
                </a:solidFill>
              </a:rPr>
              <a:t>CAMPUS TLAJOMULCO</a:t>
            </a:r>
            <a:endParaRPr lang="es-E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1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5181600"/>
            <a:ext cx="2491270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443210" y="3132582"/>
            <a:ext cx="1745742" cy="1745741"/>
          </a:xfrm>
          <a:custGeom>
            <a:avLst/>
            <a:gdLst/>
            <a:ahLst/>
            <a:cxnLst/>
            <a:rect l="l" t="t" r="r" b="b"/>
            <a:pathLst>
              <a:path w="1745742" h="1745741">
                <a:moveTo>
                  <a:pt x="1745742" y="0"/>
                </a:moveTo>
                <a:lnTo>
                  <a:pt x="0" y="1745741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920222" y="3684270"/>
            <a:ext cx="1270000" cy="1270000"/>
          </a:xfrm>
          <a:custGeom>
            <a:avLst/>
            <a:gdLst/>
            <a:ahLst/>
            <a:cxnLst/>
            <a:rect l="l" t="t" r="r" b="b"/>
            <a:pathLst>
              <a:path w="1270000" h="1270000">
                <a:moveTo>
                  <a:pt x="1270000" y="0"/>
                </a:moveTo>
                <a:lnTo>
                  <a:pt x="0" y="1269999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041136" y="6737602"/>
            <a:ext cx="5913120" cy="1341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056376" y="3721607"/>
            <a:ext cx="5882640" cy="3026664"/>
          </a:xfrm>
          <a:custGeom>
            <a:avLst/>
            <a:gdLst/>
            <a:ahLst/>
            <a:cxnLst/>
            <a:rect l="l" t="t" r="r" b="b"/>
            <a:pathLst>
              <a:path w="5882640" h="3026664">
                <a:moveTo>
                  <a:pt x="0" y="260096"/>
                </a:moveTo>
                <a:lnTo>
                  <a:pt x="0" y="2766555"/>
                </a:lnTo>
                <a:lnTo>
                  <a:pt x="862" y="2787887"/>
                </a:lnTo>
                <a:lnTo>
                  <a:pt x="7559" y="2829061"/>
                </a:lnTo>
                <a:lnTo>
                  <a:pt x="20441" y="2867799"/>
                </a:lnTo>
                <a:lnTo>
                  <a:pt x="38970" y="2903567"/>
                </a:lnTo>
                <a:lnTo>
                  <a:pt x="62613" y="2935829"/>
                </a:lnTo>
                <a:lnTo>
                  <a:pt x="90832" y="2964049"/>
                </a:lnTo>
                <a:lnTo>
                  <a:pt x="123092" y="2987692"/>
                </a:lnTo>
                <a:lnTo>
                  <a:pt x="158859" y="3006222"/>
                </a:lnTo>
                <a:lnTo>
                  <a:pt x="197595" y="3019104"/>
                </a:lnTo>
                <a:lnTo>
                  <a:pt x="238765" y="3025801"/>
                </a:lnTo>
                <a:lnTo>
                  <a:pt x="260096" y="3026664"/>
                </a:lnTo>
                <a:lnTo>
                  <a:pt x="5622544" y="3026664"/>
                </a:lnTo>
                <a:lnTo>
                  <a:pt x="5664730" y="3023259"/>
                </a:lnTo>
                <a:lnTo>
                  <a:pt x="5704750" y="3013403"/>
                </a:lnTo>
                <a:lnTo>
                  <a:pt x="5742068" y="2997630"/>
                </a:lnTo>
                <a:lnTo>
                  <a:pt x="5776148" y="2976476"/>
                </a:lnTo>
                <a:lnTo>
                  <a:pt x="5806455" y="2950478"/>
                </a:lnTo>
                <a:lnTo>
                  <a:pt x="5832453" y="2920170"/>
                </a:lnTo>
                <a:lnTo>
                  <a:pt x="5853606" y="2886088"/>
                </a:lnTo>
                <a:lnTo>
                  <a:pt x="5869379" y="2848768"/>
                </a:lnTo>
                <a:lnTo>
                  <a:pt x="5879235" y="2808745"/>
                </a:lnTo>
                <a:lnTo>
                  <a:pt x="5882640" y="2766555"/>
                </a:lnTo>
                <a:lnTo>
                  <a:pt x="5882640" y="260096"/>
                </a:lnTo>
                <a:lnTo>
                  <a:pt x="5879235" y="217909"/>
                </a:lnTo>
                <a:lnTo>
                  <a:pt x="5869379" y="177889"/>
                </a:lnTo>
                <a:lnTo>
                  <a:pt x="5853606" y="140571"/>
                </a:lnTo>
                <a:lnTo>
                  <a:pt x="5832453" y="106491"/>
                </a:lnTo>
                <a:lnTo>
                  <a:pt x="5806455" y="76184"/>
                </a:lnTo>
                <a:lnTo>
                  <a:pt x="5776148" y="50186"/>
                </a:lnTo>
                <a:lnTo>
                  <a:pt x="5742068" y="29033"/>
                </a:lnTo>
                <a:lnTo>
                  <a:pt x="5704750" y="13260"/>
                </a:lnTo>
                <a:lnTo>
                  <a:pt x="5664730" y="3404"/>
                </a:lnTo>
                <a:lnTo>
                  <a:pt x="5622544" y="0"/>
                </a:lnTo>
                <a:lnTo>
                  <a:pt x="260096" y="0"/>
                </a:lnTo>
                <a:lnTo>
                  <a:pt x="217909" y="3404"/>
                </a:lnTo>
                <a:lnTo>
                  <a:pt x="177889" y="13260"/>
                </a:lnTo>
                <a:lnTo>
                  <a:pt x="140571" y="29033"/>
                </a:lnTo>
                <a:lnTo>
                  <a:pt x="106491" y="50186"/>
                </a:lnTo>
                <a:lnTo>
                  <a:pt x="76184" y="76184"/>
                </a:lnTo>
                <a:lnTo>
                  <a:pt x="50186" y="106491"/>
                </a:lnTo>
                <a:lnTo>
                  <a:pt x="29033" y="140571"/>
                </a:lnTo>
                <a:lnTo>
                  <a:pt x="13260" y="177889"/>
                </a:lnTo>
                <a:lnTo>
                  <a:pt x="3404" y="217909"/>
                </a:lnTo>
                <a:lnTo>
                  <a:pt x="0" y="260096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056376" y="3721607"/>
            <a:ext cx="5882640" cy="30266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678938" y="882924"/>
            <a:ext cx="1319402" cy="635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3850" spc="-4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1.-</a:t>
            </a:r>
            <a:endParaRPr sz="48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50919" y="882924"/>
            <a:ext cx="2080314" cy="635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HACIA</a:t>
            </a:r>
            <a:endParaRPr sz="480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81316" y="882924"/>
            <a:ext cx="836382" cy="635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LA</a:t>
            </a:r>
            <a:endParaRPr sz="480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69947" y="882924"/>
            <a:ext cx="2836739" cy="635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QUIEBRA:</a:t>
            </a:r>
            <a:endParaRPr sz="48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63016" y="2237962"/>
            <a:ext cx="10372909" cy="17527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8100">
              <a:lnSpc>
                <a:spcPts val="4260"/>
              </a:lnSpc>
              <a:spcBef>
                <a:spcPts val="213"/>
              </a:spcBef>
            </a:pPr>
            <a:r>
              <a:rPr sz="3200" spc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000" b="1" spc="0" smtClean="0">
                <a:solidFill>
                  <a:srgbClr val="0E486E"/>
                </a:solidFill>
                <a:latin typeface="Century Gothic"/>
                <a:cs typeface="Century Gothic"/>
              </a:rPr>
              <a:t>COMPAÑ</a:t>
            </a:r>
            <a:r>
              <a:rPr lang="es-MX"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Í</a:t>
            </a:r>
            <a:r>
              <a:rPr sz="4000" b="1" spc="-4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000" b="1" spc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4000" b="1" spc="29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TOTALMENTE AJENAS</a:t>
            </a:r>
            <a:r>
              <a:rPr sz="4000" b="1" spc="3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000" b="1" spc="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SUS</a:t>
            </a:r>
            <a:endParaRPr sz="4000">
              <a:latin typeface="Century Gothic"/>
              <a:cs typeface="Century Gothic"/>
            </a:endParaRPr>
          </a:p>
          <a:p>
            <a:pPr marL="299212">
              <a:lnSpc>
                <a:spcPts val="4805"/>
              </a:lnSpc>
              <a:spcBef>
                <a:spcPts val="27"/>
              </a:spcBef>
            </a:pPr>
            <a:r>
              <a:rPr sz="6000" b="1" spc="0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CLIENTES,</a:t>
            </a:r>
            <a:r>
              <a:rPr sz="6000" b="1" spc="29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TANTO</a:t>
            </a:r>
            <a:r>
              <a:rPr sz="6000" b="1" spc="19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QUE</a:t>
            </a:r>
            <a:r>
              <a:rPr sz="6000" b="1" spc="-79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VAN</a:t>
            </a:r>
            <a:r>
              <a:rPr sz="6000" b="1" spc="-57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6000" b="1" spc="14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LA </a:t>
            </a:r>
            <a:r>
              <a:rPr sz="6000" b="1" spc="9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Q</a:t>
            </a:r>
            <a:r>
              <a:rPr sz="6000" b="1" spc="0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UIEBRA</a:t>
            </a:r>
            <a:endParaRPr sz="4000">
              <a:latin typeface="Century Gothic"/>
              <a:cs typeface="Century Gothic"/>
            </a:endParaRPr>
          </a:p>
          <a:p>
            <a:pPr marL="299212" marR="93426">
              <a:lnSpc>
                <a:spcPts val="4735"/>
              </a:lnSpc>
            </a:pPr>
            <a:r>
              <a:rPr sz="6000" b="1" spc="0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SIN SA</a:t>
            </a:r>
            <a:r>
              <a:rPr sz="6000" b="1" spc="-9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B</a:t>
            </a:r>
            <a:r>
              <a:rPr sz="6000" b="1" spc="0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ERLO.</a:t>
            </a:r>
            <a:endParaRPr sz="40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903720" y="3048000"/>
            <a:ext cx="5113020" cy="36545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65210" y="1066800"/>
            <a:ext cx="3836059" cy="635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2.-Búsqueda</a:t>
            </a: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154480" y="1066800"/>
            <a:ext cx="909587" cy="635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</a:t>
            </a: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17600" y="1066800"/>
            <a:ext cx="4676680" cy="635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la mediocridad</a:t>
            </a: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65210" y="1828800"/>
            <a:ext cx="9564590" cy="27376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93426" algn="just">
              <a:lnSpc>
                <a:spcPts val="4260"/>
              </a:lnSpc>
              <a:spcBef>
                <a:spcPts val="213"/>
              </a:spcBef>
            </a:pPr>
            <a:r>
              <a:rPr sz="3200" spc="0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Compañí</a:t>
            </a:r>
            <a:r>
              <a:rPr sz="4000" b="1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4000" b="1" spc="-182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estables</a:t>
            </a:r>
            <a:r>
              <a:rPr sz="4000" b="1" spc="-14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pe</a:t>
            </a:r>
            <a:r>
              <a:rPr sz="40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</a:t>
            </a:r>
            <a:r>
              <a:rPr sz="4000" b="1" spc="-9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q</a:t>
            </a:r>
            <a:r>
              <a:rPr sz="4000" b="1" spc="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u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4000" b="1" spc="-7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no</a:t>
            </a:r>
            <a:r>
              <a:rPr lang="es-ES"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135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piensan</a:t>
            </a:r>
            <a:r>
              <a:rPr sz="6000" b="1" spc="14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en</a:t>
            </a:r>
            <a:r>
              <a:rPr sz="6000" b="1" spc="-49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se</a:t>
            </a:r>
            <a:r>
              <a:rPr sz="6000" b="1" spc="9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6000" b="1" spc="0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vicio</a:t>
            </a:r>
            <a:r>
              <a:rPr sz="6000" b="1" spc="19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de</a:t>
            </a:r>
            <a:r>
              <a:rPr sz="6000" b="1" spc="-51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135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calidad</a:t>
            </a:r>
            <a:r>
              <a:rPr sz="6000" b="1" spc="39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MX" sz="6000" b="1" spc="39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por </a:t>
            </a:r>
            <a:r>
              <a:rPr sz="6000" b="1" spc="0" baseline="-135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ejem</a:t>
            </a:r>
            <a:r>
              <a:rPr lang="es-MX" sz="6000" b="1" baseline="-135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plo</a:t>
            </a:r>
            <a:r>
              <a:rPr lang="es-MX" sz="6000" b="1" baseline="-1359" dirty="0" smtClean="0">
                <a:solidFill>
                  <a:srgbClr val="0E486E"/>
                </a:solidFill>
                <a:latin typeface="Century Gothic"/>
                <a:cs typeface="Century Gothic"/>
              </a:rPr>
              <a:t>:</a:t>
            </a:r>
          </a:p>
          <a:p>
            <a:pPr marL="12700" marR="93426" algn="just">
              <a:lnSpc>
                <a:spcPts val="4260"/>
              </a:lnSpc>
              <a:spcBef>
                <a:spcPts val="213"/>
              </a:spcBef>
            </a:pPr>
            <a:r>
              <a:rPr sz="6000" b="1" spc="0" baseline="-203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Oficinas</a:t>
            </a:r>
            <a:r>
              <a:rPr sz="6000" b="1" spc="34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de</a:t>
            </a:r>
            <a:r>
              <a:rPr sz="6000" b="1" spc="-51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4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g</a:t>
            </a:r>
            <a:r>
              <a:rPr sz="6000" b="1" spc="0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obierno.</a:t>
            </a:r>
            <a:endParaRPr sz="4000" dirty="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443210" y="3132582"/>
            <a:ext cx="1745742" cy="1745741"/>
          </a:xfrm>
          <a:custGeom>
            <a:avLst/>
            <a:gdLst/>
            <a:ahLst/>
            <a:cxnLst/>
            <a:rect l="l" t="t" r="r" b="b"/>
            <a:pathLst>
              <a:path w="1745742" h="1745741">
                <a:moveTo>
                  <a:pt x="1745742" y="0"/>
                </a:moveTo>
                <a:lnTo>
                  <a:pt x="0" y="1745741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920222" y="3684270"/>
            <a:ext cx="1270000" cy="1270000"/>
          </a:xfrm>
          <a:custGeom>
            <a:avLst/>
            <a:gdLst/>
            <a:ahLst/>
            <a:cxnLst/>
            <a:rect l="l" t="t" r="r" b="b"/>
            <a:pathLst>
              <a:path w="1270000" h="1270000">
                <a:moveTo>
                  <a:pt x="1270000" y="0"/>
                </a:moveTo>
                <a:lnTo>
                  <a:pt x="0" y="1269999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658356" y="3505200"/>
            <a:ext cx="4983480" cy="32308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63016" y="979821"/>
            <a:ext cx="1319482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3800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8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3</a:t>
            </a:r>
            <a:r>
              <a:rPr sz="4800" b="1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.</a:t>
            </a: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-</a:t>
            </a:r>
            <a:endParaRPr sz="48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34870" y="979821"/>
            <a:ext cx="799663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En</a:t>
            </a:r>
            <a:endParaRPr sz="48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988310" y="979821"/>
            <a:ext cx="653216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el</a:t>
            </a:r>
            <a:endParaRPr sz="48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95445" y="979821"/>
            <a:ext cx="2311161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mínimo</a:t>
            </a:r>
            <a:endParaRPr sz="480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57645" y="979821"/>
            <a:ext cx="4213482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indispensable</a:t>
            </a:r>
            <a:endParaRPr sz="480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3016" y="1892395"/>
            <a:ext cx="10819384" cy="30619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4260"/>
              </a:lnSpc>
              <a:spcBef>
                <a:spcPts val="213"/>
              </a:spcBef>
            </a:pPr>
            <a:r>
              <a:rPr sz="3200" spc="0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Compañías</a:t>
            </a:r>
            <a:r>
              <a:rPr sz="4000" b="1" spc="2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que</a:t>
            </a:r>
            <a:r>
              <a:rPr sz="4000" b="1" spc="-7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aben</a:t>
            </a:r>
            <a:r>
              <a:rPr sz="4000" b="1" spc="-102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que</a:t>
            </a:r>
            <a:r>
              <a:rPr sz="4000" b="1" spc="-61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están en</a:t>
            </a:r>
            <a:r>
              <a:rPr sz="4000" b="1" spc="-4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el</a:t>
            </a:r>
            <a:r>
              <a:rPr lang="es-ES"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negocio</a:t>
            </a:r>
            <a:r>
              <a:rPr sz="4000" b="1" spc="-132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del</a:t>
            </a:r>
            <a:r>
              <a:rPr sz="4000" b="1" spc="-61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ervicio</a:t>
            </a:r>
            <a:r>
              <a:rPr sz="4000" b="1" spc="-101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y</a:t>
            </a:r>
            <a:r>
              <a:rPr sz="4000" b="1" spc="-23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tien</a:t>
            </a:r>
            <a:r>
              <a:rPr sz="40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d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en</a:t>
            </a:r>
            <a:r>
              <a:rPr sz="4000" b="1" spc="-127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000" b="1" spc="-26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hacer</a:t>
            </a:r>
            <a:r>
              <a:rPr lang="es-ES"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lo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mínimo</a:t>
            </a:r>
            <a:r>
              <a:rPr sz="4000" b="1" spc="3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indi</a:t>
            </a:r>
            <a:r>
              <a:rPr sz="40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pens</a:t>
            </a:r>
            <a:r>
              <a:rPr sz="4000" b="1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ble</a:t>
            </a:r>
            <a:r>
              <a:rPr lang="es-ES"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.</a:t>
            </a:r>
            <a:endParaRPr sz="4000" dirty="0">
              <a:solidFill>
                <a:schemeClr val="tx2"/>
              </a:solidFill>
              <a:latin typeface="Century Gothic"/>
              <a:cs typeface="Century Gothic"/>
            </a:endParaRPr>
          </a:p>
          <a:p>
            <a:pPr marL="12700" marR="76169">
              <a:spcBef>
                <a:spcPts val="2191"/>
              </a:spcBef>
            </a:pPr>
            <a:r>
              <a:rPr sz="3200" b="1" spc="0" dirty="0" smtClean="0">
                <a:solidFill>
                  <a:schemeClr val="tx2"/>
                </a:solidFill>
                <a:latin typeface="Century Gothic"/>
                <a:cs typeface="Century Gothic"/>
              </a:rPr>
              <a:t>EJEMP</a:t>
            </a:r>
            <a:r>
              <a:rPr sz="3200" b="1" spc="-9" dirty="0" smtClean="0">
                <a:solidFill>
                  <a:schemeClr val="tx2"/>
                </a:solidFill>
                <a:latin typeface="Century Gothic"/>
                <a:cs typeface="Century Gothic"/>
              </a:rPr>
              <a:t>L</a:t>
            </a:r>
            <a:r>
              <a:rPr sz="3200" b="1" spc="0" dirty="0" smtClean="0">
                <a:solidFill>
                  <a:schemeClr val="tx2"/>
                </a:solidFill>
                <a:latin typeface="Century Gothic"/>
                <a:cs typeface="Century Gothic"/>
              </a:rPr>
              <a:t>O:</a:t>
            </a:r>
            <a:r>
              <a:rPr sz="3200" b="1" spc="-19" dirty="0" smtClean="0">
                <a:solidFill>
                  <a:schemeClr val="tx2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chemeClr val="tx2"/>
                </a:solidFill>
                <a:latin typeface="Century Gothic"/>
                <a:cs typeface="Century Gothic"/>
              </a:rPr>
              <a:t>BANCOS,</a:t>
            </a:r>
            <a:r>
              <a:rPr sz="3200" b="1" spc="-14" dirty="0" smtClean="0">
                <a:solidFill>
                  <a:schemeClr val="tx2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chemeClr val="tx2"/>
                </a:solidFill>
                <a:latin typeface="Century Gothic"/>
                <a:cs typeface="Century Gothic"/>
              </a:rPr>
              <a:t>TIENDAS</a:t>
            </a:r>
            <a:endParaRPr lang="es-ES" sz="3200" b="1" spc="0" dirty="0" smtClean="0">
              <a:solidFill>
                <a:schemeClr val="tx2"/>
              </a:solidFill>
              <a:latin typeface="Century Gothic"/>
              <a:cs typeface="Century Gothic"/>
            </a:endParaRPr>
          </a:p>
          <a:p>
            <a:pPr marL="12700" marR="76169">
              <a:spcBef>
                <a:spcPts val="2191"/>
              </a:spcBef>
            </a:pPr>
            <a:r>
              <a:rPr sz="3200" b="1" spc="-19" dirty="0" smtClean="0">
                <a:solidFill>
                  <a:schemeClr val="tx2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chemeClr val="tx2"/>
                </a:solidFill>
                <a:latin typeface="Century Gothic"/>
                <a:cs typeface="Century Gothic"/>
              </a:rPr>
              <a:t>DEPARTAM</a:t>
            </a:r>
            <a:r>
              <a:rPr sz="3200" b="1" spc="-19" dirty="0" smtClean="0">
                <a:solidFill>
                  <a:schemeClr val="tx2"/>
                </a:solidFill>
                <a:latin typeface="Century Gothic"/>
                <a:cs typeface="Century Gothic"/>
              </a:rPr>
              <a:t>E</a:t>
            </a:r>
            <a:r>
              <a:rPr sz="3200" b="1" spc="0" dirty="0" smtClean="0">
                <a:solidFill>
                  <a:schemeClr val="tx2"/>
                </a:solidFill>
                <a:latin typeface="Century Gothic"/>
                <a:cs typeface="Century Gothic"/>
              </a:rPr>
              <a:t>N</a:t>
            </a:r>
            <a:r>
              <a:rPr sz="3200" b="1" spc="-9" dirty="0" smtClean="0">
                <a:solidFill>
                  <a:schemeClr val="tx2"/>
                </a:solidFill>
                <a:latin typeface="Century Gothic"/>
                <a:cs typeface="Century Gothic"/>
              </a:rPr>
              <a:t>T</a:t>
            </a:r>
            <a:r>
              <a:rPr sz="3200" b="1" spc="0" dirty="0" smtClean="0">
                <a:solidFill>
                  <a:schemeClr val="tx2"/>
                </a:solidFill>
                <a:latin typeface="Century Gothic"/>
                <a:cs typeface="Century Gothic"/>
              </a:rPr>
              <a:t>ALES</a:t>
            </a:r>
            <a:r>
              <a:rPr sz="3200" b="1" spc="-29" dirty="0" smtClean="0">
                <a:solidFill>
                  <a:schemeClr val="tx2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chemeClr val="tx2"/>
                </a:solidFill>
                <a:latin typeface="Century Gothic"/>
                <a:cs typeface="Century Gothic"/>
              </a:rPr>
              <a:t>Y</a:t>
            </a:r>
            <a:endParaRPr lang="es-ES" sz="3200" b="1" spc="0" dirty="0" smtClean="0">
              <a:solidFill>
                <a:schemeClr val="tx2"/>
              </a:solidFill>
              <a:latin typeface="Century Gothic"/>
              <a:cs typeface="Century Gothic"/>
            </a:endParaRPr>
          </a:p>
          <a:p>
            <a:pPr marL="12700" marR="76169">
              <a:spcBef>
                <a:spcPts val="190"/>
              </a:spcBef>
            </a:pPr>
            <a:r>
              <a:rPr sz="4800" b="1" spc="0" baseline="-1699" dirty="0" smtClean="0">
                <a:solidFill>
                  <a:schemeClr val="tx2"/>
                </a:solidFill>
                <a:latin typeface="Century Gothic"/>
                <a:cs typeface="Century Gothic"/>
              </a:rPr>
              <a:t>ALGUNOS</a:t>
            </a:r>
            <a:r>
              <a:rPr sz="4800" b="1" spc="-14" baseline="-1699" dirty="0" smtClean="0">
                <a:solidFill>
                  <a:schemeClr val="tx2"/>
                </a:solidFill>
                <a:latin typeface="Century Gothic"/>
                <a:cs typeface="Century Gothic"/>
              </a:rPr>
              <a:t> </a:t>
            </a:r>
            <a:r>
              <a:rPr sz="4800" b="1" spc="0" baseline="-1699" dirty="0" smtClean="0">
                <a:solidFill>
                  <a:schemeClr val="tx2"/>
                </a:solidFill>
                <a:latin typeface="Century Gothic"/>
                <a:cs typeface="Century Gothic"/>
              </a:rPr>
              <a:t>HOTELES.</a:t>
            </a:r>
            <a:endParaRPr sz="3200" dirty="0">
              <a:solidFill>
                <a:schemeClr val="tx2"/>
              </a:solidFill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443210" y="3132582"/>
            <a:ext cx="1745742" cy="1745741"/>
          </a:xfrm>
          <a:custGeom>
            <a:avLst/>
            <a:gdLst/>
            <a:ahLst/>
            <a:cxnLst/>
            <a:rect l="l" t="t" r="r" b="b"/>
            <a:pathLst>
              <a:path w="1745742" h="1745741">
                <a:moveTo>
                  <a:pt x="1745742" y="0"/>
                </a:moveTo>
                <a:lnTo>
                  <a:pt x="0" y="1745741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920222" y="3684270"/>
            <a:ext cx="1270000" cy="1270000"/>
          </a:xfrm>
          <a:custGeom>
            <a:avLst/>
            <a:gdLst/>
            <a:ahLst/>
            <a:cxnLst/>
            <a:rect l="l" t="t" r="r" b="b"/>
            <a:pathLst>
              <a:path w="1270000" h="1270000">
                <a:moveTo>
                  <a:pt x="1270000" y="0"/>
                </a:moveTo>
                <a:lnTo>
                  <a:pt x="0" y="1269999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345424" y="3994404"/>
            <a:ext cx="3599687" cy="26990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334256" y="4102607"/>
            <a:ext cx="3453384" cy="25908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13360" y="4128516"/>
            <a:ext cx="3290316" cy="246735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105553" y="838200"/>
            <a:ext cx="3991658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3500" spc="0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Haci</a:t>
            </a:r>
            <a:r>
              <a:rPr sz="4400" b="1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</a:t>
            </a:r>
            <a:r>
              <a:rPr sz="44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d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</a:t>
            </a:r>
            <a:r>
              <a:rPr sz="4400" b="1" spc="-3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un</a:t>
            </a:r>
            <a:endParaRPr sz="44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41056" y="838200"/>
            <a:ext cx="3764944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gran</a:t>
            </a:r>
            <a:r>
              <a:rPr sz="44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esfuerzo</a:t>
            </a:r>
            <a:endParaRPr sz="4400" dirty="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1000" y="1528826"/>
            <a:ext cx="11016554" cy="20525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3220"/>
              </a:lnSpc>
              <a:spcBef>
                <a:spcPts val="161"/>
              </a:spcBef>
            </a:pPr>
            <a:r>
              <a:rPr sz="2400" spc="119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Compañías que hacen del servicio</a:t>
            </a:r>
            <a:r>
              <a:rPr sz="3000" b="1" spc="2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 calidad</a:t>
            </a:r>
            <a:r>
              <a:rPr sz="30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su</a:t>
            </a:r>
            <a:r>
              <a:rPr sz="30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ventaja</a:t>
            </a:r>
            <a:endParaRPr sz="3000" dirty="0">
              <a:latin typeface="Century Gothic"/>
              <a:cs typeface="Century Gothic"/>
            </a:endParaRPr>
          </a:p>
          <a:p>
            <a:pPr marL="299212" marR="57150" algn="just">
              <a:lnSpc>
                <a:spcPts val="3240"/>
              </a:lnSpc>
              <a:spcBef>
                <a:spcPts val="0"/>
              </a:spcBef>
            </a:pP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competitiva</a:t>
            </a:r>
            <a:r>
              <a:rPr sz="3000" b="1" spc="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, se requiere</a:t>
            </a:r>
            <a:r>
              <a:rPr sz="3000" b="1" spc="2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 </a:t>
            </a:r>
            <a:r>
              <a:rPr sz="3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mucha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creatividad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,</a:t>
            </a:r>
            <a:r>
              <a:rPr lang="es-ES"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innova</a:t>
            </a:r>
            <a:r>
              <a:rPr sz="3000" b="1" spc="-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</a:t>
            </a:r>
            <a:r>
              <a:rPr sz="3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ión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, toma de ries</a:t>
            </a:r>
            <a:r>
              <a:rPr sz="30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g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os , replanteamie</a:t>
            </a:r>
            <a:r>
              <a:rPr sz="30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n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to</a:t>
            </a:r>
            <a:r>
              <a:rPr sz="3000" b="1" spc="1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</a:t>
            </a:r>
            <a:r>
              <a:rPr sz="30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la</a:t>
            </a:r>
            <a:r>
              <a:rPr lang="es-ES"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figura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del</a:t>
            </a:r>
            <a:r>
              <a:rPr sz="30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cliente</a:t>
            </a:r>
            <a:r>
              <a:rPr sz="3000" b="1" spc="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y de la organización para</a:t>
            </a:r>
            <a:r>
              <a:rPr sz="30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superar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las</a:t>
            </a:r>
            <a:r>
              <a:rPr lang="es-ES"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expectativas</a:t>
            </a:r>
            <a:r>
              <a:rPr sz="3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del cliente.</a:t>
            </a:r>
            <a:endParaRPr sz="3000" dirty="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443210" y="3132582"/>
            <a:ext cx="1745742" cy="1745741"/>
          </a:xfrm>
          <a:custGeom>
            <a:avLst/>
            <a:gdLst/>
            <a:ahLst/>
            <a:cxnLst/>
            <a:rect l="l" t="t" r="r" b="b"/>
            <a:pathLst>
              <a:path w="1745742" h="1745741">
                <a:moveTo>
                  <a:pt x="1745742" y="0"/>
                </a:moveTo>
                <a:lnTo>
                  <a:pt x="0" y="1745741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920222" y="3684270"/>
            <a:ext cx="1270000" cy="1270000"/>
          </a:xfrm>
          <a:custGeom>
            <a:avLst/>
            <a:gdLst/>
            <a:ahLst/>
            <a:cxnLst/>
            <a:rect l="l" t="t" r="r" b="b"/>
            <a:pathLst>
              <a:path w="1270000" h="1270000">
                <a:moveTo>
                  <a:pt x="1270000" y="0"/>
                </a:moveTo>
                <a:lnTo>
                  <a:pt x="0" y="1269999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81812" y="3560064"/>
            <a:ext cx="4730496" cy="3162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917435" y="3560064"/>
            <a:ext cx="4853939" cy="31623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81000" y="900888"/>
            <a:ext cx="11277600" cy="5469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05"/>
              </a:lnSpc>
              <a:spcBef>
                <a:spcPts val="215"/>
              </a:spcBef>
            </a:pPr>
            <a:r>
              <a:rPr sz="3250" spc="4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1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El servicio </a:t>
            </a:r>
            <a:r>
              <a:rPr sz="41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co</a:t>
            </a:r>
            <a:r>
              <a:rPr sz="4100" b="1" spc="-1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m</a:t>
            </a:r>
            <a:r>
              <a:rPr sz="41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o</a:t>
            </a:r>
            <a:r>
              <a:rPr sz="41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1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u</a:t>
            </a:r>
            <a:r>
              <a:rPr sz="41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</a:t>
            </a:r>
            <a:r>
              <a:rPr lang="es-ES" sz="41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 se</a:t>
            </a:r>
            <a:r>
              <a:rPr lang="es-ES" sz="41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lang="es-ES" sz="41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vicio de excelencia</a:t>
            </a:r>
            <a:endParaRPr lang="es-ES" sz="4100" dirty="0" smtClean="0">
              <a:latin typeface="Century Gothic"/>
              <a:cs typeface="Century Gothic"/>
            </a:endParaRPr>
          </a:p>
          <a:p>
            <a:pPr marL="12700">
              <a:lnSpc>
                <a:spcPts val="4305"/>
              </a:lnSpc>
              <a:spcBef>
                <a:spcPts val="215"/>
              </a:spcBef>
            </a:pPr>
            <a:endParaRPr sz="4100" dirty="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787540" y="840250"/>
            <a:ext cx="5880157" cy="5469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05"/>
              </a:lnSpc>
              <a:spcBef>
                <a:spcPts val="215"/>
              </a:spcBef>
            </a:pPr>
            <a:endParaRPr sz="41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2000" y="1828800"/>
            <a:ext cx="10820400" cy="167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3945"/>
              </a:lnSpc>
              <a:spcBef>
                <a:spcPts val="197"/>
              </a:spcBef>
            </a:pP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Compañías</a:t>
            </a:r>
            <a:r>
              <a:rPr sz="3700" b="1" spc="-192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7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</a:t>
            </a:r>
            <a:r>
              <a:rPr lang="es-ES" sz="37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í</a:t>
            </a: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deres</a:t>
            </a:r>
            <a:r>
              <a:rPr sz="37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en</a:t>
            </a:r>
            <a:r>
              <a:rPr lang="es-ES" sz="37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 su</a:t>
            </a:r>
            <a:r>
              <a:rPr lang="es-ES" sz="3700" b="1" spc="-38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ES" sz="37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m</a:t>
            </a:r>
            <a:r>
              <a:rPr lang="es-ES" sz="37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ercado</a:t>
            </a:r>
            <a:r>
              <a:rPr lang="es-ES" sz="3700" b="1" spc="-166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ES" sz="37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p</a:t>
            </a:r>
            <a:r>
              <a:rPr lang="es-ES" sz="37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or</a:t>
            </a:r>
            <a:r>
              <a:rPr lang="es-ES" sz="3700" b="1" spc="-4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ES" sz="37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su </a:t>
            </a: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compromiso</a:t>
            </a:r>
            <a:r>
              <a:rPr sz="37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obsesivo</a:t>
            </a:r>
            <a:r>
              <a:rPr lang="es-ES" sz="37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MX" sz="37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lang="es-MX" sz="3700" b="1" spc="-2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MX" sz="37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to</a:t>
            </a:r>
            <a:r>
              <a:rPr lang="es-MX" sz="37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d</a:t>
            </a:r>
            <a:r>
              <a:rPr lang="es-MX" sz="37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os los nivel</a:t>
            </a:r>
            <a:r>
              <a:rPr lang="es-MX" sz="37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lang="es-MX" sz="37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lang="es-MX" sz="3700" b="1" spc="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MX" sz="37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con máximo</a:t>
            </a:r>
            <a:r>
              <a:rPr lang="es-MX" sz="3700" b="1" spc="-147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MX" sz="37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lang="es-MX" sz="37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mpacto</a:t>
            </a:r>
            <a:r>
              <a:rPr lang="es-MX" sz="3700" b="1" spc="-141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MX" sz="37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en</a:t>
            </a:r>
            <a:r>
              <a:rPr lang="es-MX" sz="3700" b="1" spc="-4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MX" sz="37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el</a:t>
            </a:r>
            <a:r>
              <a:rPr lang="es-MX" sz="3700" b="1" spc="-32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MX" sz="37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cliente.</a:t>
            </a:r>
            <a:endParaRPr lang="es-MX" sz="3700" dirty="0" smtClean="0">
              <a:latin typeface="Century Gothic"/>
              <a:cs typeface="Century Gothic"/>
            </a:endParaRPr>
          </a:p>
          <a:p>
            <a:pPr marL="299212" marR="29981">
              <a:lnSpc>
                <a:spcPts val="3945"/>
              </a:lnSpc>
            </a:pPr>
            <a:endParaRPr sz="3700" dirty="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49528" y="2691765"/>
            <a:ext cx="7079699" cy="4947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95"/>
              </a:lnSpc>
              <a:spcBef>
                <a:spcPts val="194"/>
              </a:spcBef>
            </a:pPr>
            <a:endParaRPr sz="3700" dirty="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981200" y="2514600"/>
            <a:ext cx="2532112" cy="787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6200"/>
              </a:lnSpc>
              <a:spcBef>
                <a:spcPts val="310"/>
              </a:spcBef>
            </a:pPr>
            <a:r>
              <a:rPr sz="6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OCHO</a:t>
            </a:r>
            <a:endParaRPr sz="60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584192" y="2514600"/>
            <a:ext cx="3690366" cy="787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6200"/>
              </a:lnSpc>
              <a:spcBef>
                <a:spcPts val="310"/>
              </a:spcBef>
            </a:pPr>
            <a:r>
              <a:rPr sz="6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PECADOS</a:t>
            </a:r>
            <a:endParaRPr sz="60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348472" y="2514600"/>
            <a:ext cx="1404739" cy="787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6200"/>
              </a:lnSpc>
              <a:spcBef>
                <a:spcPts val="310"/>
              </a:spcBef>
            </a:pPr>
            <a:r>
              <a:rPr sz="6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DEL</a:t>
            </a:r>
            <a:endParaRPr sz="6000" dirty="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083177" y="3428750"/>
            <a:ext cx="3568475" cy="7877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6200"/>
              </a:lnSpc>
              <a:spcBef>
                <a:spcPts val="310"/>
              </a:spcBef>
            </a:pPr>
            <a:r>
              <a:rPr sz="6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SERVICIO</a:t>
            </a:r>
            <a:endParaRPr sz="6000" dirty="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443210" y="3132582"/>
            <a:ext cx="1745742" cy="1745741"/>
          </a:xfrm>
          <a:custGeom>
            <a:avLst/>
            <a:gdLst/>
            <a:ahLst/>
            <a:cxnLst/>
            <a:rect l="l" t="t" r="r" b="b"/>
            <a:pathLst>
              <a:path w="1745742" h="1745741">
                <a:moveTo>
                  <a:pt x="1745742" y="0"/>
                </a:moveTo>
                <a:lnTo>
                  <a:pt x="0" y="1745741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920222" y="3684270"/>
            <a:ext cx="1270000" cy="1270000"/>
          </a:xfrm>
          <a:custGeom>
            <a:avLst/>
            <a:gdLst/>
            <a:ahLst/>
            <a:cxnLst/>
            <a:rect l="l" t="t" r="r" b="b"/>
            <a:pathLst>
              <a:path w="1270000" h="1270000">
                <a:moveTo>
                  <a:pt x="1270000" y="0"/>
                </a:moveTo>
                <a:lnTo>
                  <a:pt x="0" y="1269999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220212" y="3064764"/>
            <a:ext cx="6323076" cy="36652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235323" y="892064"/>
            <a:ext cx="1319228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3800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8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1.-</a:t>
            </a: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606923" y="892064"/>
            <a:ext cx="787459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La</a:t>
            </a: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48171" y="892064"/>
            <a:ext cx="2055475" cy="635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00"/>
              </a:lnSpc>
              <a:spcBef>
                <a:spcPts val="250"/>
              </a:spcBef>
            </a:pPr>
            <a:r>
              <a:rPr sz="48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apatía</a:t>
            </a:r>
            <a:endParaRPr sz="4800" dirty="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63016" y="1804638"/>
            <a:ext cx="10965100" cy="11429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260"/>
              </a:lnSpc>
              <a:spcBef>
                <a:spcPts val="213"/>
              </a:spcBef>
            </a:pPr>
            <a:r>
              <a:rPr sz="3200" spc="0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Ley</a:t>
            </a:r>
            <a:r>
              <a:rPr sz="4000" b="1" spc="1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del 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so</a:t>
            </a:r>
            <a:r>
              <a:rPr sz="4000" b="1" spc="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bete</a:t>
            </a:r>
            <a:r>
              <a:rPr lang="es-ES"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: 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es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u</a:t>
            </a:r>
            <a:r>
              <a:rPr sz="4000" b="1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n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000" b="1" spc="-7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actitud</a:t>
            </a:r>
            <a:r>
              <a:rPr sz="4000" b="1" spc="1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que</a:t>
            </a:r>
            <a:r>
              <a:rPr sz="4000" b="1" spc="-7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le</a:t>
            </a:r>
            <a:r>
              <a:rPr sz="4000" b="1" spc="2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dice</a:t>
            </a:r>
            <a:endParaRPr sz="4000" dirty="0">
              <a:latin typeface="Century Gothic"/>
              <a:cs typeface="Century Gothic"/>
            </a:endParaRPr>
          </a:p>
          <a:p>
            <a:pPr marL="299212" marR="76169">
              <a:lnSpc>
                <a:spcPts val="4740"/>
              </a:lnSpc>
              <a:spcBef>
                <a:spcPts val="23"/>
              </a:spcBef>
            </a:pPr>
            <a:r>
              <a:rPr sz="6000" b="1" spc="0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al</a:t>
            </a:r>
            <a:r>
              <a:rPr sz="6000" b="1" spc="9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cliente</a:t>
            </a:r>
            <a:r>
              <a:rPr sz="6000" b="1" spc="-96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no</a:t>
            </a:r>
            <a:r>
              <a:rPr sz="6000" b="1" spc="-49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me</a:t>
            </a:r>
            <a:r>
              <a:rPr sz="6000" b="1" spc="-38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importa</a:t>
            </a:r>
            <a:r>
              <a:rPr sz="6000" b="1" spc="14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6000" b="1" spc="0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.</a:t>
            </a:r>
            <a:endParaRPr sz="4000" dirty="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443210" y="3132582"/>
            <a:ext cx="1745742" cy="1745741"/>
          </a:xfrm>
          <a:custGeom>
            <a:avLst/>
            <a:gdLst/>
            <a:ahLst/>
            <a:cxnLst/>
            <a:rect l="l" t="t" r="r" b="b"/>
            <a:pathLst>
              <a:path w="1745742" h="1745741">
                <a:moveTo>
                  <a:pt x="1745742" y="0"/>
                </a:moveTo>
                <a:lnTo>
                  <a:pt x="0" y="1745741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920222" y="3684270"/>
            <a:ext cx="1270000" cy="1270000"/>
          </a:xfrm>
          <a:custGeom>
            <a:avLst/>
            <a:gdLst/>
            <a:ahLst/>
            <a:cxnLst/>
            <a:rect l="l" t="t" r="r" b="b"/>
            <a:pathLst>
              <a:path w="1270000" h="1270000">
                <a:moveTo>
                  <a:pt x="1270000" y="0"/>
                </a:moveTo>
                <a:lnTo>
                  <a:pt x="0" y="1269999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930652" y="3038856"/>
            <a:ext cx="7005828" cy="35036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886200" y="533400"/>
            <a:ext cx="1213015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3500" spc="-4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400" b="1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2.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-</a:t>
            </a:r>
            <a:endParaRPr sz="44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43500" y="533400"/>
            <a:ext cx="724970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La</a:t>
            </a:r>
            <a:endParaRPr sz="44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12967" y="533400"/>
            <a:ext cx="2659617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sac</a:t>
            </a:r>
            <a:r>
              <a:rPr sz="44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u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dida</a:t>
            </a:r>
            <a:endParaRPr sz="4400" dirty="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33400" y="1600200"/>
            <a:ext cx="11276584" cy="10008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945"/>
              </a:lnSpc>
              <a:spcBef>
                <a:spcPts val="197"/>
              </a:spcBef>
            </a:pPr>
            <a:r>
              <a:rPr sz="2950" spc="0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lang="es-ES" sz="37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</a:t>
            </a: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ey</a:t>
            </a:r>
            <a:r>
              <a:rPr sz="3700" b="1" spc="-67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7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del</a:t>
            </a:r>
            <a:r>
              <a:rPr sz="3700" b="1" spc="-56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pescado</a:t>
            </a:r>
            <a:r>
              <a:rPr lang="es-ES" sz="3700" b="1" spc="-180" dirty="0" smtClean="0">
                <a:solidFill>
                  <a:srgbClr val="0E486E"/>
                </a:solidFill>
                <a:latin typeface="Century Gothic"/>
                <a:cs typeface="Century Gothic"/>
              </a:rPr>
              <a:t>: </a:t>
            </a: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sacudir</a:t>
            </a:r>
            <a:r>
              <a:rPr sz="3700" b="1" spc="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3700" b="1" spc="-23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7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al</a:t>
            </a:r>
            <a:r>
              <a:rPr sz="3700" b="1" spc="-33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clien</a:t>
            </a:r>
            <a:r>
              <a:rPr sz="3700" b="1" spc="-1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3700" b="1" spc="-121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MX" sz="3700" b="1" spc="-121" dirty="0" smtClean="0">
                <a:solidFill>
                  <a:srgbClr val="0E486E"/>
                </a:solidFill>
                <a:latin typeface="Century Gothic"/>
                <a:cs typeface="Century Gothic"/>
              </a:rPr>
              <a:t>a </a:t>
            </a: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co</a:t>
            </a:r>
            <a:r>
              <a:rPr sz="3700" b="1" spc="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m</a:t>
            </a: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o</a:t>
            </a:r>
            <a:r>
              <a:rPr lang="es-MX" sz="37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7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</a:t>
            </a:r>
            <a:r>
              <a:rPr sz="3700" b="1" spc="-48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7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lugar</a:t>
            </a:r>
            <a:r>
              <a:rPr sz="3700" b="1" spc="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7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“ este</a:t>
            </a:r>
            <a:r>
              <a:rPr sz="37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7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no</a:t>
            </a:r>
            <a:r>
              <a:rPr sz="3700" b="1" spc="-4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7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es mi </a:t>
            </a: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dep</a:t>
            </a:r>
            <a:r>
              <a:rPr sz="3700" b="1" spc="-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rtamento</a:t>
            </a:r>
            <a:r>
              <a:rPr lang="es-ES" sz="37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".</a:t>
            </a:r>
            <a:r>
              <a:rPr sz="3700" b="1" spc="-71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endParaRPr sz="3700" dirty="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4" name="object 4"/>
          <p:cNvSpPr/>
          <p:nvPr/>
        </p:nvSpPr>
        <p:spPr>
          <a:xfrm>
            <a:off x="10443210" y="3132582"/>
            <a:ext cx="1745742" cy="1745741"/>
          </a:xfrm>
          <a:custGeom>
            <a:avLst/>
            <a:gdLst/>
            <a:ahLst/>
            <a:cxnLst/>
            <a:rect l="l" t="t" r="r" b="b"/>
            <a:pathLst>
              <a:path w="1745742" h="1745741">
                <a:moveTo>
                  <a:pt x="1745742" y="0"/>
                </a:moveTo>
                <a:lnTo>
                  <a:pt x="0" y="1745741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920222" y="3684270"/>
            <a:ext cx="1270000" cy="1270000"/>
          </a:xfrm>
          <a:custGeom>
            <a:avLst/>
            <a:gdLst/>
            <a:ahLst/>
            <a:cxnLst/>
            <a:rect l="l" t="t" r="r" b="b"/>
            <a:pathLst>
              <a:path w="1270000" h="1270000">
                <a:moveTo>
                  <a:pt x="1270000" y="0"/>
                </a:moveTo>
                <a:lnTo>
                  <a:pt x="0" y="1269999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425952" y="2974848"/>
            <a:ext cx="5372100" cy="35753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0" y="725566"/>
            <a:ext cx="11383841" cy="23076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289704" marR="3812589" algn="ctr">
              <a:lnSpc>
                <a:spcPts val="4370"/>
              </a:lnSpc>
              <a:spcBef>
                <a:spcPts val="218"/>
              </a:spcBef>
            </a:pPr>
            <a:r>
              <a:rPr lang="es-ES" sz="41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3.-</a:t>
            </a:r>
            <a:r>
              <a:rPr sz="41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Frialdad</a:t>
            </a:r>
            <a:endParaRPr sz="4100" dirty="0">
              <a:latin typeface="Century Gothic"/>
              <a:cs typeface="Century Gothic"/>
            </a:endParaRPr>
          </a:p>
          <a:p>
            <a:pPr marL="299212" indent="-286512" algn="just">
              <a:lnSpc>
                <a:spcPts val="4168"/>
              </a:lnSpc>
              <a:spcBef>
                <a:spcPts val="3664"/>
              </a:spcBef>
            </a:pPr>
            <a:r>
              <a:rPr sz="2700" spc="-4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34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Ley</a:t>
            </a:r>
            <a:r>
              <a:rPr sz="3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del</a:t>
            </a:r>
            <a:r>
              <a:rPr sz="3400" b="1" spc="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4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hielo</a:t>
            </a:r>
            <a:r>
              <a:rPr lang="es-ES" sz="34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: </a:t>
            </a:r>
            <a:r>
              <a:rPr sz="34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hostilidad</a:t>
            </a:r>
            <a:r>
              <a:rPr sz="3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,</a:t>
            </a:r>
            <a:r>
              <a:rPr sz="3400" b="1" spc="2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impaciencia,</a:t>
            </a:r>
            <a:r>
              <a:rPr sz="34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4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frialdad</a:t>
            </a:r>
            <a:r>
              <a:rPr sz="3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,</a:t>
            </a:r>
            <a:r>
              <a:rPr lang="es-ES" sz="3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4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que</a:t>
            </a:r>
            <a:r>
              <a:rPr sz="3400" b="1" spc="-5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le</a:t>
            </a:r>
            <a:r>
              <a:rPr sz="3400" b="1" spc="-2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dicen</a:t>
            </a:r>
            <a:r>
              <a:rPr sz="3400" b="1" spc="-9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400" b="1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</a:t>
            </a:r>
            <a:r>
              <a:rPr sz="3400" b="1" spc="-22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cliente</a:t>
            </a:r>
            <a:r>
              <a:rPr sz="3400" b="1" spc="-112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apúre</a:t>
            </a:r>
            <a:r>
              <a:rPr sz="34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3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3400" b="1" spc="-1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me</a:t>
            </a:r>
            <a:r>
              <a:rPr sz="3400" b="1" spc="-53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4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3400" b="1" spc="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34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lang="es-MX" sz="3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á</a:t>
            </a:r>
            <a:r>
              <a:rPr sz="3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4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molestan</a:t>
            </a:r>
            <a:r>
              <a:rPr sz="3400" b="1" spc="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d</a:t>
            </a:r>
            <a:r>
              <a:rPr sz="34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o</a:t>
            </a:r>
            <a:r>
              <a:rPr sz="3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.</a:t>
            </a:r>
            <a:endParaRPr sz="3400" dirty="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-8458200" y="45720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400044" y="3048000"/>
            <a:ext cx="6143244" cy="36956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448558" y="365764"/>
            <a:ext cx="5579904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3500" spc="0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4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Cond</a:t>
            </a:r>
            <a:r>
              <a:rPr sz="4400" b="1" spc="-1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44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scen</a:t>
            </a:r>
            <a:r>
              <a:rPr sz="4400" b="1" spc="-2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d</a:t>
            </a:r>
            <a:r>
              <a:rPr sz="44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4400" b="1" spc="-1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n</a:t>
            </a:r>
            <a:r>
              <a:rPr sz="44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</a:t>
            </a:r>
            <a:r>
              <a:rPr sz="4400" b="1" spc="-1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44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endParaRPr sz="44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77416" y="1295400"/>
            <a:ext cx="10666984" cy="16304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4260"/>
              </a:lnSpc>
              <a:spcBef>
                <a:spcPts val="213"/>
              </a:spcBef>
            </a:pPr>
            <a:r>
              <a:rPr sz="3200" spc="0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lang="es-ES" sz="40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L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ey</a:t>
            </a:r>
            <a:r>
              <a:rPr sz="4000" b="1" spc="-38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del</a:t>
            </a:r>
            <a:r>
              <a:rPr sz="4000" b="1" spc="-61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lang="es-ES" sz="400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í: 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decir</a:t>
            </a:r>
            <a:r>
              <a:rPr sz="4000" b="1" spc="-8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i </a:t>
            </a:r>
            <a:r>
              <a:rPr sz="4000" b="1" spc="2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000" b="1" spc="-26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todo</a:t>
            </a:r>
            <a:r>
              <a:rPr sz="4000" b="1" spc="-6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trat</a:t>
            </a:r>
            <a:r>
              <a:rPr sz="40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endParaRPr sz="4000" dirty="0">
              <a:latin typeface="Century Gothic"/>
              <a:cs typeface="Century Gothic"/>
            </a:endParaRPr>
          </a:p>
          <a:p>
            <a:pPr marL="299212" marR="49144" algn="just">
              <a:lnSpc>
                <a:spcPts val="4320"/>
              </a:lnSpc>
              <a:spcBef>
                <a:spcPts val="2"/>
              </a:spcBef>
            </a:pP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cliente</a:t>
            </a:r>
            <a:r>
              <a:rPr sz="4000" b="1" spc="-96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como</a:t>
            </a:r>
            <a:r>
              <a:rPr sz="4000" b="1" spc="-8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un</a:t>
            </a:r>
            <a:r>
              <a:rPr sz="4000" b="1" spc="-47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ser</a:t>
            </a:r>
            <a:r>
              <a:rPr sz="4000" b="1" spc="1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no</a:t>
            </a:r>
            <a:r>
              <a:rPr sz="4000" b="1" spc="-4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p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ensan</a:t>
            </a:r>
            <a:r>
              <a:rPr sz="4000" b="1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endParaRPr sz="4000" dirty="0">
              <a:latin typeface="Century Gothic"/>
              <a:cs typeface="Century Gothic"/>
            </a:endParaRPr>
          </a:p>
          <a:p>
            <a:pPr marL="299212" marR="76123" algn="just">
              <a:lnSpc>
                <a:spcPts val="4255"/>
              </a:lnSpc>
            </a:pP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olvidarlo</a:t>
            </a:r>
            <a:r>
              <a:rPr sz="4000" b="1" spc="-142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lo a</a:t>
            </a:r>
            <a:r>
              <a:rPr sz="4000" b="1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n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tes</a:t>
            </a:r>
            <a:r>
              <a:rPr sz="4000" b="1" spc="-3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posible.</a:t>
            </a:r>
            <a:endParaRPr sz="4000" dirty="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206613" y="1295400"/>
            <a:ext cx="607519" cy="10817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2002">
              <a:lnSpc>
                <a:spcPts val="4260"/>
              </a:lnSpc>
              <a:spcBef>
                <a:spcPts val="213"/>
              </a:spcBef>
            </a:pP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al</a:t>
            </a:r>
            <a:endParaRPr sz="4000" dirty="0">
              <a:latin typeface="Century Gothic"/>
              <a:cs typeface="Century Gothic"/>
            </a:endParaRPr>
          </a:p>
          <a:p>
            <a:pPr marL="12700" marR="76123">
              <a:lnSpc>
                <a:spcPts val="4260"/>
              </a:lnSpc>
            </a:pP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y</a:t>
            </a:r>
            <a:endParaRPr sz="4000" dirty="0">
              <a:latin typeface="Century Gothic"/>
              <a:cs typeface="Century Gothic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048000" y="228600"/>
            <a:ext cx="114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solidFill>
                  <a:schemeClr val="tx2"/>
                </a:solidFill>
                <a:latin typeface="Century Gothic" pitchFamily="34" charset="0"/>
              </a:rPr>
              <a:t>4.-</a:t>
            </a:r>
            <a:endParaRPr lang="es-ES" sz="4400" b="1" dirty="0">
              <a:solidFill>
                <a:schemeClr val="tx2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7" name="object 7"/>
          <p:cNvSpPr/>
          <p:nvPr/>
        </p:nvSpPr>
        <p:spPr>
          <a:xfrm>
            <a:off x="10443210" y="3132582"/>
            <a:ext cx="1745742" cy="1745741"/>
          </a:xfrm>
          <a:custGeom>
            <a:avLst/>
            <a:gdLst/>
            <a:ahLst/>
            <a:cxnLst/>
            <a:rect l="l" t="t" r="r" b="b"/>
            <a:pathLst>
              <a:path w="1745742" h="1745741">
                <a:moveTo>
                  <a:pt x="1745742" y="0"/>
                </a:moveTo>
                <a:lnTo>
                  <a:pt x="0" y="1745741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920222" y="3684270"/>
            <a:ext cx="1270000" cy="1270000"/>
          </a:xfrm>
          <a:custGeom>
            <a:avLst/>
            <a:gdLst/>
            <a:ahLst/>
            <a:cxnLst/>
            <a:rect l="l" t="t" r="r" b="b"/>
            <a:pathLst>
              <a:path w="1270000" h="1270000">
                <a:moveTo>
                  <a:pt x="1270000" y="0"/>
                </a:moveTo>
                <a:lnTo>
                  <a:pt x="0" y="1269999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077967" y="2514600"/>
            <a:ext cx="6123433" cy="385266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829683" y="588339"/>
            <a:ext cx="4847717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La</a:t>
            </a:r>
            <a:endParaRPr sz="44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97054" y="588339"/>
            <a:ext cx="3575316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negocia</a:t>
            </a:r>
            <a:r>
              <a:rPr sz="44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c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ión</a:t>
            </a:r>
            <a:endParaRPr sz="44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1000" y="1524000"/>
            <a:ext cx="11811000" cy="2667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763">
              <a:lnSpc>
                <a:spcPts val="4260"/>
              </a:lnSpc>
              <a:spcBef>
                <a:spcPts val="213"/>
              </a:spcBef>
            </a:pPr>
            <a:r>
              <a:rPr lang="es-ES" sz="40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L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ey</a:t>
            </a:r>
            <a:r>
              <a:rPr sz="4000" b="1" spc="-5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del</a:t>
            </a:r>
            <a:r>
              <a:rPr sz="4000" b="1" spc="-46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no</a:t>
            </a:r>
            <a:r>
              <a:rPr lang="es-ES" sz="4000" b="1" spc="19" dirty="0" smtClean="0">
                <a:solidFill>
                  <a:srgbClr val="0E486E"/>
                </a:solidFill>
                <a:latin typeface="Century Gothic"/>
                <a:cs typeface="Century Gothic"/>
              </a:rPr>
              <a:t>: </a:t>
            </a:r>
            <a:r>
              <a:rPr sz="4000" b="1" spc="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“</a:t>
            </a:r>
            <a:r>
              <a:rPr lang="es-ES"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Discúlpenos” “no lo manejamos”, “No es posible”.</a:t>
            </a:r>
            <a:endParaRPr sz="4000" b="1" dirty="0">
              <a:latin typeface="Century Gothic"/>
              <a:cs typeface="Century Gothic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962400" y="457200"/>
            <a:ext cx="10518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solidFill>
                  <a:schemeClr val="tx2"/>
                </a:solidFill>
                <a:latin typeface="Century Gothic" pitchFamily="34" charset="0"/>
              </a:rPr>
              <a:t>5.- </a:t>
            </a:r>
            <a:endParaRPr lang="es-ES" sz="4400" b="1" dirty="0">
              <a:solidFill>
                <a:schemeClr val="tx2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443210" y="3132582"/>
            <a:ext cx="1745742" cy="1745741"/>
          </a:xfrm>
          <a:custGeom>
            <a:avLst/>
            <a:gdLst/>
            <a:ahLst/>
            <a:cxnLst/>
            <a:rect l="l" t="t" r="r" b="b"/>
            <a:pathLst>
              <a:path w="1745742" h="1745741">
                <a:moveTo>
                  <a:pt x="1745742" y="0"/>
                </a:moveTo>
                <a:lnTo>
                  <a:pt x="0" y="1745741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920222" y="3684270"/>
            <a:ext cx="1270000" cy="1270000"/>
          </a:xfrm>
          <a:custGeom>
            <a:avLst/>
            <a:gdLst/>
            <a:ahLst/>
            <a:cxnLst/>
            <a:rect l="l" t="t" r="r" b="b"/>
            <a:pathLst>
              <a:path w="1270000" h="1270000">
                <a:moveTo>
                  <a:pt x="1270000" y="0"/>
                </a:moveTo>
                <a:lnTo>
                  <a:pt x="0" y="1269999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412236" y="2717292"/>
            <a:ext cx="5178552" cy="39197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347253" y="256032"/>
            <a:ext cx="932003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3500" spc="0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El</a:t>
            </a:r>
            <a:endParaRPr sz="44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324518" y="256032"/>
            <a:ext cx="2805062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robotismo</a:t>
            </a:r>
            <a:endParaRPr sz="44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4400" y="1143000"/>
            <a:ext cx="10744200" cy="152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7116" algn="just">
              <a:lnSpc>
                <a:spcPts val="4260"/>
              </a:lnSpc>
              <a:spcBef>
                <a:spcPts val="213"/>
              </a:spcBef>
            </a:pPr>
            <a:r>
              <a:rPr sz="3200" spc="0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lang="es-ES" sz="4000" b="1" dirty="0" smtClean="0">
                <a:solidFill>
                  <a:srgbClr val="0E486E"/>
                </a:solidFill>
                <a:latin typeface="Century Gothic"/>
                <a:cs typeface="Wingdings 3"/>
              </a:rPr>
              <a:t>L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ey</a:t>
            </a:r>
            <a:r>
              <a:rPr sz="4000" b="1" spc="-5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del</a:t>
            </a:r>
            <a:r>
              <a:rPr sz="4000" b="1" spc="-36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robotismo</a:t>
            </a:r>
            <a:r>
              <a:rPr lang="es-ES" sz="4000" b="1" spc="29" dirty="0" smtClean="0">
                <a:solidFill>
                  <a:srgbClr val="0E486E"/>
                </a:solidFill>
                <a:latin typeface="Century Gothic"/>
                <a:cs typeface="Century Gothic"/>
              </a:rPr>
              <a:t>: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“gra</a:t>
            </a:r>
            <a:r>
              <a:rPr sz="40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c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ias</a:t>
            </a:r>
            <a:r>
              <a:rPr lang="es-ES"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, el que sigue”</a:t>
            </a:r>
            <a:r>
              <a:rPr sz="6000" b="1" spc="0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,</a:t>
            </a:r>
            <a:r>
              <a:rPr sz="6000" b="1" spc="9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203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son</a:t>
            </a:r>
            <a:r>
              <a:rPr sz="6000" b="1" spc="-9" baseline="-203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6000" b="1" spc="0" baseline="-203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isa</a:t>
            </a:r>
            <a:r>
              <a:rPr sz="6000" b="1" spc="-20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ES" sz="6000" b="1" spc="-20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6000" b="1" spc="-9" baseline="-203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u</a:t>
            </a:r>
            <a:r>
              <a:rPr sz="6000" b="1" spc="0" baseline="-203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tom</a:t>
            </a:r>
            <a:r>
              <a:rPr sz="6000" b="1" spc="-14" baseline="-203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á</a:t>
            </a:r>
            <a:r>
              <a:rPr sz="6000" b="1" spc="0" baseline="-203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tica</a:t>
            </a:r>
            <a:r>
              <a:rPr sz="6000" b="1" spc="0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,</a:t>
            </a:r>
            <a:r>
              <a:rPr sz="6000" b="1" spc="54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6000" b="1" spc="0" baseline="-203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cr</a:t>
            </a:r>
            <a:r>
              <a:rPr sz="6000" b="1" spc="-14" baseline="-203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á</a:t>
            </a:r>
            <a:r>
              <a:rPr sz="6000" b="1" spc="0" baseline="-203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neo</a:t>
            </a:r>
            <a:r>
              <a:rPr lang="es-ES" sz="6000" b="1" spc="0" baseline="-2039" dirty="0" smtClean="0">
                <a:solidFill>
                  <a:srgbClr val="0E486E"/>
                </a:solidFill>
                <a:latin typeface="Century Gothic"/>
                <a:cs typeface="Century Gothic"/>
              </a:rPr>
              <a:t> vacío.</a:t>
            </a:r>
            <a:endParaRPr sz="4000" b="1" dirty="0">
              <a:latin typeface="Century Gothic"/>
              <a:cs typeface="Century Gothic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972603" y="76200"/>
            <a:ext cx="89479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solidFill>
                  <a:schemeClr val="tx2"/>
                </a:solidFill>
                <a:latin typeface="Century Gothic" pitchFamily="34" charset="0"/>
              </a:rPr>
              <a:t>6.-</a:t>
            </a:r>
            <a:endParaRPr lang="es-ES" sz="4400" b="1" dirty="0">
              <a:solidFill>
                <a:schemeClr val="tx2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418420" y="2751582"/>
            <a:ext cx="1745742" cy="1745741"/>
          </a:xfrm>
          <a:custGeom>
            <a:avLst/>
            <a:gdLst/>
            <a:ahLst/>
            <a:cxnLst/>
            <a:rect l="l" t="t" r="r" b="b"/>
            <a:pathLst>
              <a:path w="1745742" h="1745741">
                <a:moveTo>
                  <a:pt x="1745742" y="0"/>
                </a:moveTo>
                <a:lnTo>
                  <a:pt x="0" y="1745741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854616" y="869823"/>
            <a:ext cx="1122353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3500" spc="0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La</a:t>
            </a:r>
            <a:endParaRPr sz="4400" dirty="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21987" y="869823"/>
            <a:ext cx="1518763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regla</a:t>
            </a:r>
            <a:endParaRPr sz="44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84135" y="869823"/>
            <a:ext cx="836560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</a:t>
            </a:r>
            <a:endParaRPr sz="44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465045" y="869823"/>
            <a:ext cx="1059955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tres</a:t>
            </a:r>
            <a:endParaRPr sz="440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09600" y="2615021"/>
            <a:ext cx="11176610" cy="16304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4260"/>
              </a:lnSpc>
              <a:spcBef>
                <a:spcPts val="213"/>
              </a:spcBef>
            </a:pP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Primero</a:t>
            </a:r>
            <a:r>
              <a:rPr sz="4000" b="1" spc="2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la empres</a:t>
            </a:r>
            <a:r>
              <a:rPr sz="4000" b="1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,</a:t>
            </a:r>
            <a:r>
              <a:rPr sz="4000" b="1" spc="-151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luego</a:t>
            </a:r>
            <a:r>
              <a:rPr sz="4000" b="1" spc="-91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las</a:t>
            </a:r>
            <a:r>
              <a:rPr sz="4000" b="1" spc="1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políticas</a:t>
            </a:r>
            <a:endParaRPr sz="4000" dirty="0">
              <a:latin typeface="Century Gothic"/>
              <a:cs typeface="Century Gothic"/>
            </a:endParaRPr>
          </a:p>
          <a:p>
            <a:pPr marL="299212" marR="76123" algn="just">
              <a:lnSpc>
                <a:spcPts val="4320"/>
              </a:lnSpc>
              <a:spcBef>
                <a:spcPts val="2"/>
              </a:spcBef>
            </a:pP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la empresa ,</a:t>
            </a:r>
            <a:r>
              <a:rPr sz="40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después</a:t>
            </a:r>
            <a:r>
              <a:rPr sz="4000" b="1" spc="2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la política</a:t>
            </a:r>
            <a:r>
              <a:rPr sz="4000" b="1" spc="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y</a:t>
            </a:r>
            <a:r>
              <a:rPr sz="4000" b="1" spc="-8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la</a:t>
            </a:r>
            <a:r>
              <a:rPr lang="es-ES"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empres</a:t>
            </a:r>
            <a:r>
              <a:rPr sz="4000" b="1" spc="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.</a:t>
            </a:r>
            <a:endParaRPr sz="4000" dirty="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024210" y="2590800"/>
            <a:ext cx="761412" cy="532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195"/>
              </a:lnSpc>
              <a:spcBef>
                <a:spcPts val="209"/>
              </a:spcBef>
            </a:pP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</a:t>
            </a:r>
            <a:endParaRPr sz="4000" dirty="0">
              <a:latin typeface="Century Gothic"/>
              <a:cs typeface="Century Gothic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488153" y="754559"/>
            <a:ext cx="9220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solidFill>
                  <a:schemeClr val="tx2"/>
                </a:solidFill>
              </a:rPr>
              <a:t>7.- </a:t>
            </a:r>
            <a:endParaRPr lang="es-ES" sz="44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5" name="object 5"/>
          <p:cNvSpPr/>
          <p:nvPr/>
        </p:nvSpPr>
        <p:spPr>
          <a:xfrm>
            <a:off x="10443210" y="3132582"/>
            <a:ext cx="1745742" cy="1745741"/>
          </a:xfrm>
          <a:custGeom>
            <a:avLst/>
            <a:gdLst/>
            <a:ahLst/>
            <a:cxnLst/>
            <a:rect l="l" t="t" r="r" b="b"/>
            <a:pathLst>
              <a:path w="1745742" h="1745741">
                <a:moveTo>
                  <a:pt x="1745742" y="0"/>
                </a:moveTo>
                <a:lnTo>
                  <a:pt x="0" y="1745741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920222" y="3684270"/>
            <a:ext cx="1270000" cy="1270000"/>
          </a:xfrm>
          <a:custGeom>
            <a:avLst/>
            <a:gdLst/>
            <a:ahLst/>
            <a:cxnLst/>
            <a:rect l="l" t="t" r="r" b="b"/>
            <a:pathLst>
              <a:path w="1270000" h="1270000">
                <a:moveTo>
                  <a:pt x="1270000" y="0"/>
                </a:moveTo>
                <a:lnTo>
                  <a:pt x="0" y="1269999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12948" y="2668524"/>
            <a:ext cx="5216652" cy="38343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629400" y="381000"/>
            <a:ext cx="2685460" cy="5466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05"/>
              </a:lnSpc>
              <a:spcBef>
                <a:spcPts val="215"/>
              </a:spcBef>
            </a:pPr>
            <a:r>
              <a:rPr sz="3250" spc="9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1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El rebote</a:t>
            </a:r>
            <a:endParaRPr sz="4100" dirty="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979144" y="1437750"/>
            <a:ext cx="10831856" cy="9465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4"/>
              </a:lnSpc>
              <a:spcBef>
                <a:spcPts val="190"/>
              </a:spcBef>
            </a:pPr>
            <a:r>
              <a:rPr sz="4425" b="1" spc="-4" baseline="-1984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lang="es-ES" sz="5550" b="1" baseline="-1469" dirty="0" smtClean="0">
                <a:solidFill>
                  <a:srgbClr val="0E486E"/>
                </a:solidFill>
                <a:latin typeface="Century Gothic"/>
                <a:cs typeface="Wingdings 3"/>
              </a:rPr>
              <a:t>L</a:t>
            </a:r>
            <a:r>
              <a:rPr sz="5550" b="1" spc="0" baseline="-146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ey</a:t>
            </a:r>
            <a:r>
              <a:rPr sz="5550" b="1" spc="-20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5550" b="1" spc="0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de </a:t>
            </a:r>
            <a:r>
              <a:rPr sz="5550" b="1" spc="4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l</a:t>
            </a:r>
            <a:r>
              <a:rPr sz="5550" b="1" spc="0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5550" b="1" spc="-32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5550" b="1" spc="0" baseline="-146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pelota</a:t>
            </a:r>
            <a:r>
              <a:rPr lang="es-ES" sz="5550" b="1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:</a:t>
            </a:r>
            <a:r>
              <a:rPr lang="es-ES" sz="5550" b="1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5550" b="1" spc="0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”</a:t>
            </a:r>
            <a:r>
              <a:rPr sz="5550" b="1" spc="0" baseline="-146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Di</a:t>
            </a:r>
            <a:r>
              <a:rPr sz="5550" b="1" spc="9" baseline="-146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5550" b="1" spc="0" baseline="-146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culpe</a:t>
            </a:r>
            <a:r>
              <a:rPr sz="5550" b="1" spc="-13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5550" b="1" spc="14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l</a:t>
            </a:r>
            <a:r>
              <a:rPr sz="5550" b="1" spc="0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lame</a:t>
            </a:r>
            <a:r>
              <a:rPr sz="5550" b="1" spc="-7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5550" b="1" spc="0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5550" b="1" spc="-25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5550" b="1" spc="9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l</a:t>
            </a:r>
            <a:r>
              <a:rPr sz="5550" b="1" spc="0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5550" b="1" spc="-97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5550" b="1" spc="0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ex</a:t>
            </a:r>
            <a:r>
              <a:rPr sz="5550" b="1" spc="-4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5550" b="1" spc="0" baseline="-1469" dirty="0" smtClean="0">
                <a:solidFill>
                  <a:srgbClr val="0E486E"/>
                </a:solidFill>
                <a:latin typeface="Century Gothic"/>
                <a:cs typeface="Century Gothic"/>
              </a:rPr>
              <a:t>”…,</a:t>
            </a:r>
            <a:endParaRPr sz="3700" b="1" dirty="0">
              <a:latin typeface="Century Gothic"/>
              <a:cs typeface="Century Gothic"/>
            </a:endParaRPr>
          </a:p>
          <a:p>
            <a:pPr marL="299211" marR="86419">
              <a:lnSpc>
                <a:spcPts val="3650"/>
              </a:lnSpc>
            </a:pPr>
            <a:r>
              <a:rPr sz="37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 “</a:t>
            </a:r>
            <a:r>
              <a:rPr sz="3700" b="1" spc="1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v</a:t>
            </a: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aya</a:t>
            </a:r>
            <a:r>
              <a:rPr sz="3700" b="1" spc="-7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7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al</a:t>
            </a:r>
            <a:r>
              <a:rPr sz="3700" b="1" spc="-32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depa</a:t>
            </a:r>
            <a:r>
              <a:rPr sz="3700" b="1" spc="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37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tamento</a:t>
            </a:r>
            <a:r>
              <a:rPr lang="es-ES" sz="3700" b="1" spc="-60" dirty="0" smtClean="0">
                <a:solidFill>
                  <a:srgbClr val="0E486E"/>
                </a:solidFill>
                <a:latin typeface="Century Gothic"/>
                <a:cs typeface="Century Gothic"/>
              </a:rPr>
              <a:t>“…</a:t>
            </a:r>
            <a:endParaRPr sz="3700" b="1" dirty="0">
              <a:latin typeface="Century Gothic"/>
              <a:cs typeface="Century Gothic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292793" y="221159"/>
            <a:ext cx="7938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solidFill>
                  <a:schemeClr val="tx2"/>
                </a:solidFill>
              </a:rPr>
              <a:t>8.-</a:t>
            </a:r>
            <a:endParaRPr lang="es-ES" sz="44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443210" y="3132582"/>
            <a:ext cx="1745742" cy="1745741"/>
          </a:xfrm>
          <a:custGeom>
            <a:avLst/>
            <a:gdLst/>
            <a:ahLst/>
            <a:cxnLst/>
            <a:rect l="l" t="t" r="r" b="b"/>
            <a:pathLst>
              <a:path w="1745742" h="1745741">
                <a:moveTo>
                  <a:pt x="1745742" y="0"/>
                </a:moveTo>
                <a:lnTo>
                  <a:pt x="0" y="1745741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920222" y="3684270"/>
            <a:ext cx="1270000" cy="1270000"/>
          </a:xfrm>
          <a:custGeom>
            <a:avLst/>
            <a:gdLst/>
            <a:ahLst/>
            <a:cxnLst/>
            <a:rect l="l" t="t" r="r" b="b"/>
            <a:pathLst>
              <a:path w="1270000" h="1270000">
                <a:moveTo>
                  <a:pt x="1270000" y="0"/>
                </a:moveTo>
                <a:lnTo>
                  <a:pt x="0" y="1269999"/>
                </a:lnTo>
              </a:path>
            </a:pathLst>
          </a:custGeom>
          <a:ln w="28956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721354" y="651556"/>
            <a:ext cx="1259013" cy="6471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95"/>
              </a:lnSpc>
              <a:spcBef>
                <a:spcPts val="254"/>
              </a:spcBef>
            </a:pPr>
            <a:r>
              <a:rPr sz="3900" spc="0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9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En</a:t>
            </a:r>
            <a:endParaRPr sz="490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35727" y="651556"/>
            <a:ext cx="3401900" cy="6471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095"/>
              </a:lnSpc>
              <a:spcBef>
                <a:spcPts val="254"/>
              </a:spcBef>
            </a:pPr>
            <a:r>
              <a:rPr sz="49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conclusión</a:t>
            </a:r>
            <a:endParaRPr sz="49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20472" y="1773777"/>
            <a:ext cx="11359709" cy="34078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9212" indent="-286512" algn="just">
              <a:lnSpc>
                <a:spcPts val="4904"/>
              </a:lnSpc>
              <a:spcBef>
                <a:spcPts val="229"/>
              </a:spcBef>
            </a:pPr>
            <a:r>
              <a:rPr sz="3200" spc="0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En algun</a:t>
            </a:r>
            <a:r>
              <a:rPr sz="40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4000" b="1" spc="3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oc</a:t>
            </a:r>
            <a:r>
              <a:rPr sz="40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siones</a:t>
            </a:r>
            <a:r>
              <a:rPr sz="4000" b="1" spc="3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el servicio se</a:t>
            </a:r>
            <a:r>
              <a:rPr sz="4000" b="1" spc="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as</a:t>
            </a:r>
            <a:r>
              <a:rPr sz="40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o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cia</a:t>
            </a:r>
            <a:r>
              <a:rPr sz="4000" b="1" spc="3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al 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servilismo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,</a:t>
            </a:r>
            <a:r>
              <a:rPr sz="4000" b="1" spc="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el sometimiento,</a:t>
            </a:r>
            <a:r>
              <a:rPr sz="4000" b="1" spc="3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la</a:t>
            </a:r>
            <a:r>
              <a:rPr sz="4000" b="1" spc="-3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subordina</a:t>
            </a:r>
            <a:r>
              <a:rPr sz="4000" b="1" spc="-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ión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con</a:t>
            </a:r>
            <a:r>
              <a:rPr sz="40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una</a:t>
            </a:r>
            <a:r>
              <a:rPr sz="4000" b="1" spc="-5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rela</a:t>
            </a:r>
            <a:r>
              <a:rPr sz="40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c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ión</a:t>
            </a:r>
            <a:r>
              <a:rPr sz="4000" b="1" spc="4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am</a:t>
            </a:r>
            <a:r>
              <a:rPr sz="4000" b="1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o</a:t>
            </a:r>
            <a:r>
              <a:rPr sz="4000" b="1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-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es</a:t>
            </a:r>
            <a:r>
              <a:rPr sz="40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c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lavo</a:t>
            </a:r>
            <a:r>
              <a:rPr sz="4000" b="1" spc="-127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y</a:t>
            </a:r>
            <a:r>
              <a:rPr sz="4000" b="1" spc="-21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esto</a:t>
            </a:r>
            <a:r>
              <a:rPr sz="4000" b="1" spc="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tiene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una</a:t>
            </a:r>
            <a:r>
              <a:rPr sz="4000" b="1" spc="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co</a:t>
            </a:r>
            <a:r>
              <a:rPr sz="40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n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not</a:t>
            </a:r>
            <a:r>
              <a:rPr sz="40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ción</a:t>
            </a:r>
            <a:r>
              <a:rPr sz="4000" b="1" spc="5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</a:t>
            </a:r>
            <a:r>
              <a:rPr sz="40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n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igra</a:t>
            </a:r>
            <a:r>
              <a:rPr sz="40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n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te</a:t>
            </a:r>
            <a:r>
              <a:rPr sz="4000" b="1" spc="2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y</a:t>
            </a:r>
            <a:r>
              <a:rPr sz="4000" b="1" spc="-21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</a:t>
            </a:r>
            <a:r>
              <a:rPr sz="40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pe</a:t>
            </a:r>
            <a:r>
              <a:rPr sz="40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c</a:t>
            </a:r>
            <a:r>
              <a:rPr sz="40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tiva</a:t>
            </a:r>
            <a:r>
              <a:rPr sz="40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.</a:t>
            </a:r>
            <a:endParaRPr sz="4000" dirty="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221996" y="1464568"/>
            <a:ext cx="920325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3500" b="1" spc="-4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4400" b="1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El</a:t>
            </a:r>
            <a:endParaRPr sz="4400" b="1">
              <a:latin typeface="Century Gothic"/>
              <a:cs typeface="Century Gothic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301242" y="1464568"/>
            <a:ext cx="2117112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ser</a:t>
            </a:r>
            <a:r>
              <a:rPr sz="44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v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ic</a:t>
            </a:r>
            <a:r>
              <a:rPr sz="4400" b="1" spc="-19" dirty="0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</a:t>
            </a:r>
            <a:endParaRPr sz="4400" b="1">
              <a:latin typeface="Century Gothic"/>
              <a:cs typeface="Century Gothic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578479" y="1464568"/>
            <a:ext cx="1601824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debe</a:t>
            </a:r>
            <a:endParaRPr sz="4400" b="1">
              <a:latin typeface="Century Gothic"/>
              <a:cs typeface="Century Gothic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338953" y="1464568"/>
            <a:ext cx="3203312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enten</a:t>
            </a:r>
            <a:r>
              <a:rPr sz="44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d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erse</a:t>
            </a:r>
            <a:endParaRPr sz="4400" b="1">
              <a:latin typeface="Century Gothic"/>
              <a:cs typeface="Century Gothic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704326" y="1464568"/>
            <a:ext cx="1725936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</a:t>
            </a:r>
            <a:r>
              <a:rPr sz="4400" b="1" spc="-25" dirty="0" smtClean="0">
                <a:solidFill>
                  <a:srgbClr val="0E486E"/>
                </a:solidFill>
                <a:latin typeface="Century Gothic"/>
                <a:cs typeface="Century Gothic"/>
              </a:rPr>
              <a:t>o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mo</a:t>
            </a:r>
            <a:endParaRPr sz="4400" b="1">
              <a:latin typeface="Century Gothic"/>
              <a:cs typeface="Century Gothic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589768" y="1464568"/>
            <a:ext cx="786988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un</a:t>
            </a:r>
            <a:endParaRPr sz="4400" b="1">
              <a:latin typeface="Century Gothic"/>
              <a:cs typeface="Century Gothic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08508" y="2135632"/>
            <a:ext cx="1157319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al</a:t>
            </a:r>
            <a:r>
              <a:rPr sz="44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</a:t>
            </a:r>
            <a:endParaRPr sz="4400" b="1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311654" y="2135632"/>
            <a:ext cx="1445240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va</a:t>
            </a:r>
            <a:r>
              <a:rPr sz="4400" b="1" spc="-19" dirty="0" smtClean="0">
                <a:solidFill>
                  <a:srgbClr val="0E486E"/>
                </a:solidFill>
                <a:latin typeface="Century Gothic"/>
                <a:cs typeface="Century Gothic"/>
              </a:rPr>
              <a:t>l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or</a:t>
            </a:r>
            <a:endParaRPr sz="4400" b="1" dirty="0">
              <a:latin typeface="Century Gothic"/>
              <a:cs typeface="Century Gothi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404487" y="2135632"/>
            <a:ext cx="2404425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humano</a:t>
            </a:r>
            <a:endParaRPr sz="4400" b="1" dirty="0"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456170" y="2135632"/>
            <a:ext cx="3924200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tr</a:t>
            </a:r>
            <a:r>
              <a:rPr sz="44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scenden</a:t>
            </a:r>
            <a:r>
              <a:rPr sz="44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e,</a:t>
            </a:r>
            <a:endParaRPr sz="4400" b="1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08508" y="2805942"/>
            <a:ext cx="2710393" cy="12558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85"/>
              </a:lnSpc>
              <a:spcBef>
                <a:spcPts val="234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debemos</a:t>
            </a:r>
            <a:endParaRPr sz="4400" b="1" dirty="0">
              <a:latin typeface="Century Gothic"/>
              <a:cs typeface="Century Gothic"/>
            </a:endParaRPr>
          </a:p>
          <a:p>
            <a:pPr marL="12700" marR="45704">
              <a:lnSpc>
                <a:spcPts val="5205"/>
              </a:lnSpc>
              <a:spcBef>
                <a:spcPts val="25"/>
              </a:spcBef>
            </a:pPr>
            <a:r>
              <a:rPr sz="6600" b="1" spc="0" baseline="-1853" dirty="0" smtClean="0">
                <a:solidFill>
                  <a:srgbClr val="0E486E"/>
                </a:solidFill>
                <a:latin typeface="Century Gothic"/>
                <a:cs typeface="Century Gothic"/>
              </a:rPr>
              <a:t>empresa,</a:t>
            </a:r>
            <a:endParaRPr sz="4400" b="1" dirty="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02863" y="2805942"/>
            <a:ext cx="1602294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ser</a:t>
            </a:r>
            <a:r>
              <a:rPr sz="44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v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ir,</a:t>
            </a:r>
            <a:endParaRPr sz="4400" b="1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590413" y="2805942"/>
            <a:ext cx="491616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endParaRPr sz="4400" b="1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468237" y="2805942"/>
            <a:ext cx="599254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la</a:t>
            </a:r>
            <a:endParaRPr sz="4400" b="1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456170" y="2805942"/>
            <a:ext cx="2060689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fami</a:t>
            </a:r>
            <a:r>
              <a:rPr sz="4400" b="1" spc="-19" dirty="0" smtClean="0">
                <a:solidFill>
                  <a:srgbClr val="0E486E"/>
                </a:solidFill>
                <a:latin typeface="Century Gothic"/>
                <a:cs typeface="Century Gothic"/>
              </a:rPr>
              <a:t>li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a,</a:t>
            </a:r>
            <a:endParaRPr sz="4400" b="1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900920" y="2805942"/>
            <a:ext cx="491616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endParaRPr sz="4400" b="1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778744" y="2805942"/>
            <a:ext cx="559142" cy="12558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1859" algn="ctr">
              <a:lnSpc>
                <a:spcPts val="4685"/>
              </a:lnSpc>
              <a:spcBef>
                <a:spcPts val="234"/>
              </a:spcBef>
            </a:pPr>
            <a:r>
              <a:rPr sz="44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la</a:t>
            </a:r>
            <a:endParaRPr sz="4400" b="1">
              <a:latin typeface="Century Gothic"/>
              <a:cs typeface="Century Gothic"/>
            </a:endParaRPr>
          </a:p>
          <a:p>
            <a:pPr marL="67779" algn="ctr">
              <a:lnSpc>
                <a:spcPts val="5205"/>
              </a:lnSpc>
              <a:spcBef>
                <a:spcPts val="25"/>
              </a:spcBef>
            </a:pPr>
            <a:r>
              <a:rPr sz="6600" b="1" spc="0" baseline="-1853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endParaRPr sz="4400" b="1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31591" y="3477133"/>
            <a:ext cx="2962305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400" b="1" spc="9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nues</a:t>
            </a:r>
            <a:r>
              <a:rPr sz="44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ros</a:t>
            </a:r>
            <a:endParaRPr sz="4400" b="1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456045" y="3477133"/>
            <a:ext cx="4273870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co</a:t>
            </a:r>
            <a:r>
              <a:rPr sz="4400" b="1" spc="-25" dirty="0" smtClean="0">
                <a:solidFill>
                  <a:srgbClr val="0E486E"/>
                </a:solidFill>
                <a:latin typeface="Century Gothic"/>
                <a:cs typeface="Century Gothic"/>
              </a:rPr>
              <a:t>l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ab</a:t>
            </a:r>
            <a:r>
              <a:rPr sz="4400" b="1" spc="-19" dirty="0" smtClean="0">
                <a:solidFill>
                  <a:srgbClr val="0E486E"/>
                </a:solidFill>
                <a:latin typeface="Century Gothic"/>
                <a:cs typeface="Century Gothic"/>
              </a:rPr>
              <a:t>o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44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do</a:t>
            </a:r>
            <a:r>
              <a:rPr sz="44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es,</a:t>
            </a:r>
            <a:endParaRPr sz="4400" b="1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8508" y="4147443"/>
            <a:ext cx="602307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-4" dirty="0" smtClean="0">
                <a:solidFill>
                  <a:srgbClr val="0E486E"/>
                </a:solidFill>
                <a:latin typeface="Century Gothic"/>
                <a:cs typeface="Century Gothic"/>
              </a:rPr>
              <a:t>la</a:t>
            </a:r>
            <a:endParaRPr sz="4400" b="1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54988" y="4147443"/>
            <a:ext cx="2831019" cy="585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so</a:t>
            </a:r>
            <a:r>
              <a:rPr sz="4400" b="1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c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ieda</a:t>
            </a:r>
            <a:r>
              <a:rPr sz="4400" b="1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d</a:t>
            </a:r>
            <a:r>
              <a:rPr sz="4400" b="1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.</a:t>
            </a:r>
            <a:endParaRPr sz="4400" b="1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>
              <a:solidFill>
                <a:schemeClr val="tx2"/>
              </a:solidFill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48690" y="2810510"/>
            <a:ext cx="2010615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chemeClr val="tx2"/>
                </a:solidFill>
                <a:latin typeface="Century Gothic"/>
                <a:cs typeface="Century Gothic"/>
              </a:rPr>
              <a:t>CASOS</a:t>
            </a:r>
            <a:endParaRPr sz="4400">
              <a:solidFill>
                <a:schemeClr val="tx2"/>
              </a:solidFill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03028" y="2810510"/>
            <a:ext cx="3617396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chemeClr val="tx2"/>
                </a:solidFill>
                <a:latin typeface="Century Gothic"/>
                <a:cs typeface="Century Gothic"/>
              </a:rPr>
              <a:t>ESTELARES</a:t>
            </a:r>
            <a:r>
              <a:rPr sz="4400" b="1" spc="-29" dirty="0" smtClean="0">
                <a:solidFill>
                  <a:schemeClr val="tx2"/>
                </a:solidFill>
                <a:latin typeface="Century Gothic"/>
                <a:cs typeface="Century Gothic"/>
              </a:rPr>
              <a:t> </a:t>
            </a:r>
            <a:r>
              <a:rPr sz="4400" b="1" spc="0" dirty="0" smtClean="0">
                <a:solidFill>
                  <a:schemeClr val="tx2"/>
                </a:solidFill>
                <a:latin typeface="Century Gothic"/>
                <a:cs typeface="Century Gothic"/>
              </a:rPr>
              <a:t>DE</a:t>
            </a:r>
            <a:endParaRPr sz="4400">
              <a:solidFill>
                <a:schemeClr val="tx2"/>
              </a:solidFill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465377" y="2810510"/>
            <a:ext cx="4165124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05"/>
              </a:lnSpc>
              <a:spcBef>
                <a:spcPts val="230"/>
              </a:spcBef>
            </a:pPr>
            <a:r>
              <a:rPr sz="4400" b="1" spc="0" dirty="0" smtClean="0">
                <a:solidFill>
                  <a:schemeClr val="tx2"/>
                </a:solidFill>
                <a:latin typeface="Century Gothic"/>
                <a:cs typeface="Century Gothic"/>
              </a:rPr>
              <a:t>BUEN</a:t>
            </a:r>
            <a:r>
              <a:rPr sz="4400" b="1" spc="-29" dirty="0" smtClean="0">
                <a:solidFill>
                  <a:schemeClr val="tx2"/>
                </a:solidFill>
                <a:latin typeface="Century Gothic"/>
                <a:cs typeface="Century Gothic"/>
              </a:rPr>
              <a:t> </a:t>
            </a:r>
            <a:r>
              <a:rPr sz="4400" b="1" spc="0" dirty="0" smtClean="0">
                <a:solidFill>
                  <a:schemeClr val="tx2"/>
                </a:solidFill>
                <a:latin typeface="Century Gothic"/>
                <a:cs typeface="Century Gothic"/>
              </a:rPr>
              <a:t>SERVICIO</a:t>
            </a:r>
            <a:endParaRPr sz="4400">
              <a:solidFill>
                <a:schemeClr val="tx2"/>
              </a:solidFill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18794" y="1663668"/>
            <a:ext cx="10721551" cy="5331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200"/>
              </a:lnSpc>
              <a:spcBef>
                <a:spcPts val="210"/>
              </a:spcBef>
            </a:pPr>
            <a:r>
              <a:rPr sz="2850" spc="0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3600" b="1" u="heavy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Fr</a:t>
            </a:r>
            <a:r>
              <a:rPr lang="es-ES" sz="3600" b="1" u="heavy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í</a:t>
            </a:r>
            <a:r>
              <a:rPr sz="3600" b="1" u="heavy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</a:t>
            </a:r>
            <a:r>
              <a:rPr sz="3600" b="1" u="heavy" spc="1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600" b="1" u="heavy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en</a:t>
            </a:r>
            <a:r>
              <a:rPr sz="3600" b="1" u="heavy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600" b="1" u="heavy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la terraz</a:t>
            </a:r>
            <a:r>
              <a:rPr sz="3600" b="1" u="heavy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0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;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al 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ermin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 de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ce</a:t>
            </a:r>
            <a:r>
              <a:rPr sz="3200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n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ar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una p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reja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59151" y="2256726"/>
            <a:ext cx="10218449" cy="28715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0243" algn="just">
              <a:lnSpc>
                <a:spcPts val="3435"/>
              </a:lnSpc>
              <a:spcBef>
                <a:spcPts val="171"/>
              </a:spcBef>
            </a:pP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en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un 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esta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u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nte de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vista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espe</a:t>
            </a:r>
            <a:r>
              <a:rPr sz="3200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c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cul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r,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empezó</a:t>
            </a:r>
            <a:r>
              <a:rPr sz="3200" spc="-2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lang="es-ES"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soplar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en</a:t>
            </a:r>
            <a:r>
              <a:rPr sz="3200" spc="-1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la terr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za un mo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l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3200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to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ai</a:t>
            </a:r>
            <a:r>
              <a:rPr sz="3200" spc="-1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fr</a:t>
            </a:r>
            <a:r>
              <a:rPr lang="es-ES"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í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o, sobre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todo pa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 la m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u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jer con un v</a:t>
            </a:r>
            <a:r>
              <a:rPr sz="3200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stido</a:t>
            </a:r>
            <a:r>
              <a:rPr sz="3200" spc="-3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ligero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, al no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ar e</a:t>
            </a:r>
            <a:r>
              <a:rPr sz="3200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to</a:t>
            </a:r>
            <a:r>
              <a:rPr sz="3200" spc="-2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el mesero</a:t>
            </a:r>
            <a:r>
              <a:rPr sz="3200" spc="-2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le t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ajo in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m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edia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m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ente</a:t>
            </a:r>
            <a:r>
              <a:rPr sz="3200" spc="-2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un ch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p</a:t>
            </a:r>
            <a:r>
              <a:rPr sz="3200" spc="-1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ra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ES"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que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se</a:t>
            </a:r>
            <a:r>
              <a:rPr lang="es-ES"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cubr</a:t>
            </a:r>
            <a:r>
              <a:rPr sz="3200" spc="-1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era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. La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pa</a:t>
            </a:r>
            <a:r>
              <a:rPr sz="3200" spc="-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eja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ter</a:t>
            </a:r>
            <a:r>
              <a:rPr sz="3200" spc="-9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m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in</a:t>
            </a:r>
            <a:r>
              <a:rPr lang="es-MX"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ó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el postre y pid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ó un l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cor adic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onal p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ra c</a:t>
            </a:r>
            <a:r>
              <a:rPr sz="3200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lebrar</a:t>
            </a:r>
            <a:r>
              <a:rPr sz="3200" spc="-1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una noche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inolv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dable.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25583" y="1953259"/>
            <a:ext cx="126787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2419406" y="1953259"/>
            <a:ext cx="12882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2959664" y="1953259"/>
            <a:ext cx="12806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30480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46074" y="1234007"/>
            <a:ext cx="11260125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2850" spc="4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3600" b="1" u="heavy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Paquete</a:t>
            </a:r>
            <a:r>
              <a:rPr sz="3600" b="1" u="heavy" spc="1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600" b="1" u="heavy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 Calida</a:t>
            </a:r>
            <a:r>
              <a:rPr sz="3600" b="1" u="heavy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d</a:t>
            </a:r>
            <a:r>
              <a:rPr sz="20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;</a:t>
            </a:r>
            <a:r>
              <a:rPr sz="2000" spc="332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ES" sz="2000" spc="332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al</a:t>
            </a:r>
            <a:r>
              <a:rPr lang="es-ES"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-1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lang="es-ES"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a</a:t>
            </a:r>
            <a:r>
              <a:rPr lang="es-ES"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pagar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ES"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su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ES"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cuenta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del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2892" y="1771840"/>
            <a:ext cx="11057563" cy="23839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2041" algn="just">
              <a:lnSpc>
                <a:spcPts val="3435"/>
              </a:lnSpc>
              <a:spcBef>
                <a:spcPts val="171"/>
              </a:spcBef>
            </a:pP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hotel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un cl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ente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pid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ó a 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u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</a:t>
            </a:r>
            <a:r>
              <a:rPr sz="3200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bell boy le pusie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 </a:t>
            </a:r>
            <a:r>
              <a:rPr sz="3200" spc="-1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u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na</a:t>
            </a:r>
            <a:r>
              <a:rPr lang="es-ES"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caja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un cordel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pa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mov</a:t>
            </a:r>
            <a:r>
              <a:rPr sz="3200" spc="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rla</a:t>
            </a:r>
            <a:r>
              <a:rPr sz="3200" spc="-1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m</a:t>
            </a:r>
            <a:r>
              <a:rPr lang="es-MX"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á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 fácilmente</a:t>
            </a:r>
            <a:r>
              <a:rPr sz="3200" spc="-1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. Al ter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m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inar de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pagar su cuenta y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recog</a:t>
            </a:r>
            <a:r>
              <a:rPr sz="3200" spc="14" dirty="0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3200" spc="-3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su paque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 </a:t>
            </a:r>
            <a:r>
              <a:rPr sz="3200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 encontró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con una caja envuel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elegant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m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nte</a:t>
            </a:r>
            <a:r>
              <a:rPr sz="3200" spc="-4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como</a:t>
            </a:r>
            <a:endParaRPr sz="3200" dirty="0">
              <a:latin typeface="Century Gothic"/>
              <a:cs typeface="Century Gothic"/>
            </a:endParaRPr>
          </a:p>
          <a:p>
            <a:pPr marL="12700" marR="62041" algn="just">
              <a:lnSpc>
                <a:spcPts val="3750"/>
              </a:lnSpc>
            </a:pP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regalo, que le dio una gr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ta sorpresa.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441698" y="1482090"/>
            <a:ext cx="12639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3162586" y="1482090"/>
            <a:ext cx="12788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80694" y="1084401"/>
            <a:ext cx="11611306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2850" spc="0" dirty="0" smtClean="0">
                <a:solidFill>
                  <a:srgbClr val="FFFFFF"/>
                </a:solidFill>
                <a:latin typeface="Wingdings 3"/>
                <a:cs typeface="Wingdings 3"/>
              </a:rPr>
              <a:t></a:t>
            </a:r>
            <a:r>
              <a:rPr sz="3600" b="1" u="heavy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Encuesta</a:t>
            </a:r>
            <a:r>
              <a:rPr sz="3600" b="1" u="heavy" spc="2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600" b="1" u="heavy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 aerolíne</a:t>
            </a:r>
            <a:r>
              <a:rPr sz="3600" b="1" u="heavy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20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;</a:t>
            </a:r>
            <a:r>
              <a:rPr sz="2000" spc="321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lang="es-ES" sz="2000" spc="321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al </a:t>
            </a:r>
            <a:r>
              <a:rPr lang="es-ES"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encuestar</a:t>
            </a:r>
            <a:r>
              <a:rPr sz="3200" spc="-2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 los</a:t>
            </a:r>
            <a:r>
              <a:rPr lang="es-ES"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clientes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67206" y="1622484"/>
            <a:ext cx="10725363" cy="28712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1081" algn="just">
              <a:lnSpc>
                <a:spcPts val="3435"/>
              </a:lnSpc>
              <a:spcBef>
                <a:spcPts val="171"/>
              </a:spcBef>
            </a:pP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una p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3200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giada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aerol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í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nea</a:t>
            </a:r>
            <a:r>
              <a:rPr sz="3200" spc="-1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, se en</a:t>
            </a:r>
            <a:r>
              <a:rPr sz="3200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c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ontró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que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los</a:t>
            </a:r>
            <a:r>
              <a:rPr lang="es-ES"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clien</a:t>
            </a:r>
            <a:r>
              <a:rPr sz="3200" spc="-1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es</a:t>
            </a:r>
            <a:r>
              <a:rPr sz="3200" spc="-2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no le dab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 gran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m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por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anc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1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al a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bu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</a:t>
            </a:r>
            <a:r>
              <a:rPr sz="3200" spc="3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de llegar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 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iempo, al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real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z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 </a:t>
            </a:r>
            <a:r>
              <a:rPr sz="3200" spc="9" dirty="0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ntrevist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3200" spc="-2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profundas sobre e</a:t>
            </a:r>
            <a:r>
              <a:rPr sz="3200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s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te</a:t>
            </a:r>
            <a:r>
              <a:rPr sz="3200" spc="-1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tema</a:t>
            </a:r>
            <a:r>
              <a:rPr sz="3200" spc="-1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se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en</a:t>
            </a:r>
            <a:r>
              <a:rPr sz="3200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c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ontró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que el s</a:t>
            </a:r>
            <a:r>
              <a:rPr sz="3200" spc="4" dirty="0" smtClean="0">
                <a:solidFill>
                  <a:srgbClr val="0E486E"/>
                </a:solidFill>
                <a:latin typeface="Century Gothic"/>
                <a:cs typeface="Century Gothic"/>
              </a:rPr>
              <a:t>e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rvic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o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a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bordo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de</a:t>
            </a:r>
            <a:r>
              <a:rPr lang="es-ES"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com</a:t>
            </a:r>
            <a:r>
              <a:rPr sz="3200" spc="-14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3200" spc="0" dirty="0" err="1" smtClean="0">
                <a:solidFill>
                  <a:srgbClr val="0E486E"/>
                </a:solidFill>
                <a:latin typeface="Century Gothic"/>
                <a:cs typeface="Century Gothic"/>
              </a:rPr>
              <a:t>das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y</a:t>
            </a:r>
            <a:r>
              <a:rPr sz="3200" spc="-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bebid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s era</a:t>
            </a:r>
            <a:r>
              <a:rPr sz="3200" spc="-25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 bueno q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u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e </a:t>
            </a:r>
            <a:r>
              <a:rPr sz="3200" spc="-14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l cliente</a:t>
            </a:r>
            <a:r>
              <a:rPr sz="3200" spc="-1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3200" spc="0" dirty="0" smtClean="0">
                <a:solidFill>
                  <a:srgbClr val="0E486E"/>
                </a:solidFill>
                <a:latin typeface="Century Gothic"/>
                <a:cs typeface="Century Gothic"/>
              </a:rPr>
              <a:t>no le</a:t>
            </a:r>
            <a:endParaRPr sz="3200" dirty="0">
              <a:latin typeface="Century Gothic"/>
              <a:cs typeface="Century Gothic"/>
            </a:endParaRPr>
          </a:p>
          <a:p>
            <a:pPr marL="12700" marR="61081" algn="just">
              <a:lnSpc>
                <a:spcPts val="3815"/>
              </a:lnSpc>
              <a:spcBef>
                <a:spcPts val="1"/>
              </a:spcBef>
            </a:pPr>
            <a:r>
              <a:rPr sz="4800" spc="0" baseline="-1699" dirty="0" smtClean="0">
                <a:solidFill>
                  <a:srgbClr val="0E486E"/>
                </a:solidFill>
                <a:latin typeface="Century Gothic"/>
                <a:cs typeface="Century Gothic"/>
              </a:rPr>
              <a:t>i</a:t>
            </a:r>
            <a:r>
              <a:rPr sz="4800" spc="-9" baseline="-1699" dirty="0" smtClean="0">
                <a:solidFill>
                  <a:srgbClr val="0E486E"/>
                </a:solidFill>
                <a:latin typeface="Century Gothic"/>
                <a:cs typeface="Century Gothic"/>
              </a:rPr>
              <a:t>m</a:t>
            </a:r>
            <a:r>
              <a:rPr sz="4800" spc="0" baseline="-1699" dirty="0" smtClean="0">
                <a:solidFill>
                  <a:srgbClr val="0E486E"/>
                </a:solidFill>
                <a:latin typeface="Century Gothic"/>
                <a:cs typeface="Century Gothic"/>
              </a:rPr>
              <a:t>por</a:t>
            </a:r>
            <a:r>
              <a:rPr sz="4800" spc="-9" baseline="-1699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4800" spc="0" baseline="-1699" dirty="0" smtClean="0">
                <a:solidFill>
                  <a:srgbClr val="0E486E"/>
                </a:solidFill>
                <a:latin typeface="Century Gothic"/>
                <a:cs typeface="Century Gothic"/>
              </a:rPr>
              <a:t>aba</a:t>
            </a:r>
            <a:r>
              <a:rPr sz="4800" spc="14" baseline="-169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800" spc="0" baseline="-1699" dirty="0" smtClean="0">
                <a:solidFill>
                  <a:srgbClr val="0E486E"/>
                </a:solidFill>
                <a:latin typeface="Century Gothic"/>
                <a:cs typeface="Century Gothic"/>
              </a:rPr>
              <a:t>llegar</a:t>
            </a:r>
            <a:r>
              <a:rPr sz="4800" spc="-14" baseline="-1699" dirty="0" smtClean="0">
                <a:solidFill>
                  <a:srgbClr val="0E486E"/>
                </a:solidFill>
                <a:latin typeface="Century Gothic"/>
                <a:cs typeface="Century Gothic"/>
              </a:rPr>
              <a:t> </a:t>
            </a:r>
            <a:r>
              <a:rPr sz="4800" spc="0" baseline="-1699" dirty="0" smtClean="0">
                <a:solidFill>
                  <a:srgbClr val="0E486E"/>
                </a:solidFill>
                <a:latin typeface="Century Gothic"/>
                <a:cs typeface="Century Gothic"/>
              </a:rPr>
              <a:t>t</a:t>
            </a:r>
            <a:r>
              <a:rPr sz="4800" spc="-9" baseline="-1699" dirty="0" smtClean="0">
                <a:solidFill>
                  <a:srgbClr val="0E486E"/>
                </a:solidFill>
                <a:latin typeface="Century Gothic"/>
                <a:cs typeface="Century Gothic"/>
              </a:rPr>
              <a:t>a</a:t>
            </a:r>
            <a:r>
              <a:rPr sz="4800" spc="0" baseline="-1699" dirty="0" smtClean="0">
                <a:solidFill>
                  <a:srgbClr val="0E486E"/>
                </a:solidFill>
                <a:latin typeface="Century Gothic"/>
                <a:cs typeface="Century Gothic"/>
              </a:rPr>
              <a:t>rde.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931389" y="1332483"/>
            <a:ext cx="127837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3653720" y="1332483"/>
            <a:ext cx="127882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</TotalTime>
  <Words>670</Words>
  <Application>Microsoft Office PowerPoint</Application>
  <PresentationFormat>Personalizado</PresentationFormat>
  <Paragraphs>126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3" baseType="lpstr">
      <vt:lpstr>Office Theme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PC</cp:lastModifiedBy>
  <cp:revision>23</cp:revision>
  <dcterms:modified xsi:type="dcterms:W3CDTF">2015-07-03T21:30:36Z</dcterms:modified>
</cp:coreProperties>
</file>