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559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85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actividadesmoodle23.weebly.com/base-de-datos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26842" y="5741707"/>
            <a:ext cx="4634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DOCENTE: MARÍA DOLORES GARCÍA PONCE</a:t>
            </a:r>
            <a:endParaRPr lang="es-MX" dirty="0"/>
          </a:p>
        </p:txBody>
      </p:sp>
      <p:sp>
        <p:nvSpPr>
          <p:cNvPr id="5" name="4 Rectángulo"/>
          <p:cNvSpPr/>
          <p:nvPr/>
        </p:nvSpPr>
        <p:spPr>
          <a:xfrm>
            <a:off x="4677920" y="320823"/>
            <a:ext cx="68018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Multiversidad latinoamericana</a:t>
            </a:r>
            <a:endParaRPr lang="es-MX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413679" y="1133337"/>
            <a:ext cx="27140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Unidad Tonalá </a:t>
            </a:r>
            <a:endParaRPr lang="es-ES" sz="3200" b="1" dirty="0"/>
          </a:p>
        </p:txBody>
      </p:sp>
      <p:sp>
        <p:nvSpPr>
          <p:cNvPr id="7" name="6 Rectángulo"/>
          <p:cNvSpPr/>
          <p:nvPr/>
        </p:nvSpPr>
        <p:spPr>
          <a:xfrm>
            <a:off x="5915229" y="1982199"/>
            <a:ext cx="37839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INFORMÁTICA II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687911" y="3065167"/>
            <a:ext cx="65675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BLOQUE III. DESARROLLA BASES DE DATOS </a:t>
            </a:r>
            <a:endParaRPr lang="es-ES" sz="2800" b="1" dirty="0"/>
          </a:p>
        </p:txBody>
      </p:sp>
      <p:pic>
        <p:nvPicPr>
          <p:cNvPr id="9218" name="Picture 2" descr="http://1.bp.blogspot.com/_2chQdTM8m2o/TPW3jdvEuYI/AAAAAAAAALw/jH7RSOOSWow/s1600/52636993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76822" y="3644722"/>
            <a:ext cx="4043965" cy="3032974"/>
          </a:xfrm>
          <a:prstGeom prst="rect">
            <a:avLst/>
          </a:prstGeom>
          <a:noFill/>
        </p:spPr>
      </p:pic>
      <p:pic>
        <p:nvPicPr>
          <p:cNvPr id="10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882" y="194633"/>
            <a:ext cx="2540884" cy="138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00172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1821" y="416415"/>
            <a:ext cx="11960180" cy="1456267"/>
          </a:xfrm>
        </p:spPr>
        <p:txBody>
          <a:bodyPr>
            <a:normAutofit fontScale="90000"/>
          </a:bodyPr>
          <a:lstStyle/>
          <a:p>
            <a:pPr algn="ctr"/>
            <a:r>
              <a:rPr lang="es-MX" b="1" dirty="0" smtClean="0"/>
              <a:t>BASE DE DATOS, CONCEPTOS BÁSICOS</a:t>
            </a:r>
            <a:br>
              <a:rPr lang="es-MX" b="1" dirty="0" smtClean="0"/>
            </a:br>
            <a:r>
              <a:rPr lang="es-MX" dirty="0"/>
              <a:t/>
            </a:r>
            <a:br>
              <a:rPr lang="es-MX" dirty="0"/>
            </a:br>
            <a:r>
              <a:rPr lang="es-MX" b="1" dirty="0"/>
              <a:t>Elementos que integra una base de datos: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801" y="1993841"/>
            <a:ext cx="10131425" cy="3649133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TABLAS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REGISTROS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CAMPOS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FORMULARIOS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INFORMES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CONSULTAS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://www.esandra.com/wp-content/uploads/2012/02/tabla-base-da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811" y="2267642"/>
            <a:ext cx="7185383" cy="345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6800045" y="5975797"/>
            <a:ext cx="3193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 smtClean="0"/>
              <a:t>EJEMPLO: VER IMAGEN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74223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etrac.com/tienda/19-156-large/bases-de-dato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63" t="22371" r="11140" b="21491"/>
          <a:stretch/>
        </p:blipFill>
        <p:spPr bwMode="auto">
          <a:xfrm>
            <a:off x="3766881" y="3078050"/>
            <a:ext cx="5239108" cy="3406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76725" y="0"/>
            <a:ext cx="7852892" cy="961623"/>
          </a:xfrm>
        </p:spPr>
        <p:txBody>
          <a:bodyPr/>
          <a:lstStyle/>
          <a:p>
            <a:r>
              <a:rPr lang="es-MX" b="1" dirty="0" smtClean="0"/>
              <a:t>DEFINICIÓN DE BASE DE DATOS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0302" y="759852"/>
            <a:ext cx="10996442" cy="2093594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ONJUNTO DE DATOS RELACIONADOS Y ALMACENADOS DE FORMA ESTRUCTURADA, CUYO PROPOSITO ES MANIPULAR DATOS CON FACILIDAD, ACTUALIZANDO FORMULARIOS Y MOSTRARLOS  EN  DIVERSAS  PRESENTACIONES  A  TRAVÉS  DE  CONSULTAS.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53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Gestor de base de datos: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ACCESS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MYSQL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APACHE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FOXPRO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ORACLE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SQL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6" name="AutoShape 2" descr="data:image/jpeg;base64,/9j/4AAQSkZJRgABAQAAAQABAAD/2wCEAAkGBxQTERQUEBQUFRQVGBwWFxQWFBQWFxYUFxYXFhcVFBUYHCggGBolHBQWIjEhJSkrLi4uFx8zODMsNygtLisBCgoKDg0OGxAQGy8kICU0LTQsLC0sLSwsLCwsLCwsLCwsLCwsLCwsLCwsLCwsLCwsLCwsLCwsLCwsLCwsLCwsLP/AABEIAKYBLwMBEQACEQEDEQH/xAAcAAEAAgMBAQEAAAAAAAAAAAAABgcBBAUDAgj/xABMEAABAwICBQUJDQYFBQEAAAABAAIDBBEFIQYSMUFRBxNhcZEiIzJygaGywdEUFjRCUlNic4KSorHSJDM1Q7PhY3STwvAVF6Pi8VT/xAAaAQEAAgMBAAAAAAAAAAAAAAAABAUBAgMG/8QANREAAgIBAQQHBwMFAQEAAAAAAAECAwQRBRIhMRUzQVFhcZETFDJSobHRIoHBIzRC4fDxQ//aAAwDAQACEQMRAD8AvFAEAQBAEAQBAEAQBAEAQBAEAQBAEAQBAEAQBAEB5VEoa0ucbBoJJ4AC5KJavRGG0lqyrpOUiskLn0tIHQg+Fzcz7D6bmGwKne6wS/VLiVnvtsnrGPD9zcwflTY52rVxGI7C9hLm36WHNvnWJ4bS1g9TevaCb0mtCwaGtjlYHxPa9hGTmm482/oUNpp6MnxkpLWJsXWDYzdAEAQBAEAQBAEAQBAEAQBAEAQBAEAQBAEAQBAEAQBAEAQBAEAQBAEAQGni9NzsEsYNjJG9l+Gs0i/nWYvRpms470WiveSvFTE6SgnGpI1xcwHecg9l9+y445qZlw3tLEV+FZu61S5kt0h0Rpqtp5xmrJulZ3Lwek/GHQVHrulW9US7caFi4ogB0SxOheTRPL2E/wAtzRcfSjebX6rqZ7eq34yB7vfU/wBB9u03xSmt7pgBG8vhezLoc2w8y1VFEvhZl5ORD4l9CQ4BymU8xDZwYHHK5OtGT448HrNguVmJOPFcTvVnQlwlwJzHIHAFpBB2EG4I6FFfB6E5PU+0AQBAEAQBAEAQBAEAQBAEAQBAEAQBAEAQBAEAQBAEAQBAEAQBAEBghAV5yl6PkWr6buZYbF9t7Qcn9Y38R1KXjW//ADlyZX5lLX9WHNEq0UxsVlMyYZE9y9vyXtyI9Y6CFwtrdc91kqi1WQUkb+KVzIInSykhjBdxDXOsONmgkrSMXJ6I6SkorVnnhmIQ1MXOQuEkbsr27Q4HMHoKzKLg9GtDWE42R1XFEd0i5PqaoBdG0Qy/KYLNJ+kzYfzXarJnDhzRwuxIWceTIRS4jW4PKI5hzkBOTb3Y4cYnHwXdH/1SnGu9ax4MhKduLLSXItTAMciq4hJA642Fpyc08HDcoE4Sg9GWlVsbI70TphaHQygCAIAgCAIAgCAIAgCAIAgCAIAgCAIAgCAIAgCAIAgCAIAgCAIDynhDgWuFw4WI3EHIhNdGYaTWjK00EkNHidRQuPcOJMfWAHst1xn8KnXr2lSn2ldjP2V0q3yfIsuoiD2lrgC1wIIOwgixBUHVriixaT4M42iOjgoY5Y2PLmvlMjbixa0hoDSb521dq622uxps40UqpNLvO8uR3NLFcMjnidHMwPY7cdx4g7j0raEnF6o0nXGa3ZFQYph1Tg1SJYXF0LjYE+C5vzco+V09m8KxjOGRHSXMqZwniz3o8i1NGsejrIBLFkdjmE5sdvafaq+yt1y0ZaU2q2OqOwtDqEAQBAEAQBAEAQBAEAQBAEAQBAEAQBAEAQBAEAQBAEAQBAEAQBAVpyoUjoJ6eviGbHBjusElt+vNqm4r34utldmxcJRtj2E/wmuZPDHLGbte0OHRfcekbPIokouLaZPhNTipLtNxamwQBAaeKUEc8TopW6zHixHrHAjisxk4vVGs4Ka0ZTY57Bq/e6J3RlLDfbw12/8ANqs+GRX4oplvYtmnYy6aSqbIxr4zrNeA5pG8HO6rGtHoy6jJSWqPdYMhAEAQBAEAQBAEAQBAEAQBAEAQBAEAQBAEAQBAEAQBAEAQBAEBo4vhrKiF8Mou14seI4EdIIB8i2jJxakjScFOLiyveTmslp62fD3nXjaXlpHxXNIzHQQRcbj1qZkpSgrCvxJOFjqZZ7SoJZmUAQGCEBGtPdHxV0zmtHfY7vjP0rZt6js7F2ot9nMjZNKth5EY5Icdu19JIc2d3Hfbq37pnkJv5TwXfMrWqnEjYFvD2b7CzVCLIIAgCAIAgCAIAgCAIAgCAIAgCAIAgCAIAgCAIAgCAIAgCAIAgPiaQNaXHYASeoC6czD4Irjkppudnq6x2Ze8tafGdzj7dHgdim5T3VGsrsKO9KVhZIUIsjKAIAgMEICl9M6Z2HYmyohFmvdzrQNhztKzy3/ErOl+1qcXz/7QpsiLou3lyLfw+rbLGySM3a9ocD0FVrTTaZbxkpJSXabSwbBAEAQBAEAQBAEAQBAEAQBAEAQBAEAQBAEAQBAEAQBAEAQBAcrSqUtoqlw2iF5/CVvUtZpHK56Vyfgzh8lMYGHMI+M55P3repdst62s44S0qRKK2uji1ede1ms4MbrG13HY0dKjqLfIkymo8zYBWDYygCAICJco+B+6aN2qLyRd8ZxNh3TR1j1Lvj2bk/MiZlW/W/A4XI9jmtG+lec2d3H4h8JvkOf2l2zK9Jb6OGBbqnWyyQVCLIygCAIAgCAIAgCAIAgCAIAgCAIAgCAIAgCAIAgCAIAgCAIAgOfpDT85SzsHxonjtaVvW9JJnO2O9BrwInyQ1gdROj3xyEEdDu6HrUjMjpZr3kXAlrVp3EP5V8VMtbzQPcwNAAG57gHOPZbsUjEhuw1faRM6zet3V2Fm6F44Kukjkv3Y7iToe2wPbt8qg31+zm0WWParK0zvrkdwgCA+SEBSmPUzsLxRssYPNl3ON4FjiRJHlwzy6WqzrauqafNFNZF49ya5Fv4VikVQwPgka9p3tINuII3FVsoSg9JFtCyM1qmboKwbmUAQBAEAQBAEAQBAEAQBAEAQBAEAQBAEAQBAEAQBAEAQBAYdsQFTUk//AEnFZWyXFNUZh1rgNLi5p+wS5vUVPf8AXqWnNFUpe7XvXkzn6KBtXjL5HDWYXSyC4y1M2suD9Ehb3NwoS7TnRpbkNs62EXwnEjA+4pakjUdnYEmzM+g9yeixXOz+vXvLmjtDXHu0fwstMFQSzMoAgBQHKx3AoauPUqG6wGYIJDmni1w2LauyVb1ic7Ko2LSSK/r+Tqpp387h05Lh8UnUfbhreC7qNlNjlRmtLEV88Oyv9VTNrA+UKSJ/MYowxvGXO6tvK9g3dLexa2Yqkt6p6m1eY4vdtWhYtPUNe0OY5rmuzDmm4I6CobTT0ZYpprVHssGQgCAIAgCAIAgCAIAgCAIAgCAIAgCAIAgCAIAgCAIAgCA5WOYBBVsDKhgcBm05hzTxa4ZhbwslB6xOVlMLFpI8cA0Yp6PW9zsIc7JznEucQN1zu6Fmy2dnxMxVRCv4UfekeAx1kJilHS14HdMfuc3/AJmsV2Ot6ozbUrI7rNDRKulZ+yVn7+Idy/dNEMg9p3kZAj2ra2MW9+HL7HOibX9OfNfUkwK5EkygCAIDBCA5mNYJBVM1KiMPG53xmni120LeFkoPWLOdlUbFpJEAqaapwV/ORv56jcbGNxsWkncDkD0jI7wFLTheuK0kQGp4r4PWJYmC4rHUxNlhdrNd2g72uG4jgocoSg9JFhXZGyO9E3rrU3F0ACAygCAIDF0AugM3QBAEAQBAEAQBAEAQGLoBdALoBdALoDKAIDF0AugF0AQGlX4c2UN1snMOsx4ycx2y7T1ZEbwSFspNGkoKWjfYbbFqbn1dAZQBAcDTfFJqakfNTta5zSL6wJDWHIusNtsl0phGc9JHDIslCDlEqugxLEsRlMcdQ4G2sQJOaaBvtq2LvOrGUaqVq0VUJ3Xy3UyQQclcjzeoq7nfqtc8n7b3epcHmr/GJJWBJv8AVInOi+jcVDG5kJedY6zi91yTa17CwGXAKLbbKx6sm00xqWiIppjyiuppnQU8bHOZk57ybB23VDQRe3G6kU4u+t6RFyM1wluxRGY+VGtDruEBG9vNuA7Q+4Xf3OsiraFmvJFm6JaSMrYecYNVzTqvYTctd0HeCoFtTrloyzovjbHVHeC5ncIAgIrpvpe2haAG68zxdrL2AAy1n2ztftXeih2vwI2RkqpeJXn/AHQrta/eLfJ5p2r6d/OpvuVZXe/269hNdCNOxWSGGWMRy6pcC112uAtcAHMHPZmol+N7Nap8CbjZftXutcSbgqMTTKAIAgCAIAgMEoDh4tpLHES1vdvG0A2A6yqvK2pVS91cX/3aTKMGy3jyRxnaZv3RMHW5x9irXt2x8oImLZkO2TPg6YzbmR/i/UtHty/sivr+Tboyrtb+h8+/Gf5EXY/9Sx05kd0fR/kz0bT3v6fgwdMZ/kxfdf8ArTpzI7o+j/Jnoynvf0/BIdGMTfOxzpA0EOsNUEC1gd5PFXOzsqzIhKU9OD04f+ldmURpkox1OhiGIMhbrSOsN28k8AN6lX5FdMd6b0OFdU7HpFEcn0zHxIifGcB+V1Tz25FfDD6lhHZj/wApGq/TKTdGwdZcfYo727b2RX1Oq2ZX2yZ8+/Gb5EXY/wDUtOnMj5Y+j/Jt0ZV3v6fg9GaZSfGjYeouHtW8duW/5RX1/wBmstlw7JHSodLInkB4LCd5zb2jYp9G2aZ8JrdZFt2dZHjF6kha8EXGYKt001qiA+HMiuJ6UvimfGGMIabAkngD61Q5W1502ygorgWlOz42VqevM6WjuMOqA8uaG6pAyvvvx6lM2fmyyoyclppoRsvGVDWj11O2FZkQID4ljDgQRcEWIO8cEMNa8Cp9K9ApaeQ1GHaxAOtqNPfIz9D5Tejb1qfVkxkt2wq78SUHv1nV0M5QhIRDXWZJ4IksWtcdlng+C7zdS0uxdP1Q5HXHzFL9FnMsRpUMsD86aVSa1bUk/PPHY4j1K6q+CPkedvetkvNmucOd7mFQM2866I9Dgxjx2hx7FnfW/umvs3ub/idzk5xw01Y0ONo5u9v6CfAd5HeYlcsqvfhw7Dvh27li15MvgFVJemUB41UwY0ucbNaC4ng0C5PYmmr0MN6cWfnfSfGHVdTJMb2cbMHCNuTR2Z9ZKuqYbkN089fY7JuTNSagkbEyVzbRyFwY75WqbOsOG3sWykm2kaODUVJrmdzk3k1cSg6S5va0rlkr+kzthvS5F9tKqC/M3QAFAZQBAYusagXWQc/Haox08j27QLDrJAv51EzrXVRKa7jtjQU7YxZWhcvENtvU9LoiY4TozC6JjpNYucAT3RAzzyAXpsXZVE6lKer18SmyM62NjjHkjoDRem+Qfvv9qkrZOKv8fqzj0hf3/RGfevTfN/8Akk/UtuisT5fq/wAj3/I+b6L8GfexS/Nfjk/UnRWJ8n1f5Me/X/N9F+DcoMPjhBETdUE3Iu452tvJUqnGrpW7WtE/P+ThbbOx6yepBtKasvqHC+TO5A6tq8rtW92ZDXYuBeYNahSn2s8sBw3n5NUkhoFyRttuAWmBie82brfBG+Xf7GG8uZLG6KU+8OP2z6l6BbHxe5+pUvaF3h6H171ab5LvvuTojF7n6sx0hf3r0PGfRKAjuddp3HWv5itJ7Hx2v06p+ZtHaNyfEhVVCWPcx21pIPkXl7YOubi+wu4TVkVLvJtoXOXU9nG+o4tHVYH1r1Gx7XOnR9jKTaMFG3VdqItpH8Kl8b1BUG0v7mfmWuH1MTu6B+DL1t9attg/BP8AYgbU5x/cly9AVYQBAYIQEb0k0MpqsEyM1JN0rMnfaGx4611qvnXy5Ee3GhZzXE5uD1tRh/ecQPOQfyqoAkC38ubeDwJvwut5qNv6ocH3HKuU6f0z4rvKl0j+GVP18v8AUcrKv4F5Iqbusl5v7k70FwgVWDVUJ8IzOLDwkbFCWntHnUTInuXpk7Gr9pjyXj+CtZGFpIdkQSCN4IyKnLRrVFa9U9O0v3QTGfdVHE9xvI0c3J4zbDW8osfKqe+G5Nov8a32laZIiVyJBAuVrG+aphA093PkeiJttbtNh2qXiV70t59hBzrt2G6u0qbCqF088cLPCkcG9V9p8gBKsJyUY6sqa4b8lFFhcrdE2Gmo44xZrC5oHQGtULDblOTZY58VGuKREuT7+JU3jn0HKVk9UyFh9dEurSqpfFR1EkZ1Xsjc5rssiBtzyVVUlKSTLu6TjXJopg6e4hb4S7/Ti/QrR4tXcUyzbu/6IvagcTHGTmS1pJ4ktFyql8y8jyRsrBsEBAeVyulip4TDJJGTLYmOR7CRqONiWnMXAUrDipTeq1IOdOUYJxehAtFcdqn1tM19TUOa6ZgLXTykEFwuCC6xCmXVQVbeiIGPdZK2KcmXNpBCX00rRmbX7CD6l5zPg7MecV/3E9LizULot8it14l8z0nInuCY3DzUbXPDXNaGkOy2Cy9dh59LqjFy0aPP5GLYrJPTU6rcShOyWP77fap6yKnykvUj+ys+Vno2rYdj2nqcD61srYPlJepq4SXNM9dZb66mpkrJhlWYoe/S+O70ivB5fXz839z1FHVx8kd7QQd8k8UekrfYXxz8kQNqfDHzJsvSlOEBghAVppEP2qXxvUF4naX91P8A7sPSYnUxJFoIe9yeMPy/srnYfVz8/wCCt2n8cfIj2kfwqXxvUFTbS/uZ+ZY4fUxO5oEcpvs/7labC5WLy/kg7T5x/cl4XoiqCAIAgMFAfLmA7c0B+cdIvhlV9fL/AFHK6r6teSPOX9ZLzf3LS5GvgMv+Yd/ShUDN6wtNndW/P+EQ/lTwTmKwytHe5+76BIMnjy7fKVJxLN6Gj7CHnVblm92M9uSbGuaqjC49xOLDolbm3tFx2LXMr3obxtg27s919pc7jkqwuT896aYz7rrJJAbsHcM+raTY+U3PlV1RXuQSPPZNntLGyX8j2C3dJVOHg97j6yLvcPJYeUqLm2coEzZ9XOxm3y1/uqbx3+i1a4PxSOm0vgXmQnk//iVL459Byl5PVsg4fXRLl00/h9V9U78lVUfGvMucnqpeTPzy5Xh51H6aw/8AdR+I30QqB8z065GyhkICuOWk/s8H1p9Bym4PxPyK7aPwLzK70O+H0v1zPSCmX9XIrsXro+Z+iLKlPREexTRRkji6M6jjtFrtJ6tyqMrY9dr3oPR+qJ9GfOtaSWqOPJohNuLD5SPUq2Wxb1yaZNW063zTR5+9Oo4M+9/ZadDZHh6/6NukafE1qzR6eMFzmXA2lpvYLjbszIrWrXDwOlebVN6JmtQYlJCbxuIHC/cnrC40ZdlMtYM6W0QsWkkWDguIieJr7WOxw4OG3yL1+HkrIrU1+55/IpdU90rzFP38v1jvSK8ZlddPzf3PQ09XHyX2O/oH+8l8UfmVb7C+OfkiBtT4Yk1XpinCAICs9I/hU3jeoLxW0/7qf/dh6PE6mJINA/Al8YfkVcbD6ufmiv2p8Uf3OBpJ8Kl8b1BU20v7qfmWGH1MTt6Bfzvsf71abA52ft/JC2p/h+/8EwXoipCAIAgCAID83aRfDKr6+X+o5XVfVryPO39ZLzf3LT5GPgMv+Yd/ShUDN6ws9ndU/P8AhHa0+wT3VRva0d8Z3yPxm7R5RceVcaLNyevYd8qr2lbRQkUzmOa5p1XNIcDwc03BVw0mtChTcXqW9pTpg04U2SM2kqW6gAObTbvvZmPKFW1Uf1dHyRb3ZP8AQTXNlRUsDnvaxgu5zg1o4ucbAdqsm9OJUKLk0kfovR7Cm01NFC3YxtieLjm4+UklUlk9+TkeiqrUIKKINy1/uqbx3+i1S8H4n5ELaPwLzITyf/xKm8c+g5S8nqmQcProlz6YtvQVX1L/ADNJVXRwmi5yOql5M/O7ldnnT9LYRKHQROGYLGn8IVDJaSaPSwesUzdWDcICtuWo95p/Hd6Km4PxMrto/CivdDvh9L9cz0gpl/VyK7F62PmfolpVKj0RlZAsgCA+JQLHqWkktGFwaKnlHdHrP5rwNnCb8z1UeMUTfQj9w/xz+QXqNidQ/MpdpdYvIieNNtUSj6ZPab+teezY7uRNeLLbGetUfI7Gg0lpZBxZ+R/urPYctLJLwIW01+iLJbXzSNYXRMDyM9Um1x0ZbV6C+c4Q3oLV9xU1xjKWknoRo6ZuvYwgcRrm/nCpXtySejr+v+iz6MTXCf0O9hOLsnbdhs4bWnaPaFa4mZXkR1j6EC/HnS9JEEx916mU/SK8ptB65M2XuKtKYkk0EHe5T9IDzf3V1sPq5+ZXbTf6o/v9zgaTt/a5eseg1VG1FplT/b7InYT1oidbQN3dTDiGnsLvarDYL/VNeX8kXai4Qfn/AATIL0epUC6yBdALoDQxPFGwgXBc53gsG022noA4qLkZcaEteLfJI7U0Stfcl2mg3Hngaz4e4G10cjJLHdrBpuosc+a4yhw701L10O7xYPhGfHxTRRukXwyp+vl/quXrqurXkePv6yXmy0+Rj4DL/mHf0oVAzOsLTZ3VPz/BPHBRCeUTyjYD7lq3Fo71MS9nAE+GzyHMdB6FbY1u/DTtRRZdO5PXsZFy8kAEmwvYHYL7bddlIWnYRddeBPeSXAucndUvHcQ5MvsMhG0cbA+dQsy3SO6u0sMCnWW++wuJuxVxblactf7qm8d/otU3B+JldtH4EQnk/wD4lS+OfQcpeT1TIOH10S+aunEjHxvza9paepwIP5qni9OJeySkmigdJNF56N5ErSWfFlAuwjpO49BVxVfGxc+JQ3Y863xXA3cD0+qqaNsTDG9jcmh7blo4BwIy67rWeLCb15G9eZZWtOw6w5Vqn5qH8XtXP3KPezr0hPuM/wDdap+ah/F7U9yj4jpCXcjhaVaXS1zWNlYxojJI1b56wtnfqXWqhVa6HC/JlckmjV0NH7fS/XM9ILa/q5GuL10fMvbH6x0MD5GW1m6tr5jNwHrXmc66VFLsjzXf5nqMauNlqg+38EVGl1Rwj+6f1Kh6ayO6Po/yWy2ZT4+o991Rwj+479Sz03kdy9H+R0ZT3v8A79jHvuqP8P7h/UsdNZPcvT/Y6Np8fX/R4VOklQ8WLw0HbqtA8+a42bUybFprp5HSGDTF66HOpKR8rtWNpcTw3dZ3KJVRZdLSC1JFlka1vSehYmB4fzELWHbtd4x22XsMLH93pUO3tPO5FvtbHLsI3pZg7+cMrGlzXeFbMg8SOCpNq4M1Y7YLVPmWOBkx3fZyejI/SVLo3B0Zs4f8z6FU1WzqnvQejLGdasjuy4o7A0sqP8P7v/srLpnJ8PT/AGQ+jqfH1OXX1hldruawE7dUEX6TntVfkZDulvNJPwJdVPs1uptnjDM5h1mOLXDeDY9q5QslB70XozaUVJaSXAwxjnuAF3OcesklFGVktFxbDcYLV8EWFo7hxgh1XeE46zugmwt5l7HZ+L7vTuvm+LPPZV6us3lyORpbgz3O56Ma2VnNG3LY4Dfkq7a2BOcvbVrXvJmBlRivZz4dxGKSrfE/WjcWuGWzzEEZqjqusolrF6Ms51QtWj4o6w0sqB8g/Z9hVgts5K7vQiPZ1PifXvun4R/dd+pZ6byO5ej/ACOjafH1HvvqOEf3XfqWem8juj6P8jo2nx9TawzSWaSaNjtSznWNmkG1js7pSMXal9t0YS00fh/s45GBVXXKS14G7jJ1Z3F+x9O9rPG3gdJClZekb259sWl59pHo1dS3eySb8jywlvMva6azQ6EAODS0ZHNsl/jZhc8OPsZp2rROK00Wi8n4nTIl7WLVfF7z17fTwNubQqie5zn07C5xLnG783ONydu8kr0KvsS0UileNW+LR08IwiGmYWU7BG0nWLQSbuIAJzJ3NHYtJTlJ6yZ0hCMFpFaG8tTc1MRw2KdhZPG2RvBwBz4jgepZjKUXqmaShGa0kiPM5PKAO1uZJ+iXvLey67PKtfDU4LDpT10JLS0rI2hkbWsaBYNaA0DqAXFtt6skxiorRHusGTm4vgcFSGipjEgaSWgkixO3YegLaM5Q+FnOdUZ/EjUo9EKOKRskUDGvYbtcC64OzeelbSusktGzWNFcXqkdpczsC2+3PoKxqYa1NSXCoHeHDE7rjYfzC235djZq64dy9Dwdo5SHbS0x64Iv0rb2k+9mvsa/lXoebtFqL/8AJT/6LB+QWfbWd7Mewq+VFc8q1BSwCFlPHHHKSXODGgHUtYawHT+Sm4kpy1cmV2dGuOiiuJHNAINfEqYcHl33Gud/tXfIelbI2ItbYl81VK2RpbINZptcdRuFR2VRtjuzWqPRQnKEt6LNMaO03zTe13tUbo7G+RHf3u/5jPvfpvmm+f2p0djfIh73d832MjAaf5pnYU6PxvkRj3u75j7bgkA/kx+VoP5rZYGN8i9DDybn/k/U2oadrBZjWtHBoAHmXeFUILSCSOMpOXN6nrZdDAIQGpLhcLjd0UZPHVbftUaeJTN6ygvRHWN1keUmeJwGn+aZ51z6PxvkRv71d8x8nR6m+ab2u9qx0djfIjPvl3zfY0sU0XiczvIDHjYcyD0G5UfJ2TVZDStbrOtOfZCX6nqiFSxvhksbte0+UW3grzMozpno+DRdwlG2PDiia6OY+JrMksJB2O6R0r02z9oq9bkvi+5SZeI6v1R5fYkCtSCas2HRPN3xsceJa0ntsuM8Wmb1lBeiOkbbI8pM8DgVP8yzsXN4GN8i9Df3q75mfPvfp/mm+f2rXo7G+RG3vd3zfYe96m+ab2u9qdHY3yIe93fN9j6iwOBrg5kYDhmDd2R6M1tHBohJSjHRo1lk2yTTlw/Y2ayiZK3VkaCPy6Qdy7W0QtjuzWqOddkq3rB6GjFgEQN3Bz7bA9xeB1A5KMtn0/5JvzbZ2eVY+XDyR11OIwQBAEAQBAEAQBAczSVxFJUlpIcIZCCL3DhG61rb7raHxI528IN+BQv/AFKt+eq/9Sb2q43au5fQot+/vf1Me7qz5yqP25vas7tfgN67x+pjnqw/Gqj5Zj61jStGG7fE+TTVTtrKl3Rqyu8ya1ruMNWS7GbFDopWSusymmF/jPY6NvWXPAHYsSuriuLNoY9snwRaegeg4oyZZXB8xbqjV8FjTtA4k8VX35Ds4LkWuLi+ye9LmTUKMTDKAIAgCAIAgCAIAgCAwQgPOWna7wmtd1gH81pKEZfEtTKk1yPhlGwG4YwEbw1oWFTWuKivQy7Jvg2/U9wFuamVkBAEAQBAEAQBAEAQBAEAQBAEAQGCEAsgMoAgCAxZAAEBlAEAQBAEAQBAEAQBAEAQBAEAQBAEAQBAEAQBA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48" name="AutoShape 4" descr="data:image/jpeg;base64,/9j/4AAQSkZJRgABAQAAAQABAAD/2wCEAAkGBxQTERQUEBQUFRQVGBwWFxQWFBQWFxYUFxYXFhcVFBUYHCggGBolHBQWIjEhJSkrLi4uFx8zODMsNygtLisBCgoKDg0OGxAQGy8kICU0LTQsLC0sLSwsLCwsLCwsLCwsLCwsLCwsLCwsLCwsLCwsLCwsLCwsLCwsLCwsLCwsLP/AABEIAKYBLwMBEQACEQEDEQH/xAAcAAEAAgMBAQEAAAAAAAAAAAAABgcBBAUDAgj/xABMEAABAwICBQUJDQYFBQEAAAABAAIDBBEFIQYSMUFRBxNhcZEiIzJygaGywdEUFjRCUlNic4KSorHSJDM1Q7PhY3STwvAVF6Pi8VT/xAAaAQEAAgMBAAAAAAAAAAAAAAAABAUBAgMG/8QANREAAgIBAQQHBwMFAQEAAAAAAAECAwQRBRIhMRUzQVFhcZETFDJSobHRIoHBIzRC4fDxQ//aAAwDAQACEQMRAD8AvFAEAQBAEAQBAEAQBAEAQBAEAQBAEAQBAEAQBAEB5VEoa0ucbBoJJ4AC5KJavRGG0lqyrpOUiskLn0tIHQg+Fzcz7D6bmGwKne6wS/VLiVnvtsnrGPD9zcwflTY52rVxGI7C9hLm36WHNvnWJ4bS1g9TevaCb0mtCwaGtjlYHxPa9hGTmm482/oUNpp6MnxkpLWJsXWDYzdAEAQBAEAQBAEAQBAEAQBAEAQBAEAQBAEAQBAEAQBAEAQBAEAQBAEAQGni9NzsEsYNjJG9l+Gs0i/nWYvRpms470WiveSvFTE6SgnGpI1xcwHecg9l9+y445qZlw3tLEV+FZu61S5kt0h0Rpqtp5xmrJulZ3Lwek/GHQVHrulW9US7caFi4ogB0SxOheTRPL2E/wAtzRcfSjebX6rqZ7eq34yB7vfU/wBB9u03xSmt7pgBG8vhezLoc2w8y1VFEvhZl5ORD4l9CQ4BymU8xDZwYHHK5OtGT448HrNguVmJOPFcTvVnQlwlwJzHIHAFpBB2EG4I6FFfB6E5PU+0AQBAEAQBAEAQBAEAQBAEAQBAEAQBAEAQBAEAQBAEAQBAEAQBAEBghAV5yl6PkWr6buZYbF9t7Qcn9Y38R1KXjW//ADlyZX5lLX9WHNEq0UxsVlMyYZE9y9vyXtyI9Y6CFwtrdc91kqi1WQUkb+KVzIInSykhjBdxDXOsONmgkrSMXJ6I6SkorVnnhmIQ1MXOQuEkbsr27Q4HMHoKzKLg9GtDWE42R1XFEd0i5PqaoBdG0Qy/KYLNJ+kzYfzXarJnDhzRwuxIWceTIRS4jW4PKI5hzkBOTb3Y4cYnHwXdH/1SnGu9ax4MhKduLLSXItTAMciq4hJA642Fpyc08HDcoE4Sg9GWlVsbI70TphaHQygCAIAgCAIAgCAIAgCAIAgCAIAgCAIAgCAIAgCAIAgCAIAgCAIDynhDgWuFw4WI3EHIhNdGYaTWjK00EkNHidRQuPcOJMfWAHst1xn8KnXr2lSn2ldjP2V0q3yfIsuoiD2lrgC1wIIOwgixBUHVriixaT4M42iOjgoY5Y2PLmvlMjbixa0hoDSb521dq622uxps40UqpNLvO8uR3NLFcMjnidHMwPY7cdx4g7j0raEnF6o0nXGa3ZFQYph1Tg1SJYXF0LjYE+C5vzco+V09m8KxjOGRHSXMqZwniz3o8i1NGsejrIBLFkdjmE5sdvafaq+yt1y0ZaU2q2OqOwtDqEAQBAEAQBAEAQBAEAQBAEAQBAEAQBAEAQBAEAQBAEAQBAEAQBAVpyoUjoJ6eviGbHBjusElt+vNqm4r34utldmxcJRtj2E/wmuZPDHLGbte0OHRfcekbPIokouLaZPhNTipLtNxamwQBAaeKUEc8TopW6zHixHrHAjisxk4vVGs4Ka0ZTY57Bq/e6J3RlLDfbw12/8ANqs+GRX4oplvYtmnYy6aSqbIxr4zrNeA5pG8HO6rGtHoy6jJSWqPdYMhAEAQBAEAQBAEAQBAEAQBAEAQBAEAQBAEAQBAEAQBAEAQBAEBo4vhrKiF8Mou14seI4EdIIB8i2jJxakjScFOLiyveTmslp62fD3nXjaXlpHxXNIzHQQRcbj1qZkpSgrCvxJOFjqZZ7SoJZmUAQGCEBGtPdHxV0zmtHfY7vjP0rZt6js7F2ot9nMjZNKth5EY5Icdu19JIc2d3Hfbq37pnkJv5TwXfMrWqnEjYFvD2b7CzVCLIIAgCAIAgCAIAgCAIAgCAIAgCAIAgCAIAgCAIAgCAIAgCAIAgPiaQNaXHYASeoC6czD4Irjkppudnq6x2Ze8tafGdzj7dHgdim5T3VGsrsKO9KVhZIUIsjKAIAgMEICl9M6Z2HYmyohFmvdzrQNhztKzy3/ErOl+1qcXz/7QpsiLou3lyLfw+rbLGySM3a9ocD0FVrTTaZbxkpJSXabSwbBAEAQBAEAQBAEAQBAEAQBAEAQBAEAQBAEAQBAEAQBAEAQBAcrSqUtoqlw2iF5/CVvUtZpHK56Vyfgzh8lMYGHMI+M55P3repdst62s44S0qRKK2uji1ede1ms4MbrG13HY0dKjqLfIkymo8zYBWDYygCAICJco+B+6aN2qLyRd8ZxNh3TR1j1Lvj2bk/MiZlW/W/A4XI9jmtG+lec2d3H4h8JvkOf2l2zK9Jb6OGBbqnWyyQVCLIygCAIAgCAIAgCAIAgCAIAgCAIAgCAIAgCAIAgCAIAgCAIAgOfpDT85SzsHxonjtaVvW9JJnO2O9BrwInyQ1gdROj3xyEEdDu6HrUjMjpZr3kXAlrVp3EP5V8VMtbzQPcwNAAG57gHOPZbsUjEhuw1faRM6zet3V2Fm6F44Kukjkv3Y7iToe2wPbt8qg31+zm0WWParK0zvrkdwgCA+SEBSmPUzsLxRssYPNl3ON4FjiRJHlwzy6WqzrauqafNFNZF49ya5Fv4VikVQwPgka9p3tINuII3FVsoSg9JFtCyM1qmboKwbmUAQBAEAQBAEAQBAEAQBAEAQBAEAQBAEAQBAEAQBAEAQBAYdsQFTUk//AEnFZWyXFNUZh1rgNLi5p+wS5vUVPf8AXqWnNFUpe7XvXkzn6KBtXjL5HDWYXSyC4y1M2suD9Ehb3NwoS7TnRpbkNs62EXwnEjA+4pakjUdnYEmzM+g9yeixXOz+vXvLmjtDXHu0fwstMFQSzMoAgBQHKx3AoauPUqG6wGYIJDmni1w2LauyVb1ic7Ko2LSSK/r+Tqpp387h05Lh8UnUfbhreC7qNlNjlRmtLEV88Oyv9VTNrA+UKSJ/MYowxvGXO6tvK9g3dLexa2Yqkt6p6m1eY4vdtWhYtPUNe0OY5rmuzDmm4I6CobTT0ZYpprVHssGQgCAIAgCAIAgCAIAgCAIAgCAIAgCAIAgCAIAgCAIAgCA5WOYBBVsDKhgcBm05hzTxa4ZhbwslB6xOVlMLFpI8cA0Yp6PW9zsIc7JznEucQN1zu6Fmy2dnxMxVRCv4UfekeAx1kJilHS14HdMfuc3/AJmsV2Ot6ozbUrI7rNDRKulZ+yVn7+Idy/dNEMg9p3kZAj2ra2MW9+HL7HOibX9OfNfUkwK5EkygCAIDBCA5mNYJBVM1KiMPG53xmni120LeFkoPWLOdlUbFpJEAqaapwV/ORv56jcbGNxsWkncDkD0jI7wFLTheuK0kQGp4r4PWJYmC4rHUxNlhdrNd2g72uG4jgocoSg9JFhXZGyO9E3rrU3F0ACAygCAIDF0AugM3QBAEAQBAEAQBAEAQGLoBdALoBdALoDKAIDF0AugF0AQGlX4c2UN1snMOsx4ycx2y7T1ZEbwSFspNGkoKWjfYbbFqbn1dAZQBAcDTfFJqakfNTta5zSL6wJDWHIusNtsl0phGc9JHDIslCDlEqugxLEsRlMcdQ4G2sQJOaaBvtq2LvOrGUaqVq0VUJ3Xy3UyQQclcjzeoq7nfqtc8n7b3epcHmr/GJJWBJv8AVInOi+jcVDG5kJedY6zi91yTa17CwGXAKLbbKx6sm00xqWiIppjyiuppnQU8bHOZk57ybB23VDQRe3G6kU4u+t6RFyM1wluxRGY+VGtDruEBG9vNuA7Q+4Xf3OsiraFmvJFm6JaSMrYecYNVzTqvYTctd0HeCoFtTrloyzovjbHVHeC5ncIAgIrpvpe2haAG68zxdrL2AAy1n2ztftXeih2vwI2RkqpeJXn/AHQrta/eLfJ5p2r6d/OpvuVZXe/269hNdCNOxWSGGWMRy6pcC112uAtcAHMHPZmol+N7Nap8CbjZftXutcSbgqMTTKAIAgCAIAgMEoDh4tpLHES1vdvG0A2A6yqvK2pVS91cX/3aTKMGy3jyRxnaZv3RMHW5x9irXt2x8oImLZkO2TPg6YzbmR/i/UtHty/sivr+Tboyrtb+h8+/Gf5EXY/9Sx05kd0fR/kz0bT3v6fgwdMZ/kxfdf8ArTpzI7o+j/Jnoynvf0/BIdGMTfOxzpA0EOsNUEC1gd5PFXOzsqzIhKU9OD04f+ldmURpkox1OhiGIMhbrSOsN28k8AN6lX5FdMd6b0OFdU7HpFEcn0zHxIifGcB+V1Tz25FfDD6lhHZj/wApGq/TKTdGwdZcfYo727b2RX1Oq2ZX2yZ8+/Gb5EXY/wDUtOnMj5Y+j/Jt0ZV3v6fg9GaZSfGjYeouHtW8duW/5RX1/wBmstlw7JHSodLInkB4LCd5zb2jYp9G2aZ8JrdZFt2dZHjF6kha8EXGYKt001qiA+HMiuJ6UvimfGGMIabAkngD61Q5W1502ygorgWlOz42VqevM6WjuMOqA8uaG6pAyvvvx6lM2fmyyoyclppoRsvGVDWj11O2FZkQID4ljDgQRcEWIO8cEMNa8Cp9K9ApaeQ1GHaxAOtqNPfIz9D5Tejb1qfVkxkt2wq78SUHv1nV0M5QhIRDXWZJ4IksWtcdlng+C7zdS0uxdP1Q5HXHzFL9FnMsRpUMsD86aVSa1bUk/PPHY4j1K6q+CPkedvetkvNmucOd7mFQM2866I9Dgxjx2hx7FnfW/umvs3ub/idzk5xw01Y0ONo5u9v6CfAd5HeYlcsqvfhw7Dvh27li15MvgFVJemUB41UwY0ucbNaC4ng0C5PYmmr0MN6cWfnfSfGHVdTJMb2cbMHCNuTR2Z9ZKuqYbkN089fY7JuTNSagkbEyVzbRyFwY75WqbOsOG3sWykm2kaODUVJrmdzk3k1cSg6S5va0rlkr+kzthvS5F9tKqC/M3QAFAZQBAYusagXWQc/Haox08j27QLDrJAv51EzrXVRKa7jtjQU7YxZWhcvENtvU9LoiY4TozC6JjpNYucAT3RAzzyAXpsXZVE6lKer18SmyM62NjjHkjoDRem+Qfvv9qkrZOKv8fqzj0hf3/RGfevTfN/8Akk/UtuisT5fq/wAj3/I+b6L8GfexS/Nfjk/UnRWJ8n1f5Me/X/N9F+DcoMPjhBETdUE3Iu452tvJUqnGrpW7WtE/P+ThbbOx6yepBtKasvqHC+TO5A6tq8rtW92ZDXYuBeYNahSn2s8sBw3n5NUkhoFyRttuAWmBie82brfBG+Xf7GG8uZLG6KU+8OP2z6l6BbHxe5+pUvaF3h6H171ab5LvvuTojF7n6sx0hf3r0PGfRKAjuddp3HWv5itJ7Hx2v06p+ZtHaNyfEhVVCWPcx21pIPkXl7YOubi+wu4TVkVLvJtoXOXU9nG+o4tHVYH1r1Gx7XOnR9jKTaMFG3VdqItpH8Kl8b1BUG0v7mfmWuH1MTu6B+DL1t9attg/BP8AYgbU5x/cly9AVYQBAYIQEb0k0MpqsEyM1JN0rMnfaGx4611qvnXy5Ee3GhZzXE5uD1tRh/ecQPOQfyqoAkC38ubeDwJvwut5qNv6ocH3HKuU6f0z4rvKl0j+GVP18v8AUcrKv4F5Iqbusl5v7k70FwgVWDVUJ8IzOLDwkbFCWntHnUTInuXpk7Gr9pjyXj+CtZGFpIdkQSCN4IyKnLRrVFa9U9O0v3QTGfdVHE9xvI0c3J4zbDW8osfKqe+G5Nov8a32laZIiVyJBAuVrG+aphA093PkeiJttbtNh2qXiV70t59hBzrt2G6u0qbCqF088cLPCkcG9V9p8gBKsJyUY6sqa4b8lFFhcrdE2Gmo44xZrC5oHQGtULDblOTZY58VGuKREuT7+JU3jn0HKVk9UyFh9dEurSqpfFR1EkZ1Xsjc5rssiBtzyVVUlKSTLu6TjXJopg6e4hb4S7/Ti/QrR4tXcUyzbu/6IvagcTHGTmS1pJ4ktFyql8y8jyRsrBsEBAeVyulip4TDJJGTLYmOR7CRqONiWnMXAUrDipTeq1IOdOUYJxehAtFcdqn1tM19TUOa6ZgLXTykEFwuCC6xCmXVQVbeiIGPdZK2KcmXNpBCX00rRmbX7CD6l5zPg7MecV/3E9LizULot8it14l8z0nInuCY3DzUbXPDXNaGkOy2Cy9dh59LqjFy0aPP5GLYrJPTU6rcShOyWP77fap6yKnykvUj+ys+Vno2rYdj2nqcD61srYPlJepq4SXNM9dZb66mpkrJhlWYoe/S+O70ivB5fXz839z1FHVx8kd7QQd8k8UekrfYXxz8kQNqfDHzJsvSlOEBghAVppEP2qXxvUF4naX91P8A7sPSYnUxJFoIe9yeMPy/srnYfVz8/wCCt2n8cfIj2kfwqXxvUFTbS/uZ+ZY4fUxO5oEcpvs/7labC5WLy/kg7T5x/cl4XoiqCAIAgMFAfLmA7c0B+cdIvhlV9fL/AFHK6r6teSPOX9ZLzf3LS5GvgMv+Yd/ShUDN6wtNndW/P+EQ/lTwTmKwytHe5+76BIMnjy7fKVJxLN6Gj7CHnVblm92M9uSbGuaqjC49xOLDolbm3tFx2LXMr3obxtg27s919pc7jkqwuT896aYz7rrJJAbsHcM+raTY+U3PlV1RXuQSPPZNntLGyX8j2C3dJVOHg97j6yLvcPJYeUqLm2coEzZ9XOxm3y1/uqbx3+i1a4PxSOm0vgXmQnk//iVL459Byl5PVsg4fXRLl00/h9V9U78lVUfGvMucnqpeTPzy5Xh51H6aw/8AdR+I30QqB8z065GyhkICuOWk/s8H1p9Bym4PxPyK7aPwLzK70O+H0v1zPSCmX9XIrsXro+Z+iLKlPREexTRRkji6M6jjtFrtJ6tyqMrY9dr3oPR+qJ9GfOtaSWqOPJohNuLD5SPUq2Wxb1yaZNW063zTR5+9Oo4M+9/ZadDZHh6/6NukafE1qzR6eMFzmXA2lpvYLjbszIrWrXDwOlebVN6JmtQYlJCbxuIHC/cnrC40ZdlMtYM6W0QsWkkWDguIieJr7WOxw4OG3yL1+HkrIrU1+55/IpdU90rzFP38v1jvSK8ZlddPzf3PQ09XHyX2O/oH+8l8UfmVb7C+OfkiBtT4Yk1XpinCAICs9I/hU3jeoLxW0/7qf/dh6PE6mJINA/Al8YfkVcbD6ufmiv2p8Uf3OBpJ8Kl8b1BU20v7qfmWGH1MTt6Bfzvsf71abA52ft/JC2p/h+/8EwXoipCAIAgCAID83aRfDKr6+X+o5XVfVryPO39ZLzf3LT5GPgMv+Yd/ShUDN6ws9ndU/P8AhHa0+wT3VRva0d8Z3yPxm7R5RceVcaLNyevYd8qr2lbRQkUzmOa5p1XNIcDwc03BVw0mtChTcXqW9pTpg04U2SM2kqW6gAObTbvvZmPKFW1Uf1dHyRb3ZP8AQTXNlRUsDnvaxgu5zg1o4ucbAdqsm9OJUKLk0kfovR7Cm01NFC3YxtieLjm4+UklUlk9+TkeiqrUIKKINy1/uqbx3+i1S8H4n5ELaPwLzITyf/xKm8c+g5S8nqmQcProlz6YtvQVX1L/ADNJVXRwmi5yOql5M/O7ldnnT9LYRKHQROGYLGn8IVDJaSaPSwesUzdWDcICtuWo95p/Hd6Km4PxMrto/CivdDvh9L9cz0gpl/VyK7F62PmfolpVKj0RlZAsgCA+JQLHqWkktGFwaKnlHdHrP5rwNnCb8z1UeMUTfQj9w/xz+QXqNidQ/MpdpdYvIieNNtUSj6ZPab+teezY7uRNeLLbGetUfI7Gg0lpZBxZ+R/urPYctLJLwIW01+iLJbXzSNYXRMDyM9Um1x0ZbV6C+c4Q3oLV9xU1xjKWknoRo6ZuvYwgcRrm/nCpXtySejr+v+iz6MTXCf0O9hOLsnbdhs4bWnaPaFa4mZXkR1j6EC/HnS9JEEx916mU/SK8ptB65M2XuKtKYkk0EHe5T9IDzf3V1sPq5+ZXbTf6o/v9zgaTt/a5eseg1VG1FplT/b7InYT1oidbQN3dTDiGnsLvarDYL/VNeX8kXai4Qfn/AATIL0epUC6yBdALoDQxPFGwgXBc53gsG022noA4qLkZcaEteLfJI7U0Stfcl2mg3Hngaz4e4G10cjJLHdrBpuosc+a4yhw701L10O7xYPhGfHxTRRukXwyp+vl/quXrqurXkePv6yXmy0+Rj4DL/mHf0oVAzOsLTZ3VPz/BPHBRCeUTyjYD7lq3Fo71MS9nAE+GzyHMdB6FbY1u/DTtRRZdO5PXsZFy8kAEmwvYHYL7bddlIWnYRddeBPeSXAucndUvHcQ5MvsMhG0cbA+dQsy3SO6u0sMCnWW++wuJuxVxblactf7qm8d/otU3B+JldtH4EQnk/wD4lS+OfQcpeT1TIOH10S+aunEjHxvza9paepwIP5qni9OJeySkmigdJNF56N5ErSWfFlAuwjpO49BVxVfGxc+JQ3Y863xXA3cD0+qqaNsTDG9jcmh7blo4BwIy67rWeLCb15G9eZZWtOw6w5Vqn5qH8XtXP3KPezr0hPuM/wDdap+ah/F7U9yj4jpCXcjhaVaXS1zWNlYxojJI1b56wtnfqXWqhVa6HC/JlckmjV0NH7fS/XM9ILa/q5GuL10fMvbH6x0MD5GW1m6tr5jNwHrXmc66VFLsjzXf5nqMauNlqg+38EVGl1Rwj+6f1Kh6ayO6Po/yWy2ZT4+o991Rwj+479Sz03kdy9H+R0ZT3v8A79jHvuqP8P7h/UsdNZPcvT/Y6Np8fX/R4VOklQ8WLw0HbqtA8+a42bUybFprp5HSGDTF66HOpKR8rtWNpcTw3dZ3KJVRZdLSC1JFlka1vSehYmB4fzELWHbtd4x22XsMLH93pUO3tPO5FvtbHLsI3pZg7+cMrGlzXeFbMg8SOCpNq4M1Y7YLVPmWOBkx3fZyejI/SVLo3B0Zs4f8z6FU1WzqnvQejLGdasjuy4o7A0sqP8P7v/srLpnJ8PT/AGQ+jqfH1OXX1hldruawE7dUEX6TntVfkZDulvNJPwJdVPs1uptnjDM5h1mOLXDeDY9q5QslB70XozaUVJaSXAwxjnuAF3OcesklFGVktFxbDcYLV8EWFo7hxgh1XeE46zugmwt5l7HZ+L7vTuvm+LPPZV6us3lyORpbgz3O56Ma2VnNG3LY4Dfkq7a2BOcvbVrXvJmBlRivZz4dxGKSrfE/WjcWuGWzzEEZqjqusolrF6Ms51QtWj4o6w0sqB8g/Z9hVgts5K7vQiPZ1PifXvun4R/dd+pZ6byO5ej/ACOjafH1HvvqOEf3XfqWem8juj6P8jo2nx9TawzSWaSaNjtSznWNmkG1js7pSMXal9t0YS00fh/s45GBVXXKS14G7jJ1Z3F+x9O9rPG3gdJClZekb259sWl59pHo1dS3eySb8jywlvMva6azQ6EAODS0ZHNsl/jZhc8OPsZp2rROK00Wi8n4nTIl7WLVfF7z17fTwNubQqie5zn07C5xLnG783ONydu8kr0KvsS0UileNW+LR08IwiGmYWU7BG0nWLQSbuIAJzJ3NHYtJTlJ6yZ0hCMFpFaG8tTc1MRw2KdhZPG2RvBwBz4jgepZjKUXqmaShGa0kiPM5PKAO1uZJ+iXvLey67PKtfDU4LDpT10JLS0rI2hkbWsaBYNaA0DqAXFtt6skxiorRHusGTm4vgcFSGipjEgaSWgkixO3YegLaM5Q+FnOdUZ/EjUo9EKOKRskUDGvYbtcC64OzeelbSusktGzWNFcXqkdpczsC2+3PoKxqYa1NSXCoHeHDE7rjYfzC235djZq64dy9Dwdo5SHbS0x64Iv0rb2k+9mvsa/lXoebtFqL/8AJT/6LB+QWfbWd7Mewq+VFc8q1BSwCFlPHHHKSXODGgHUtYawHT+Sm4kpy1cmV2dGuOiiuJHNAINfEqYcHl33Gud/tXfIelbI2ItbYl81VK2RpbINZptcdRuFR2VRtjuzWqPRQnKEt6LNMaO03zTe13tUbo7G+RHf3u/5jPvfpvmm+f2p0djfIh73d832MjAaf5pnYU6PxvkRj3u75j7bgkA/kx+VoP5rZYGN8i9DDybn/k/U2oadrBZjWtHBoAHmXeFUILSCSOMpOXN6nrZdDAIQGpLhcLjd0UZPHVbftUaeJTN6ygvRHWN1keUmeJwGn+aZ51z6PxvkRv71d8x8nR6m+ab2u9qx0djfIjPvl3zfY0sU0XiczvIDHjYcyD0G5UfJ2TVZDStbrOtOfZCX6nqiFSxvhksbte0+UW3grzMozpno+DRdwlG2PDiia6OY+JrMksJB2O6R0r02z9oq9bkvi+5SZeI6v1R5fYkCtSCas2HRPN3xsceJa0ntsuM8Wmb1lBeiOkbbI8pM8DgVP8yzsXN4GN8i9Df3q75mfPvfp/mm+f2rXo7G+RG3vd3zfYe96m+ab2u9qdHY3yIe93fN9j6iwOBrg5kYDhmDd2R6M1tHBohJSjHRo1lk2yTTlw/Y2ayiZK3VkaCPy6Qdy7W0QtjuzWqOddkq3rB6GjFgEQN3Bz7bA9xeB1A5KMtn0/5JvzbZ2eVY+XDyR11OIwQBAEAQBAEAQBAczSVxFJUlpIcIZCCL3DhG61rb7raHxI528IN+BQv/AFKt+eq/9Sb2q43au5fQot+/vf1Me7qz5yqP25vas7tfgN67x+pjnqw/Gqj5Zj61jStGG7fE+TTVTtrKl3Rqyu8ya1ruMNWS7GbFDopWSusymmF/jPY6NvWXPAHYsSuriuLNoY9snwRaegeg4oyZZXB8xbqjV8FjTtA4k8VX35Ds4LkWuLi+ye9LmTUKMTDKAIAgCAIAgCAIAgCAwQgPOWna7wmtd1gH81pKEZfEtTKk1yPhlGwG4YwEbw1oWFTWuKivQy7Jvg2/U9wFuamVkBAEAQBAEAQBAEAQBAEAQBAEAQGCEAsgMoAgCAxZAAEBlAEAQBAEAQBAEAQBAEAQBAEAQBAEAQBAEAQBA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0" name="AutoShape 6" descr="data:image/jpeg;base64,/9j/4AAQSkZJRgABAQAAAQABAAD/2wCEAAkGBxQTERQUEBQUFRQVGBwWFxQWFBQWFxYUFxYXFhcVFBUYHCggGBolHBQWIjEhJSkrLi4uFx8zODMsNygtLisBCgoKDg0OGxAQGy8kICU0LTQsLC0sLSwsLCwsLCwsLCwsLCwsLCwsLCwsLCwsLCwsLCwsLCwsLCwsLCwsLCwsLP/AABEIAKYBLwMBEQACEQEDEQH/xAAcAAEAAgMBAQEAAAAAAAAAAAAABgcBBAUDAgj/xABMEAABAwICBQUJDQYFBQEAAAABAAIDBBEFIQYSMUFRBxNhcZEiIzJygaGywdEUFjRCUlNic4KSorHSJDM1Q7PhY3STwvAVF6Pi8VT/xAAaAQEAAgMBAAAAAAAAAAAAAAAABAUBAgMG/8QANREAAgIBAQQHBwMFAQEAAAAAAAECAwQRBRIhMRUzQVFhcZETFDJSobHRIoHBIzRC4fDxQ//aAAwDAQACEQMRAD8AvFAEAQBAEAQBAEAQBAEAQBAEAQBAEAQBAEAQBAEB5VEoa0ucbBoJJ4AC5KJavRGG0lqyrpOUiskLn0tIHQg+Fzcz7D6bmGwKne6wS/VLiVnvtsnrGPD9zcwflTY52rVxGI7C9hLm36WHNvnWJ4bS1g9TevaCb0mtCwaGtjlYHxPa9hGTmm482/oUNpp6MnxkpLWJsXWDYzdAEAQBAEAQBAEAQBAEAQBAEAQBAEAQBAEAQBAEAQBAEAQBAEAQBAEAQGni9NzsEsYNjJG9l+Gs0i/nWYvRpms470WiveSvFTE6SgnGpI1xcwHecg9l9+y445qZlw3tLEV+FZu61S5kt0h0Rpqtp5xmrJulZ3Lwek/GHQVHrulW9US7caFi4ogB0SxOheTRPL2E/wAtzRcfSjebX6rqZ7eq34yB7vfU/wBB9u03xSmt7pgBG8vhezLoc2w8y1VFEvhZl5ORD4l9CQ4BymU8xDZwYHHK5OtGT448HrNguVmJOPFcTvVnQlwlwJzHIHAFpBB2EG4I6FFfB6E5PU+0AQBAEAQBAEAQBAEAQBAEAQBAEAQBAEAQBAEAQBAEAQBAEAQBAEBghAV5yl6PkWr6buZYbF9t7Qcn9Y38R1KXjW//ADlyZX5lLX9WHNEq0UxsVlMyYZE9y9vyXtyI9Y6CFwtrdc91kqi1WQUkb+KVzIInSykhjBdxDXOsONmgkrSMXJ6I6SkorVnnhmIQ1MXOQuEkbsr27Q4HMHoKzKLg9GtDWE42R1XFEd0i5PqaoBdG0Qy/KYLNJ+kzYfzXarJnDhzRwuxIWceTIRS4jW4PKI5hzkBOTb3Y4cYnHwXdH/1SnGu9ax4MhKduLLSXItTAMciq4hJA642Fpyc08HDcoE4Sg9GWlVsbI70TphaHQygCAIAgCAIAgCAIAgCAIAgCAIAgCAIAgCAIAgCAIAgCAIAgCAIDynhDgWuFw4WI3EHIhNdGYaTWjK00EkNHidRQuPcOJMfWAHst1xn8KnXr2lSn2ldjP2V0q3yfIsuoiD2lrgC1wIIOwgixBUHVriixaT4M42iOjgoY5Y2PLmvlMjbixa0hoDSb521dq622uxps40UqpNLvO8uR3NLFcMjnidHMwPY7cdx4g7j0raEnF6o0nXGa3ZFQYph1Tg1SJYXF0LjYE+C5vzco+V09m8KxjOGRHSXMqZwniz3o8i1NGsejrIBLFkdjmE5sdvafaq+yt1y0ZaU2q2OqOwtDqEAQBAEAQBAEAQBAEAQBAEAQBAEAQBAEAQBAEAQBAEAQBAEAQBAVpyoUjoJ6eviGbHBjusElt+vNqm4r34utldmxcJRtj2E/wmuZPDHLGbte0OHRfcekbPIokouLaZPhNTipLtNxamwQBAaeKUEc8TopW6zHixHrHAjisxk4vVGs4Ka0ZTY57Bq/e6J3RlLDfbw12/8ANqs+GRX4oplvYtmnYy6aSqbIxr4zrNeA5pG8HO6rGtHoy6jJSWqPdYMhAEAQBAEAQBAEAQBAEAQBAEAQBAEAQBAEAQBAEAQBAEAQBAEBo4vhrKiF8Mou14seI4EdIIB8i2jJxakjScFOLiyveTmslp62fD3nXjaXlpHxXNIzHQQRcbj1qZkpSgrCvxJOFjqZZ7SoJZmUAQGCEBGtPdHxV0zmtHfY7vjP0rZt6js7F2ot9nMjZNKth5EY5Icdu19JIc2d3Hfbq37pnkJv5TwXfMrWqnEjYFvD2b7CzVCLIIAgCAIAgCAIAgCAIAgCAIAgCAIAgCAIAgCAIAgCAIAgCAIAgPiaQNaXHYASeoC6czD4Irjkppudnq6x2Ze8tafGdzj7dHgdim5T3VGsrsKO9KVhZIUIsjKAIAgMEICl9M6Z2HYmyohFmvdzrQNhztKzy3/ErOl+1qcXz/7QpsiLou3lyLfw+rbLGySM3a9ocD0FVrTTaZbxkpJSXabSwbBAEAQBAEAQBAEAQBAEAQBAEAQBAEAQBAEAQBAEAQBAEAQBAcrSqUtoqlw2iF5/CVvUtZpHK56Vyfgzh8lMYGHMI+M55P3repdst62s44S0qRKK2uji1ede1ms4MbrG13HY0dKjqLfIkymo8zYBWDYygCAICJco+B+6aN2qLyRd8ZxNh3TR1j1Lvj2bk/MiZlW/W/A4XI9jmtG+lec2d3H4h8JvkOf2l2zK9Jb6OGBbqnWyyQVCLIygCAIAgCAIAgCAIAgCAIAgCAIAgCAIAgCAIAgCAIAgCAIAgOfpDT85SzsHxonjtaVvW9JJnO2O9BrwInyQ1gdROj3xyEEdDu6HrUjMjpZr3kXAlrVp3EP5V8VMtbzQPcwNAAG57gHOPZbsUjEhuw1faRM6zet3V2Fm6F44Kukjkv3Y7iToe2wPbt8qg31+zm0WWParK0zvrkdwgCA+SEBSmPUzsLxRssYPNl3ON4FjiRJHlwzy6WqzrauqafNFNZF49ya5Fv4VikVQwPgka9p3tINuII3FVsoSg9JFtCyM1qmboKwbmUAQBAEAQBAEAQBAEAQBAEAQBAEAQBAEAQBAEAQBAEAQBAYdsQFTUk//AEnFZWyXFNUZh1rgNLi5p+wS5vUVPf8AXqWnNFUpe7XvXkzn6KBtXjL5HDWYXSyC4y1M2suD9Ehb3NwoS7TnRpbkNs62EXwnEjA+4pakjUdnYEmzM+g9yeixXOz+vXvLmjtDXHu0fwstMFQSzMoAgBQHKx3AoauPUqG6wGYIJDmni1w2LauyVb1ic7Ko2LSSK/r+Tqpp387h05Lh8UnUfbhreC7qNlNjlRmtLEV88Oyv9VTNrA+UKSJ/MYowxvGXO6tvK9g3dLexa2Yqkt6p6m1eY4vdtWhYtPUNe0OY5rmuzDmm4I6CobTT0ZYpprVHssGQgCAIAgCAIAgCAIAgCAIAgCAIAgCAIAgCAIAgCAIAgCA5WOYBBVsDKhgcBm05hzTxa4ZhbwslB6xOVlMLFpI8cA0Yp6PW9zsIc7JznEucQN1zu6Fmy2dnxMxVRCv4UfekeAx1kJilHS14HdMfuc3/AJmsV2Ot6ozbUrI7rNDRKulZ+yVn7+Idy/dNEMg9p3kZAj2ra2MW9+HL7HOibX9OfNfUkwK5EkygCAIDBCA5mNYJBVM1KiMPG53xmni120LeFkoPWLOdlUbFpJEAqaapwV/ORv56jcbGNxsWkncDkD0jI7wFLTheuK0kQGp4r4PWJYmC4rHUxNlhdrNd2g72uG4jgocoSg9JFhXZGyO9E3rrU3F0ACAygCAIDF0AugM3QBAEAQBAEAQBAEAQGLoBdALoBdALoDKAIDF0AugF0AQGlX4c2UN1snMOsx4ycx2y7T1ZEbwSFspNGkoKWjfYbbFqbn1dAZQBAcDTfFJqakfNTta5zSL6wJDWHIusNtsl0phGc9JHDIslCDlEqugxLEsRlMcdQ4G2sQJOaaBvtq2LvOrGUaqVq0VUJ3Xy3UyQQclcjzeoq7nfqtc8n7b3epcHmr/GJJWBJv8AVInOi+jcVDG5kJedY6zi91yTa17CwGXAKLbbKx6sm00xqWiIppjyiuppnQU8bHOZk57ybB23VDQRe3G6kU4u+t6RFyM1wluxRGY+VGtDruEBG9vNuA7Q+4Xf3OsiraFmvJFm6JaSMrYecYNVzTqvYTctd0HeCoFtTrloyzovjbHVHeC5ncIAgIrpvpe2haAG68zxdrL2AAy1n2ztftXeih2vwI2RkqpeJXn/AHQrta/eLfJ5p2r6d/OpvuVZXe/269hNdCNOxWSGGWMRy6pcC112uAtcAHMHPZmol+N7Nap8CbjZftXutcSbgqMTTKAIAgCAIAgMEoDh4tpLHES1vdvG0A2A6yqvK2pVS91cX/3aTKMGy3jyRxnaZv3RMHW5x9irXt2x8oImLZkO2TPg6YzbmR/i/UtHty/sivr+Tboyrtb+h8+/Gf5EXY/9Sx05kd0fR/kz0bT3v6fgwdMZ/kxfdf8ArTpzI7o+j/Jnoynvf0/BIdGMTfOxzpA0EOsNUEC1gd5PFXOzsqzIhKU9OD04f+ldmURpkox1OhiGIMhbrSOsN28k8AN6lX5FdMd6b0OFdU7HpFEcn0zHxIifGcB+V1Tz25FfDD6lhHZj/wApGq/TKTdGwdZcfYo727b2RX1Oq2ZX2yZ8+/Gb5EXY/wDUtOnMj5Y+j/Jt0ZV3v6fg9GaZSfGjYeouHtW8duW/5RX1/wBmstlw7JHSodLInkB4LCd5zb2jYp9G2aZ8JrdZFt2dZHjF6kha8EXGYKt001qiA+HMiuJ6UvimfGGMIabAkngD61Q5W1502ygorgWlOz42VqevM6WjuMOqA8uaG6pAyvvvx6lM2fmyyoyclppoRsvGVDWj11O2FZkQID4ljDgQRcEWIO8cEMNa8Cp9K9ApaeQ1GHaxAOtqNPfIz9D5Tejb1qfVkxkt2wq78SUHv1nV0M5QhIRDXWZJ4IksWtcdlng+C7zdS0uxdP1Q5HXHzFL9FnMsRpUMsD86aVSa1bUk/PPHY4j1K6q+CPkedvetkvNmucOd7mFQM2866I9Dgxjx2hx7FnfW/umvs3ub/idzk5xw01Y0ONo5u9v6CfAd5HeYlcsqvfhw7Dvh27li15MvgFVJemUB41UwY0ucbNaC4ng0C5PYmmr0MN6cWfnfSfGHVdTJMb2cbMHCNuTR2Z9ZKuqYbkN089fY7JuTNSagkbEyVzbRyFwY75WqbOsOG3sWykm2kaODUVJrmdzk3k1cSg6S5va0rlkr+kzthvS5F9tKqC/M3QAFAZQBAYusagXWQc/Haox08j27QLDrJAv51EzrXVRKa7jtjQU7YxZWhcvENtvU9LoiY4TozC6JjpNYucAT3RAzzyAXpsXZVE6lKer18SmyM62NjjHkjoDRem+Qfvv9qkrZOKv8fqzj0hf3/RGfevTfN/8Akk/UtuisT5fq/wAj3/I+b6L8GfexS/Nfjk/UnRWJ8n1f5Me/X/N9F+DcoMPjhBETdUE3Iu452tvJUqnGrpW7WtE/P+ThbbOx6yepBtKasvqHC+TO5A6tq8rtW92ZDXYuBeYNahSn2s8sBw3n5NUkhoFyRttuAWmBie82brfBG+Xf7GG8uZLG6KU+8OP2z6l6BbHxe5+pUvaF3h6H171ab5LvvuTojF7n6sx0hf3r0PGfRKAjuddp3HWv5itJ7Hx2v06p+ZtHaNyfEhVVCWPcx21pIPkXl7YOubi+wu4TVkVLvJtoXOXU9nG+o4tHVYH1r1Gx7XOnR9jKTaMFG3VdqItpH8Kl8b1BUG0v7mfmWuH1MTu6B+DL1t9attg/BP8AYgbU5x/cly9AVYQBAYIQEb0k0MpqsEyM1JN0rMnfaGx4611qvnXy5Ee3GhZzXE5uD1tRh/ecQPOQfyqoAkC38ubeDwJvwut5qNv6ocH3HKuU6f0z4rvKl0j+GVP18v8AUcrKv4F5Iqbusl5v7k70FwgVWDVUJ8IzOLDwkbFCWntHnUTInuXpk7Gr9pjyXj+CtZGFpIdkQSCN4IyKnLRrVFa9U9O0v3QTGfdVHE9xvI0c3J4zbDW8osfKqe+G5Nov8a32laZIiVyJBAuVrG+aphA093PkeiJttbtNh2qXiV70t59hBzrt2G6u0qbCqF088cLPCkcG9V9p8gBKsJyUY6sqa4b8lFFhcrdE2Gmo44xZrC5oHQGtULDblOTZY58VGuKREuT7+JU3jn0HKVk9UyFh9dEurSqpfFR1EkZ1Xsjc5rssiBtzyVVUlKSTLu6TjXJopg6e4hb4S7/Ti/QrR4tXcUyzbu/6IvagcTHGTmS1pJ4ktFyql8y8jyRsrBsEBAeVyulip4TDJJGTLYmOR7CRqONiWnMXAUrDipTeq1IOdOUYJxehAtFcdqn1tM19TUOa6ZgLXTykEFwuCC6xCmXVQVbeiIGPdZK2KcmXNpBCX00rRmbX7CD6l5zPg7MecV/3E9LizULot8it14l8z0nInuCY3DzUbXPDXNaGkOy2Cy9dh59LqjFy0aPP5GLYrJPTU6rcShOyWP77fap6yKnykvUj+ys+Vno2rYdj2nqcD61srYPlJepq4SXNM9dZb66mpkrJhlWYoe/S+O70ivB5fXz839z1FHVx8kd7QQd8k8UekrfYXxz8kQNqfDHzJsvSlOEBghAVppEP2qXxvUF4naX91P8A7sPSYnUxJFoIe9yeMPy/srnYfVz8/wCCt2n8cfIj2kfwqXxvUFTbS/uZ+ZY4fUxO5oEcpvs/7labC5WLy/kg7T5x/cl4XoiqCAIAgMFAfLmA7c0B+cdIvhlV9fL/AFHK6r6teSPOX9ZLzf3LS5GvgMv+Yd/ShUDN6wtNndW/P+EQ/lTwTmKwytHe5+76BIMnjy7fKVJxLN6Gj7CHnVblm92M9uSbGuaqjC49xOLDolbm3tFx2LXMr3obxtg27s919pc7jkqwuT896aYz7rrJJAbsHcM+raTY+U3PlV1RXuQSPPZNntLGyX8j2C3dJVOHg97j6yLvcPJYeUqLm2coEzZ9XOxm3y1/uqbx3+i1a4PxSOm0vgXmQnk//iVL459Byl5PVsg4fXRLl00/h9V9U78lVUfGvMucnqpeTPzy5Xh51H6aw/8AdR+I30QqB8z065GyhkICuOWk/s8H1p9Bym4PxPyK7aPwLzK70O+H0v1zPSCmX9XIrsXro+Z+iLKlPREexTRRkji6M6jjtFrtJ6tyqMrY9dr3oPR+qJ9GfOtaSWqOPJohNuLD5SPUq2Wxb1yaZNW063zTR5+9Oo4M+9/ZadDZHh6/6NukafE1qzR6eMFzmXA2lpvYLjbszIrWrXDwOlebVN6JmtQYlJCbxuIHC/cnrC40ZdlMtYM6W0QsWkkWDguIieJr7WOxw4OG3yL1+HkrIrU1+55/IpdU90rzFP38v1jvSK8ZlddPzf3PQ09XHyX2O/oH+8l8UfmVb7C+OfkiBtT4Yk1XpinCAICs9I/hU3jeoLxW0/7qf/dh6PE6mJINA/Al8YfkVcbD6ufmiv2p8Uf3OBpJ8Kl8b1BU20v7qfmWGH1MTt6Bfzvsf71abA52ft/JC2p/h+/8EwXoipCAIAgCAID83aRfDKr6+X+o5XVfVryPO39ZLzf3LT5GPgMv+Yd/ShUDN6ws9ndU/P8AhHa0+wT3VRva0d8Z3yPxm7R5RceVcaLNyevYd8qr2lbRQkUzmOa5p1XNIcDwc03BVw0mtChTcXqW9pTpg04U2SM2kqW6gAObTbvvZmPKFW1Uf1dHyRb3ZP8AQTXNlRUsDnvaxgu5zg1o4ucbAdqsm9OJUKLk0kfovR7Cm01NFC3YxtieLjm4+UklUlk9+TkeiqrUIKKINy1/uqbx3+i1S8H4n5ELaPwLzITyf/xKm8c+g5S8nqmQcProlz6YtvQVX1L/ADNJVXRwmi5yOql5M/O7ldnnT9LYRKHQROGYLGn8IVDJaSaPSwesUzdWDcICtuWo95p/Hd6Km4PxMrto/CivdDvh9L9cz0gpl/VyK7F62PmfolpVKj0RlZAsgCA+JQLHqWkktGFwaKnlHdHrP5rwNnCb8z1UeMUTfQj9w/xz+QXqNidQ/MpdpdYvIieNNtUSj6ZPab+teezY7uRNeLLbGetUfI7Gg0lpZBxZ+R/urPYctLJLwIW01+iLJbXzSNYXRMDyM9Um1x0ZbV6C+c4Q3oLV9xU1xjKWknoRo6ZuvYwgcRrm/nCpXtySejr+v+iz6MTXCf0O9hOLsnbdhs4bWnaPaFa4mZXkR1j6EC/HnS9JEEx916mU/SK8ptB65M2XuKtKYkk0EHe5T9IDzf3V1sPq5+ZXbTf6o/v9zgaTt/a5eseg1VG1FplT/b7InYT1oidbQN3dTDiGnsLvarDYL/VNeX8kXai4Qfn/AATIL0epUC6yBdALoDQxPFGwgXBc53gsG022noA4qLkZcaEteLfJI7U0Stfcl2mg3Hngaz4e4G10cjJLHdrBpuosc+a4yhw701L10O7xYPhGfHxTRRukXwyp+vl/quXrqurXkePv6yXmy0+Rj4DL/mHf0oVAzOsLTZ3VPz/BPHBRCeUTyjYD7lq3Fo71MS9nAE+GzyHMdB6FbY1u/DTtRRZdO5PXsZFy8kAEmwvYHYL7bddlIWnYRddeBPeSXAucndUvHcQ5MvsMhG0cbA+dQsy3SO6u0sMCnWW++wuJuxVxblactf7qm8d/otU3B+JldtH4EQnk/wD4lS+OfQcpeT1TIOH10S+aunEjHxvza9paepwIP5qni9OJeySkmigdJNF56N5ErSWfFlAuwjpO49BVxVfGxc+JQ3Y863xXA3cD0+qqaNsTDG9jcmh7blo4BwIy67rWeLCb15G9eZZWtOw6w5Vqn5qH8XtXP3KPezr0hPuM/wDdap+ah/F7U9yj4jpCXcjhaVaXS1zWNlYxojJI1b56wtnfqXWqhVa6HC/JlckmjV0NH7fS/XM9ILa/q5GuL10fMvbH6x0MD5GW1m6tr5jNwHrXmc66VFLsjzXf5nqMauNlqg+38EVGl1Rwj+6f1Kh6ayO6Po/yWy2ZT4+o991Rwj+479Sz03kdy9H+R0ZT3v8A79jHvuqP8P7h/UsdNZPcvT/Y6Np8fX/R4VOklQ8WLw0HbqtA8+a42bUybFprp5HSGDTF66HOpKR8rtWNpcTw3dZ3KJVRZdLSC1JFlka1vSehYmB4fzELWHbtd4x22XsMLH93pUO3tPO5FvtbHLsI3pZg7+cMrGlzXeFbMg8SOCpNq4M1Y7YLVPmWOBkx3fZyejI/SVLo3B0Zs4f8z6FU1WzqnvQejLGdasjuy4o7A0sqP8P7v/srLpnJ8PT/AGQ+jqfH1OXX1hldruawE7dUEX6TntVfkZDulvNJPwJdVPs1uptnjDM5h1mOLXDeDY9q5QslB70XozaUVJaSXAwxjnuAF3OcesklFGVktFxbDcYLV8EWFo7hxgh1XeE46zugmwt5l7HZ+L7vTuvm+LPPZV6us3lyORpbgz3O56Ma2VnNG3LY4Dfkq7a2BOcvbVrXvJmBlRivZz4dxGKSrfE/WjcWuGWzzEEZqjqusolrF6Ms51QtWj4o6w0sqB8g/Z9hVgts5K7vQiPZ1PifXvun4R/dd+pZ6byO5ej/ACOjafH1HvvqOEf3XfqWem8juj6P8jo2nx9TawzSWaSaNjtSznWNmkG1js7pSMXal9t0YS00fh/s45GBVXXKS14G7jJ1Z3F+x9O9rPG3gdJClZekb259sWl59pHo1dS3eySb8jywlvMva6azQ6EAODS0ZHNsl/jZhc8OPsZp2rROK00Wi8n4nTIl7WLVfF7z17fTwNubQqie5zn07C5xLnG783ONydu8kr0KvsS0UileNW+LR08IwiGmYWU7BG0nWLQSbuIAJzJ3NHYtJTlJ6yZ0hCMFpFaG8tTc1MRw2KdhZPG2RvBwBz4jgepZjKUXqmaShGa0kiPM5PKAO1uZJ+iXvLey67PKtfDU4LDpT10JLS0rI2hkbWsaBYNaA0DqAXFtt6skxiorRHusGTm4vgcFSGipjEgaSWgkixO3YegLaM5Q+FnOdUZ/EjUo9EKOKRskUDGvYbtcC64OzeelbSusktGzWNFcXqkdpczsC2+3PoKxqYa1NSXCoHeHDE7rjYfzC235djZq64dy9Dwdo5SHbS0x64Iv0rb2k+9mvsa/lXoebtFqL/8AJT/6LB+QWfbWd7Mewq+VFc8q1BSwCFlPHHHKSXODGgHUtYawHT+Sm4kpy1cmV2dGuOiiuJHNAINfEqYcHl33Gud/tXfIelbI2ItbYl81VK2RpbINZptcdRuFR2VRtjuzWqPRQnKEt6LNMaO03zTe13tUbo7G+RHf3u/5jPvfpvmm+f2p0djfIh73d832MjAaf5pnYU6PxvkRj3u75j7bgkA/kx+VoP5rZYGN8i9DDybn/k/U2oadrBZjWtHBoAHmXeFUILSCSOMpOXN6nrZdDAIQGpLhcLjd0UZPHVbftUaeJTN6ygvRHWN1keUmeJwGn+aZ51z6PxvkRv71d8x8nR6m+ab2u9qx0djfIjPvl3zfY0sU0XiczvIDHjYcyD0G5UfJ2TVZDStbrOtOfZCX6nqiFSxvhksbte0+UW3grzMozpno+DRdwlG2PDiia6OY+JrMksJB2O6R0r02z9oq9bkvi+5SZeI6v1R5fYkCtSCas2HRPN3xsceJa0ntsuM8Wmb1lBeiOkbbI8pM8DgVP8yzsXN4GN8i9Df3q75mfPvfp/mm+f2rXo7G+RG3vd3zfYe96m+ab2u9qdHY3yIe93fN9j6iwOBrg5kYDhmDd2R6M1tHBohJSjHRo1lk2yTTlw/Y2ayiZK3VkaCPy6Qdy7W0QtjuzWqOddkq3rB6GjFgEQN3Bz7bA9xeB1A5KMtn0/5JvzbZ2eVY+XDyR11OIwQBAEAQBAEAQBAczSVxFJUlpIcIZCCL3DhG61rb7raHxI528IN+BQv/AFKt+eq/9Sb2q43au5fQot+/vf1Me7qz5yqP25vas7tfgN67x+pjnqw/Gqj5Zj61jStGG7fE+TTVTtrKl3Rqyu8ya1ruMNWS7GbFDopWSusymmF/jPY6NvWXPAHYsSuriuLNoY9snwRaegeg4oyZZXB8xbqjV8FjTtA4k8VX35Ds4LkWuLi+ye9LmTUKMTDKAIAgCAIAgCAIAgCAwQgPOWna7wmtd1gH81pKEZfEtTKk1yPhlGwG4YwEbw1oWFTWuKivQy7Jvg2/U9wFuamVkBAEAQBAEAQBAEAQBAEAQBAEAQGCEAsgMoAgCAxZAAEBlAEAQBAEAQBAEAQBAEAQBAEAQBAEAQBAEAQBA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2" name="AutoShape 8" descr="data:image/jpeg;base64,/9j/4AAQSkZJRgABAQAAAQABAAD/2wCEAAkGBxQTERQUEBQUFRQVGBwWFxQWFBQWFxYUFxYXFhcVFBUYHCggGBolHBQWIjEhJSkrLi4uFx8zODMsNygtLisBCgoKDg0OGxAQGy8kICU0LTQsLC0sLSwsLCwsLCwsLCwsLCwsLCwsLCwsLCwsLCwsLCwsLCwsLCwsLCwsLCwsLP/AABEIAKYBLwMBEQACEQEDEQH/xAAcAAEAAgMBAQEAAAAAAAAAAAAABgcBBAUDAgj/xABMEAABAwICBQUJDQYFBQEAAAABAAIDBBEFIQYSMUFRBxNhcZEiIzJygaGywdEUFjRCUlNic4KSorHSJDM1Q7PhY3STwvAVF6Pi8VT/xAAaAQEAAgMBAAAAAAAAAAAAAAAABAUBAgMG/8QANREAAgIBAQQHBwMFAQEAAAAAAAECAwQRBRIhMRUzQVFhcZETFDJSobHRIoHBIzRC4fDxQ//aAAwDAQACEQMRAD8AvFAEAQBAEAQBAEAQBAEAQBAEAQBAEAQBAEAQBAEB5VEoa0ucbBoJJ4AC5KJavRGG0lqyrpOUiskLn0tIHQg+Fzcz7D6bmGwKne6wS/VLiVnvtsnrGPD9zcwflTY52rVxGI7C9hLm36WHNvnWJ4bS1g9TevaCb0mtCwaGtjlYHxPa9hGTmm482/oUNpp6MnxkpLWJsXWDYzdAEAQBAEAQBAEAQBAEAQBAEAQBAEAQBAEAQBAEAQBAEAQBAEAQBAEAQGni9NzsEsYNjJG9l+Gs0i/nWYvRpms470WiveSvFTE6SgnGpI1xcwHecg9l9+y445qZlw3tLEV+FZu61S5kt0h0Rpqtp5xmrJulZ3Lwek/GHQVHrulW9US7caFi4ogB0SxOheTRPL2E/wAtzRcfSjebX6rqZ7eq34yB7vfU/wBB9u03xSmt7pgBG8vhezLoc2w8y1VFEvhZl5ORD4l9CQ4BymU8xDZwYHHK5OtGT448HrNguVmJOPFcTvVnQlwlwJzHIHAFpBB2EG4I6FFfB6E5PU+0AQBAEAQBAEAQBAEAQBAEAQBAEAQBAEAQBAEAQBAEAQBAEAQBAEBghAV5yl6PkWr6buZYbF9t7Qcn9Y38R1KXjW//ADlyZX5lLX9WHNEq0UxsVlMyYZE9y9vyXtyI9Y6CFwtrdc91kqi1WQUkb+KVzIInSykhjBdxDXOsONmgkrSMXJ6I6SkorVnnhmIQ1MXOQuEkbsr27Q4HMHoKzKLg9GtDWE42R1XFEd0i5PqaoBdG0Qy/KYLNJ+kzYfzXarJnDhzRwuxIWceTIRS4jW4PKI5hzkBOTb3Y4cYnHwXdH/1SnGu9ax4MhKduLLSXItTAMciq4hJA642Fpyc08HDcoE4Sg9GWlVsbI70TphaHQygCAIAgCAIAgCAIAgCAIAgCAIAgCAIAgCAIAgCAIAgCAIAgCAIDynhDgWuFw4WI3EHIhNdGYaTWjK00EkNHidRQuPcOJMfWAHst1xn8KnXr2lSn2ldjP2V0q3yfIsuoiD2lrgC1wIIOwgixBUHVriixaT4M42iOjgoY5Y2PLmvlMjbixa0hoDSb521dq622uxps40UqpNLvO8uR3NLFcMjnidHMwPY7cdx4g7j0raEnF6o0nXGa3ZFQYph1Tg1SJYXF0LjYE+C5vzco+V09m8KxjOGRHSXMqZwniz3o8i1NGsejrIBLFkdjmE5sdvafaq+yt1y0ZaU2q2OqOwtDqEAQBAEAQBAEAQBAEAQBAEAQBAEAQBAEAQBAEAQBAEAQBAEAQBAVpyoUjoJ6eviGbHBjusElt+vNqm4r34utldmxcJRtj2E/wmuZPDHLGbte0OHRfcekbPIokouLaZPhNTipLtNxamwQBAaeKUEc8TopW6zHixHrHAjisxk4vVGs4Ka0ZTY57Bq/e6J3RlLDfbw12/8ANqs+GRX4oplvYtmnYy6aSqbIxr4zrNeA5pG8HO6rGtHoy6jJSWqPdYMhAEAQBAEAQBAEAQBAEAQBAEAQBAEAQBAEAQBAEAQBAEAQBAEBo4vhrKiF8Mou14seI4EdIIB8i2jJxakjScFOLiyveTmslp62fD3nXjaXlpHxXNIzHQQRcbj1qZkpSgrCvxJOFjqZZ7SoJZmUAQGCEBGtPdHxV0zmtHfY7vjP0rZt6js7F2ot9nMjZNKth5EY5Icdu19JIc2d3Hfbq37pnkJv5TwXfMrWqnEjYFvD2b7CzVCLIIAgCAIAgCAIAgCAIAgCAIAgCAIAgCAIAgCAIAgCAIAgCAIAgPiaQNaXHYASeoC6czD4Irjkppudnq6x2Ze8tafGdzj7dHgdim5T3VGsrsKO9KVhZIUIsjKAIAgMEICl9M6Z2HYmyohFmvdzrQNhztKzy3/ErOl+1qcXz/7QpsiLou3lyLfw+rbLGySM3a9ocD0FVrTTaZbxkpJSXabSwbBAEAQBAEAQBAEAQBAEAQBAEAQBAEAQBAEAQBAEAQBAEAQBAcrSqUtoqlw2iF5/CVvUtZpHK56Vyfgzh8lMYGHMI+M55P3repdst62s44S0qRKK2uji1ede1ms4MbrG13HY0dKjqLfIkymo8zYBWDYygCAICJco+B+6aN2qLyRd8ZxNh3TR1j1Lvj2bk/MiZlW/W/A4XI9jmtG+lec2d3H4h8JvkOf2l2zK9Jb6OGBbqnWyyQVCLIygCAIAgCAIAgCAIAgCAIAgCAIAgCAIAgCAIAgCAIAgCAIAgOfpDT85SzsHxonjtaVvW9JJnO2O9BrwInyQ1gdROj3xyEEdDu6HrUjMjpZr3kXAlrVp3EP5V8VMtbzQPcwNAAG57gHOPZbsUjEhuw1faRM6zet3V2Fm6F44Kukjkv3Y7iToe2wPbt8qg31+zm0WWParK0zvrkdwgCA+SEBSmPUzsLxRssYPNl3ON4FjiRJHlwzy6WqzrauqafNFNZF49ya5Fv4VikVQwPgka9p3tINuII3FVsoSg9JFtCyM1qmboKwbmUAQBAEAQBAEAQBAEAQBAEAQBAEAQBAEAQBAEAQBAEAQBAYdsQFTUk//AEnFZWyXFNUZh1rgNLi5p+wS5vUVPf8AXqWnNFUpe7XvXkzn6KBtXjL5HDWYXSyC4y1M2suD9Ehb3NwoS7TnRpbkNs62EXwnEjA+4pakjUdnYEmzM+g9yeixXOz+vXvLmjtDXHu0fwstMFQSzMoAgBQHKx3AoauPUqG6wGYIJDmni1w2LauyVb1ic7Ko2LSSK/r+Tqpp387h05Lh8UnUfbhreC7qNlNjlRmtLEV88Oyv9VTNrA+UKSJ/MYowxvGXO6tvK9g3dLexa2Yqkt6p6m1eY4vdtWhYtPUNe0OY5rmuzDmm4I6CobTT0ZYpprVHssGQgCAIAgCAIAgCAIAgCAIAgCAIAgCAIAgCAIAgCAIAgCA5WOYBBVsDKhgcBm05hzTxa4ZhbwslB6xOVlMLFpI8cA0Yp6PW9zsIc7JznEucQN1zu6Fmy2dnxMxVRCv4UfekeAx1kJilHS14HdMfuc3/AJmsV2Ot6ozbUrI7rNDRKulZ+yVn7+Idy/dNEMg9p3kZAj2ra2MW9+HL7HOibX9OfNfUkwK5EkygCAIDBCA5mNYJBVM1KiMPG53xmni120LeFkoPWLOdlUbFpJEAqaapwV/ORv56jcbGNxsWkncDkD0jI7wFLTheuK0kQGp4r4PWJYmC4rHUxNlhdrNd2g72uG4jgocoSg9JFhXZGyO9E3rrU3F0ACAygCAIDF0AugM3QBAEAQBAEAQBAEAQGLoBdALoBdALoDKAIDF0AugF0AQGlX4c2UN1snMOsx4ycx2y7T1ZEbwSFspNGkoKWjfYbbFqbn1dAZQBAcDTfFJqakfNTta5zSL6wJDWHIusNtsl0phGc9JHDIslCDlEqugxLEsRlMcdQ4G2sQJOaaBvtq2LvOrGUaqVq0VUJ3Xy3UyQQclcjzeoq7nfqtc8n7b3epcHmr/GJJWBJv8AVInOi+jcVDG5kJedY6zi91yTa17CwGXAKLbbKx6sm00xqWiIppjyiuppnQU8bHOZk57ybB23VDQRe3G6kU4u+t6RFyM1wluxRGY+VGtDruEBG9vNuA7Q+4Xf3OsiraFmvJFm6JaSMrYecYNVzTqvYTctd0HeCoFtTrloyzovjbHVHeC5ncIAgIrpvpe2haAG68zxdrL2AAy1n2ztftXeih2vwI2RkqpeJXn/AHQrta/eLfJ5p2r6d/OpvuVZXe/269hNdCNOxWSGGWMRy6pcC112uAtcAHMHPZmol+N7Nap8CbjZftXutcSbgqMTTKAIAgCAIAgMEoDh4tpLHES1vdvG0A2A6yqvK2pVS91cX/3aTKMGy3jyRxnaZv3RMHW5x9irXt2x8oImLZkO2TPg6YzbmR/i/UtHty/sivr+Tboyrtb+h8+/Gf5EXY/9Sx05kd0fR/kz0bT3v6fgwdMZ/kxfdf8ArTpzI7o+j/Jnoynvf0/BIdGMTfOxzpA0EOsNUEC1gd5PFXOzsqzIhKU9OD04f+ldmURpkox1OhiGIMhbrSOsN28k8AN6lX5FdMd6b0OFdU7HpFEcn0zHxIifGcB+V1Tz25FfDD6lhHZj/wApGq/TKTdGwdZcfYo727b2RX1Oq2ZX2yZ8+/Gb5EXY/wDUtOnMj5Y+j/Jt0ZV3v6fg9GaZSfGjYeouHtW8duW/5RX1/wBmstlw7JHSodLInkB4LCd5zb2jYp9G2aZ8JrdZFt2dZHjF6kha8EXGYKt001qiA+HMiuJ6UvimfGGMIabAkngD61Q5W1502ygorgWlOz42VqevM6WjuMOqA8uaG6pAyvvvx6lM2fmyyoyclppoRsvGVDWj11O2FZkQID4ljDgQRcEWIO8cEMNa8Cp9K9ApaeQ1GHaxAOtqNPfIz9D5Tejb1qfVkxkt2wq78SUHv1nV0M5QhIRDXWZJ4IksWtcdlng+C7zdS0uxdP1Q5HXHzFL9FnMsRpUMsD86aVSa1bUk/PPHY4j1K6q+CPkedvetkvNmucOd7mFQM2866I9Dgxjx2hx7FnfW/umvs3ub/idzk5xw01Y0ONo5u9v6CfAd5HeYlcsqvfhw7Dvh27li15MvgFVJemUB41UwY0ucbNaC4ng0C5PYmmr0MN6cWfnfSfGHVdTJMb2cbMHCNuTR2Z9ZKuqYbkN089fY7JuTNSagkbEyVzbRyFwY75WqbOsOG3sWykm2kaODUVJrmdzk3k1cSg6S5va0rlkr+kzthvS5F9tKqC/M3QAFAZQBAYusagXWQc/Haox08j27QLDrJAv51EzrXVRKa7jtjQU7YxZWhcvENtvU9LoiY4TozC6JjpNYucAT3RAzzyAXpsXZVE6lKer18SmyM62NjjHkjoDRem+Qfvv9qkrZOKv8fqzj0hf3/RGfevTfN/8Akk/UtuisT5fq/wAj3/I+b6L8GfexS/Nfjk/UnRWJ8n1f5Me/X/N9F+DcoMPjhBETdUE3Iu452tvJUqnGrpW7WtE/P+ThbbOx6yepBtKasvqHC+TO5A6tq8rtW92ZDXYuBeYNahSn2s8sBw3n5NUkhoFyRttuAWmBie82brfBG+Xf7GG8uZLG6KU+8OP2z6l6BbHxe5+pUvaF3h6H171ab5LvvuTojF7n6sx0hf3r0PGfRKAjuddp3HWv5itJ7Hx2v06p+ZtHaNyfEhVVCWPcx21pIPkXl7YOubi+wu4TVkVLvJtoXOXU9nG+o4tHVYH1r1Gx7XOnR9jKTaMFG3VdqItpH8Kl8b1BUG0v7mfmWuH1MTu6B+DL1t9attg/BP8AYgbU5x/cly9AVYQBAYIQEb0k0MpqsEyM1JN0rMnfaGx4611qvnXy5Ee3GhZzXE5uD1tRh/ecQPOQfyqoAkC38ubeDwJvwut5qNv6ocH3HKuU6f0z4rvKl0j+GVP18v8AUcrKv4F5Iqbusl5v7k70FwgVWDVUJ8IzOLDwkbFCWntHnUTInuXpk7Gr9pjyXj+CtZGFpIdkQSCN4IyKnLRrVFa9U9O0v3QTGfdVHE9xvI0c3J4zbDW8osfKqe+G5Nov8a32laZIiVyJBAuVrG+aphA093PkeiJttbtNh2qXiV70t59hBzrt2G6u0qbCqF088cLPCkcG9V9p8gBKsJyUY6sqa4b8lFFhcrdE2Gmo44xZrC5oHQGtULDblOTZY58VGuKREuT7+JU3jn0HKVk9UyFh9dEurSqpfFR1EkZ1Xsjc5rssiBtzyVVUlKSTLu6TjXJopg6e4hb4S7/Ti/QrR4tXcUyzbu/6IvagcTHGTmS1pJ4ktFyql8y8jyRsrBsEBAeVyulip4TDJJGTLYmOR7CRqONiWnMXAUrDipTeq1IOdOUYJxehAtFcdqn1tM19TUOa6ZgLXTykEFwuCC6xCmXVQVbeiIGPdZK2KcmXNpBCX00rRmbX7CD6l5zPg7MecV/3E9LizULot8it14l8z0nInuCY3DzUbXPDXNaGkOy2Cy9dh59LqjFy0aPP5GLYrJPTU6rcShOyWP77fap6yKnykvUj+ys+Vno2rYdj2nqcD61srYPlJepq4SXNM9dZb66mpkrJhlWYoe/S+O70ivB5fXz839z1FHVx8kd7QQd8k8UekrfYXxz8kQNqfDHzJsvSlOEBghAVppEP2qXxvUF4naX91P8A7sPSYnUxJFoIe9yeMPy/srnYfVz8/wCCt2n8cfIj2kfwqXxvUFTbS/uZ+ZY4fUxO5oEcpvs/7labC5WLy/kg7T5x/cl4XoiqCAIAgMFAfLmA7c0B+cdIvhlV9fL/AFHK6r6teSPOX9ZLzf3LS5GvgMv+Yd/ShUDN6wtNndW/P+EQ/lTwTmKwytHe5+76BIMnjy7fKVJxLN6Gj7CHnVblm92M9uSbGuaqjC49xOLDolbm3tFx2LXMr3obxtg27s919pc7jkqwuT896aYz7rrJJAbsHcM+raTY+U3PlV1RXuQSPPZNntLGyX8j2C3dJVOHg97j6yLvcPJYeUqLm2coEzZ9XOxm3y1/uqbx3+i1a4PxSOm0vgXmQnk//iVL459Byl5PVsg4fXRLl00/h9V9U78lVUfGvMucnqpeTPzy5Xh51H6aw/8AdR+I30QqB8z065GyhkICuOWk/s8H1p9Bym4PxPyK7aPwLzK70O+H0v1zPSCmX9XIrsXro+Z+iLKlPREexTRRkji6M6jjtFrtJ6tyqMrY9dr3oPR+qJ9GfOtaSWqOPJohNuLD5SPUq2Wxb1yaZNW063zTR5+9Oo4M+9/ZadDZHh6/6NukafE1qzR6eMFzmXA2lpvYLjbszIrWrXDwOlebVN6JmtQYlJCbxuIHC/cnrC40ZdlMtYM6W0QsWkkWDguIieJr7WOxw4OG3yL1+HkrIrU1+55/IpdU90rzFP38v1jvSK8ZlddPzf3PQ09XHyX2O/oH+8l8UfmVb7C+OfkiBtT4Yk1XpinCAICs9I/hU3jeoLxW0/7qf/dh6PE6mJINA/Al8YfkVcbD6ufmiv2p8Uf3OBpJ8Kl8b1BU20v7qfmWGH1MTt6Bfzvsf71abA52ft/JC2p/h+/8EwXoipCAIAgCAID83aRfDKr6+X+o5XVfVryPO39ZLzf3LT5GPgMv+Yd/ShUDN6ws9ndU/P8AhHa0+wT3VRva0d8Z3yPxm7R5RceVcaLNyevYd8qr2lbRQkUzmOa5p1XNIcDwc03BVw0mtChTcXqW9pTpg04U2SM2kqW6gAObTbvvZmPKFW1Uf1dHyRb3ZP8AQTXNlRUsDnvaxgu5zg1o4ucbAdqsm9OJUKLk0kfovR7Cm01NFC3YxtieLjm4+UklUlk9+TkeiqrUIKKINy1/uqbx3+i1S8H4n5ELaPwLzITyf/xKm8c+g5S8nqmQcProlz6YtvQVX1L/ADNJVXRwmi5yOql5M/O7ldnnT9LYRKHQROGYLGn8IVDJaSaPSwesUzdWDcICtuWo95p/Hd6Km4PxMrto/CivdDvh9L9cz0gpl/VyK7F62PmfolpVKj0RlZAsgCA+JQLHqWkktGFwaKnlHdHrP5rwNnCb8z1UeMUTfQj9w/xz+QXqNidQ/MpdpdYvIieNNtUSj6ZPab+teezY7uRNeLLbGetUfI7Gg0lpZBxZ+R/urPYctLJLwIW01+iLJbXzSNYXRMDyM9Um1x0ZbV6C+c4Q3oLV9xU1xjKWknoRo6ZuvYwgcRrm/nCpXtySejr+v+iz6MTXCf0O9hOLsnbdhs4bWnaPaFa4mZXkR1j6EC/HnS9JEEx916mU/SK8ptB65M2XuKtKYkk0EHe5T9IDzf3V1sPq5+ZXbTf6o/v9zgaTt/a5eseg1VG1FplT/b7InYT1oidbQN3dTDiGnsLvarDYL/VNeX8kXai4Qfn/AATIL0epUC6yBdALoDQxPFGwgXBc53gsG022noA4qLkZcaEteLfJI7U0Stfcl2mg3Hngaz4e4G10cjJLHdrBpuosc+a4yhw701L10O7xYPhGfHxTRRukXwyp+vl/quXrqurXkePv6yXmy0+Rj4DL/mHf0oVAzOsLTZ3VPz/BPHBRCeUTyjYD7lq3Fo71MS9nAE+GzyHMdB6FbY1u/DTtRRZdO5PXsZFy8kAEmwvYHYL7bddlIWnYRddeBPeSXAucndUvHcQ5MvsMhG0cbA+dQsy3SO6u0sMCnWW++wuJuxVxblactf7qm8d/otU3B+JldtH4EQnk/wD4lS+OfQcpeT1TIOH10S+aunEjHxvza9paepwIP5qni9OJeySkmigdJNF56N5ErSWfFlAuwjpO49BVxVfGxc+JQ3Y863xXA3cD0+qqaNsTDG9jcmh7blo4BwIy67rWeLCb15G9eZZWtOw6w5Vqn5qH8XtXP3KPezr0hPuM/wDdap+ah/F7U9yj4jpCXcjhaVaXS1zWNlYxojJI1b56wtnfqXWqhVa6HC/JlckmjV0NH7fS/XM9ILa/q5GuL10fMvbH6x0MD5GW1m6tr5jNwHrXmc66VFLsjzXf5nqMauNlqg+38EVGl1Rwj+6f1Kh6ayO6Po/yWy2ZT4+o991Rwj+479Sz03kdy9H+R0ZT3v8A79jHvuqP8P7h/UsdNZPcvT/Y6Np8fX/R4VOklQ8WLw0HbqtA8+a42bUybFprp5HSGDTF66HOpKR8rtWNpcTw3dZ3KJVRZdLSC1JFlka1vSehYmB4fzELWHbtd4x22XsMLH93pUO3tPO5FvtbHLsI3pZg7+cMrGlzXeFbMg8SOCpNq4M1Y7YLVPmWOBkx3fZyejI/SVLo3B0Zs4f8z6FU1WzqnvQejLGdasjuy4o7A0sqP8P7v/srLpnJ8PT/AGQ+jqfH1OXX1hldruawE7dUEX6TntVfkZDulvNJPwJdVPs1uptnjDM5h1mOLXDeDY9q5QslB70XozaUVJaSXAwxjnuAF3OcesklFGVktFxbDcYLV8EWFo7hxgh1XeE46zugmwt5l7HZ+L7vTuvm+LPPZV6us3lyORpbgz3O56Ma2VnNG3LY4Dfkq7a2BOcvbVrXvJmBlRivZz4dxGKSrfE/WjcWuGWzzEEZqjqusolrF6Ms51QtWj4o6w0sqB8g/Z9hVgts5K7vQiPZ1PifXvun4R/dd+pZ6byO5ej/ACOjafH1HvvqOEf3XfqWem8juj6P8jo2nx9TawzSWaSaNjtSznWNmkG1js7pSMXal9t0YS00fh/s45GBVXXKS14G7jJ1Z3F+x9O9rPG3gdJClZekb259sWl59pHo1dS3eySb8jywlvMva6azQ6EAODS0ZHNsl/jZhc8OPsZp2rROK00Wi8n4nTIl7WLVfF7z17fTwNubQqie5zn07C5xLnG783ONydu8kr0KvsS0UileNW+LR08IwiGmYWU7BG0nWLQSbuIAJzJ3NHYtJTlJ6yZ0hCMFpFaG8tTc1MRw2KdhZPG2RvBwBz4jgepZjKUXqmaShGa0kiPM5PKAO1uZJ+iXvLey67PKtfDU4LDpT10JLS0rI2hkbWsaBYNaA0DqAXFtt6skxiorRHusGTm4vgcFSGipjEgaSWgkixO3YegLaM5Q+FnOdUZ/EjUo9EKOKRskUDGvYbtcC64OzeelbSusktGzWNFcXqkdpczsC2+3PoKxqYa1NSXCoHeHDE7rjYfzC235djZq64dy9Dwdo5SHbS0x64Iv0rb2k+9mvsa/lXoebtFqL/8AJT/6LB+QWfbWd7Mewq+VFc8q1BSwCFlPHHHKSXODGgHUtYawHT+Sm4kpy1cmV2dGuOiiuJHNAINfEqYcHl33Gud/tXfIelbI2ItbYl81VK2RpbINZptcdRuFR2VRtjuzWqPRQnKEt6LNMaO03zTe13tUbo7G+RHf3u/5jPvfpvmm+f2p0djfIh73d832MjAaf5pnYU6PxvkRj3u75j7bgkA/kx+VoP5rZYGN8i9DDybn/k/U2oadrBZjWtHBoAHmXeFUILSCSOMpOXN6nrZdDAIQGpLhcLjd0UZPHVbftUaeJTN6ygvRHWN1keUmeJwGn+aZ51z6PxvkRv71d8x8nR6m+ab2u9qx0djfIjPvl3zfY0sU0XiczvIDHjYcyD0G5UfJ2TVZDStbrOtOfZCX6nqiFSxvhksbte0+UW3grzMozpno+DRdwlG2PDiia6OY+JrMksJB2O6R0r02z9oq9bkvi+5SZeI6v1R5fYkCtSCas2HRPN3xsceJa0ntsuM8Wmb1lBeiOkbbI8pM8DgVP8yzsXN4GN8i9Df3q75mfPvfp/mm+f2rXo7G+RG3vd3zfYe96m+ab2u9qdHY3yIe93fN9j6iwOBrg5kYDhmDd2R6M1tHBohJSjHRo1lk2yTTlw/Y2ayiZK3VkaCPy6Qdy7W0QtjuzWqOddkq3rB6GjFgEQN3Bz7bA9xeB1A5KMtn0/5JvzbZ2eVY+XDyR11OIwQBAEAQBAEAQBAczSVxFJUlpIcIZCCL3DhG61rb7raHxI528IN+BQv/AFKt+eq/9Sb2q43au5fQot+/vf1Me7qz5yqP25vas7tfgN67x+pjnqw/Gqj5Zj61jStGG7fE+TTVTtrKl3Rqyu8ya1ruMNWS7GbFDopWSusymmF/jPY6NvWXPAHYsSuriuLNoY9snwRaegeg4oyZZXB8xbqjV8FjTtA4k8VX35Ds4LkWuLi+ye9LmTUKMTDKAIAgCAIAgCAIAgCAwQgPOWna7wmtd1gH81pKEZfEtTKk1yPhlGwG4YwEbw1oWFTWuKivQy7Jvg2/U9wFuamVkBAEAQBAEAQBAEAQBAEAQBAEAQGCEAsgMoAgCAxZAAEBlAEAQBAEAQBAEAQBAEAQBAEAQBAEAQBAEAQBA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4" name="Picture 10" descr="http://4.bp.blogspot.com/-OEo-3QZEEv0/UAnHGj38I8I/AAAAAAAAAA8/dPgcOa5FQYM/s1600/access-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32149" y="4881093"/>
            <a:ext cx="840883" cy="840883"/>
          </a:xfrm>
          <a:prstGeom prst="rect">
            <a:avLst/>
          </a:prstGeom>
          <a:noFill/>
        </p:spPr>
      </p:pic>
      <p:pic>
        <p:nvPicPr>
          <p:cNvPr id="6156" name="Picture 12" descr="MySQL Logo - Duplicar base de da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0607" y="1925788"/>
            <a:ext cx="2548988" cy="1402932"/>
          </a:xfrm>
          <a:prstGeom prst="rect">
            <a:avLst/>
          </a:prstGeom>
          <a:noFill/>
        </p:spPr>
      </p:pic>
      <p:pic>
        <p:nvPicPr>
          <p:cNvPr id="6158" name="Picture 14" descr="http://www.siliconweek.es/wp-content/uploads/logos/apache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88949" y="4382127"/>
            <a:ext cx="1505799" cy="1340161"/>
          </a:xfrm>
          <a:prstGeom prst="rect">
            <a:avLst/>
          </a:prstGeom>
          <a:noFill/>
        </p:spPr>
      </p:pic>
      <p:pic>
        <p:nvPicPr>
          <p:cNvPr id="6160" name="Picture 16" descr="http://upload.wikimedia.org/wikipedia/en/2/21/FoxPro_2.6_Developers_Guide_Cover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79112" y="2009106"/>
            <a:ext cx="1527759" cy="1872042"/>
          </a:xfrm>
          <a:prstGeom prst="rect">
            <a:avLst/>
          </a:prstGeom>
          <a:noFill/>
        </p:spPr>
      </p:pic>
      <p:pic>
        <p:nvPicPr>
          <p:cNvPr id="6162" name="Picture 18" descr="http://www.codejobs.biz/www/lib/files/images/0ff7daea6bce1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2420" y="3871494"/>
            <a:ext cx="1338374" cy="18898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6894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1255" y="-128790"/>
            <a:ext cx="11317309" cy="1112830"/>
          </a:xfrm>
        </p:spPr>
        <p:txBody>
          <a:bodyPr/>
          <a:lstStyle/>
          <a:p>
            <a:r>
              <a:rPr lang="es-MX" b="1" dirty="0" smtClean="0"/>
              <a:t>Ejemplo de  elaboración de un formulario</a:t>
            </a:r>
            <a:endParaRPr lang="es-MX" b="1" dirty="0"/>
          </a:p>
        </p:txBody>
      </p:sp>
      <p:pic>
        <p:nvPicPr>
          <p:cNvPr id="3076" name="Picture 4" descr="http://pymanimal.files.wordpress.com/2010/02/pantallazo-relaxtives-alta-de-alumno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4701" y="837914"/>
            <a:ext cx="8590212" cy="589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376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71409" y="-150258"/>
            <a:ext cx="9011991" cy="1456267"/>
          </a:xfrm>
        </p:spPr>
        <p:txBody>
          <a:bodyPr/>
          <a:lstStyle/>
          <a:p>
            <a:pPr algn="ctr"/>
            <a:r>
              <a:rPr lang="es-MX" b="1" dirty="0" smtClean="0"/>
              <a:t>Ejemplo para crear un informe</a:t>
            </a:r>
            <a:endParaRPr lang="es-MX" b="1" dirty="0"/>
          </a:p>
        </p:txBody>
      </p:sp>
      <p:pic>
        <p:nvPicPr>
          <p:cNvPr id="4098" name="Picture 2" descr="http://www.aulaclic.es/access2002/graficos/ventana_inf_asistente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2199" y="1133342"/>
            <a:ext cx="7147775" cy="552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137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329751" y="261867"/>
            <a:ext cx="10131425" cy="1456267"/>
          </a:xfrm>
        </p:spPr>
        <p:txBody>
          <a:bodyPr/>
          <a:lstStyle/>
          <a:p>
            <a:r>
              <a:rPr lang="es-MX" b="1" dirty="0" smtClean="0"/>
              <a:t>Resultado de un informe </a:t>
            </a:r>
            <a:r>
              <a:rPr lang="es-MX" b="1" dirty="0" err="1" smtClean="0"/>
              <a:t>realizadO</a:t>
            </a:r>
            <a:endParaRPr lang="es-MX" b="1" dirty="0"/>
          </a:p>
        </p:txBody>
      </p:sp>
      <p:pic>
        <p:nvPicPr>
          <p:cNvPr id="5124" name="Picture 4" descr="http://www.elguille.info/colabora/puntoNET/kagueto_crearInforme1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4133" y="2141537"/>
            <a:ext cx="8441084" cy="419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3904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9246" y="197472"/>
            <a:ext cx="11475076" cy="1456267"/>
          </a:xfrm>
        </p:spPr>
        <p:txBody>
          <a:bodyPr>
            <a:normAutofit/>
          </a:bodyPr>
          <a:lstStyle/>
          <a:p>
            <a:r>
              <a:rPr lang="es-MX" b="1" dirty="0" smtClean="0"/>
              <a:t>Ejemplo de equis consulta en una base de datos</a:t>
            </a:r>
            <a:br>
              <a:rPr lang="es-MX" b="1" dirty="0" smtClean="0"/>
            </a:br>
            <a:endParaRPr lang="es-MX" b="1" dirty="0"/>
          </a:p>
        </p:txBody>
      </p:sp>
      <p:pic>
        <p:nvPicPr>
          <p:cNvPr id="6146" name="Picture 2" descr="http://internetworks-centrodeayuda.com.mx/images/ejemplo-base-de-datos-sq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0577" y="1262131"/>
            <a:ext cx="8973224" cy="538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849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9706" y="918693"/>
            <a:ext cx="11011436" cy="1669961"/>
          </a:xfrm>
        </p:spPr>
        <p:txBody>
          <a:bodyPr>
            <a:normAutofit fontScale="90000"/>
          </a:bodyPr>
          <a:lstStyle/>
          <a:p>
            <a:r>
              <a:rPr lang="es-MX" b="1" dirty="0" smtClean="0"/>
              <a:t>Hipervínculo:  sirve  como  referencia para fortalecer el aprendizaje en la elaboración </a:t>
            </a:r>
            <a:br>
              <a:rPr lang="es-MX" b="1" dirty="0" smtClean="0"/>
            </a:br>
            <a:r>
              <a:rPr lang="es-MX" b="1" dirty="0" smtClean="0"/>
              <a:t>de base de datos.</a:t>
            </a:r>
            <a:br>
              <a:rPr lang="es-MX" b="1" dirty="0" smtClean="0"/>
            </a:br>
            <a:r>
              <a:rPr lang="es-MX" b="1" dirty="0" smtClean="0"/>
              <a:t/>
            </a:r>
            <a:br>
              <a:rPr lang="es-MX" b="1" dirty="0" smtClean="0"/>
            </a:b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>
                <a:hlinkClick r:id="rId2"/>
              </a:rPr>
              <a:t>http://</a:t>
            </a:r>
            <a:r>
              <a:rPr lang="es-MX" dirty="0" smtClean="0">
                <a:hlinkClick r:id="rId2"/>
              </a:rPr>
              <a:t>actividadesmoodle23.weebly.com/base-de-datos.html</a:t>
            </a:r>
            <a:endParaRPr lang="es-MX" dirty="0" smtClean="0"/>
          </a:p>
          <a:p>
            <a:endParaRPr lang="es-MX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74698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69</TotalTime>
  <Words>122</Words>
  <Application>Microsoft Office PowerPoint</Application>
  <PresentationFormat>Personalizado</PresentationFormat>
  <Paragraphs>28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Celestial</vt:lpstr>
      <vt:lpstr>Diapositiva 1</vt:lpstr>
      <vt:lpstr>BASE DE DATOS, CONCEPTOS BÁSICOS  Elementos que integra una base de datos:</vt:lpstr>
      <vt:lpstr>DEFINICIÓN DE BASE DE DATOS</vt:lpstr>
      <vt:lpstr>Gestor de base de datos:</vt:lpstr>
      <vt:lpstr>Ejemplo de  elaboración de un formulario</vt:lpstr>
      <vt:lpstr>Ejemplo para crear un informe</vt:lpstr>
      <vt:lpstr>Resultado de un informe realizadO</vt:lpstr>
      <vt:lpstr>Ejemplo de equis consulta en una base de datos </vt:lpstr>
      <vt:lpstr>Hipervínculo:  sirve  como  referencia para fortalecer el aprendizaje en la elaboración  de base de datos.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BASE DE DATOS</dc:title>
  <dc:creator>Maria Dolores Garcia</dc:creator>
  <cp:lastModifiedBy>PC</cp:lastModifiedBy>
  <cp:revision>27</cp:revision>
  <dcterms:created xsi:type="dcterms:W3CDTF">2014-05-07T02:55:24Z</dcterms:created>
  <dcterms:modified xsi:type="dcterms:W3CDTF">2015-07-03T22:57:35Z</dcterms:modified>
</cp:coreProperties>
</file>