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760" r:id="rId3"/>
  </p:sldMasterIdLst>
  <p:notesMasterIdLst>
    <p:notesMasterId r:id="rId11"/>
  </p:notesMasterIdLst>
  <p:sldIdLst>
    <p:sldId id="256" r:id="rId4"/>
    <p:sldId id="257" r:id="rId5"/>
    <p:sldId id="258" r:id="rId6"/>
    <p:sldId id="259" r:id="rId7"/>
    <p:sldId id="260" r:id="rId8"/>
    <p:sldId id="261" r:id="rId9"/>
    <p:sldId id="262" r:id="rId1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030" autoAdjust="0"/>
    <p:restoredTop sz="94194" autoAdjust="0"/>
  </p:normalViewPr>
  <p:slideViewPr>
    <p:cSldViewPr>
      <p:cViewPr varScale="1">
        <p:scale>
          <a:sx n="75" d="100"/>
          <a:sy n="75" d="100"/>
        </p:scale>
        <p:origin x="-1308"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tableStyles" Target="tableStyle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E0C9A7-8B44-40C2-932B-EF6327E11193}" type="datetimeFigureOut">
              <a:rPr lang="es-ES" smtClean="0"/>
              <a:pPr/>
              <a:t>06/03/2015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C9AB4C-CD46-4DB1-815B-E4E4A26C48AC}" type="slidenum">
              <a:rPr lang="es-ES" smtClean="0"/>
              <a:pPr/>
              <a:t>‹Nº›</a:t>
            </a:fld>
            <a:endParaRPr lang="es-ES"/>
          </a:p>
        </p:txBody>
      </p:sp>
    </p:spTree>
    <p:extLst>
      <p:ext uri="{BB962C8B-B14F-4D97-AF65-F5344CB8AC3E}">
        <p14:creationId xmlns:p14="http://schemas.microsoft.com/office/powerpoint/2010/main" val="4828015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MX" dirty="0"/>
          </a:p>
        </p:txBody>
      </p:sp>
      <p:sp>
        <p:nvSpPr>
          <p:cNvPr id="4" name="Marcador de número de diapositiva 3"/>
          <p:cNvSpPr>
            <a:spLocks noGrp="1"/>
          </p:cNvSpPr>
          <p:nvPr>
            <p:ph type="sldNum" sz="quarter" idx="10"/>
          </p:nvPr>
        </p:nvSpPr>
        <p:spPr/>
        <p:txBody>
          <a:bodyPr/>
          <a:lstStyle/>
          <a:p>
            <a:fld id="{B5C9AB4C-CD46-4DB1-815B-E4E4A26C48AC}" type="slidenum">
              <a:rPr lang="es-ES" smtClean="0"/>
              <a:pPr/>
              <a:t>4</a:t>
            </a:fld>
            <a:endParaRPr lang="es-ES"/>
          </a:p>
        </p:txBody>
      </p:sp>
    </p:spTree>
    <p:extLst>
      <p:ext uri="{BB962C8B-B14F-4D97-AF65-F5344CB8AC3E}">
        <p14:creationId xmlns:p14="http://schemas.microsoft.com/office/powerpoint/2010/main" val="26168677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730250" y="1905000"/>
            <a:ext cx="7681913" cy="1523495"/>
          </a:xfrm>
        </p:spPr>
        <p:txBody>
          <a:bodyPr>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730249" y="4344988"/>
            <a:ext cx="7681913"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381000" y="1411552"/>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a:xfrm>
            <a:off x="381000" y="1412875"/>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381000" y="1411553"/>
            <a:ext cx="4114800" cy="2129814"/>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411553"/>
            <a:ext cx="4114800" cy="2129814"/>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1553"/>
            <a:ext cx="4114800"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380999" y="2174875"/>
            <a:ext cx="41148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981" y="1411553"/>
            <a:ext cx="4117019"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6" y="2174875"/>
            <a:ext cx="4117974"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6"/>
          <p:cNvSpPr>
            <a:spLocks noGrp="1"/>
          </p:cNvSpPr>
          <p:nvPr>
            <p:ph type="body" sz="quarter" idx="11"/>
          </p:nvPr>
        </p:nvSpPr>
        <p:spPr>
          <a:xfrm>
            <a:off x="0" y="6238875"/>
            <a:ext cx="9144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s-ES" smtClean="0"/>
              <a:t>Haga clic para modificar el estilo de texto del patrón</a:t>
            </a:r>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Use for slides with Software Co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722313" y="1905000"/>
            <a:ext cx="8040688" cy="193899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fld id="{8F6BCBE8-30B0-4476-8762-9236B142003A}" type="datetimeFigureOut">
              <a:rPr lang="en-US" smtClean="0"/>
              <a:pPr/>
              <a:t>3/6/2015</a:t>
            </a:fld>
            <a:endParaRPr lang="en-US" sz="1100" dirty="0">
              <a:solidFill>
                <a:schemeClr val="tx2"/>
              </a:solidFill>
            </a:endParaRPr>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lgn="r" eaLnBrk="1" latinLnBrk="0" hangingPunct="1"/>
            <a:endParaRPr kumimoji="0" lang="en-US" sz="1100" dirty="0">
              <a:solidFill>
                <a:schemeClr val="tx2"/>
              </a:solidFill>
            </a:endParaRP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1427"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28"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1429"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0"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1"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1432"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1433"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1434" name="Rectangle 10"/>
          <p:cNvSpPr>
            <a:spLocks noGrp="1" noChangeArrowheads="1"/>
          </p:cNvSpPr>
          <p:nvPr>
            <p:ph type="ctrTitle" sz="quarter"/>
          </p:nvPr>
        </p:nvSpPr>
        <p:spPr>
          <a:xfrm>
            <a:off x="685800" y="1873250"/>
            <a:ext cx="7772400" cy="1555750"/>
          </a:xfrm>
        </p:spPr>
        <p:txBody>
          <a:bodyPr/>
          <a:lstStyle>
            <a:lvl1pPr>
              <a:defRPr sz="4800"/>
            </a:lvl1pPr>
          </a:lstStyle>
          <a:p>
            <a:r>
              <a:rPr lang="es-ES" smtClean="0"/>
              <a:t>Haga clic para modificar el estilo de título del patrón</a:t>
            </a:r>
            <a:endParaRPr lang="es-ES"/>
          </a:p>
        </p:txBody>
      </p:sp>
      <p:sp>
        <p:nvSpPr>
          <p:cNvPr id="231435" name="Rectangle 11"/>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s-ES" smtClean="0"/>
              <a:t>Haga clic para modificar el estilo de subtítulo del patrón</a:t>
            </a:r>
            <a:endParaRPr lang="es-ES"/>
          </a:p>
        </p:txBody>
      </p:sp>
      <p:sp>
        <p:nvSpPr>
          <p:cNvPr id="231436" name="Rectangle 12"/>
          <p:cNvSpPr>
            <a:spLocks noGrp="1" noChangeArrowheads="1"/>
          </p:cNvSpPr>
          <p:nvPr>
            <p:ph type="dt" sz="quarter" idx="2"/>
          </p:nvPr>
        </p:nvSpPr>
        <p:spPr/>
        <p:txBody>
          <a:bodyPr/>
          <a:lstStyle>
            <a:lvl1pPr>
              <a:defRPr/>
            </a:lvl1pPr>
          </a:lstStyle>
          <a:p>
            <a:fld id="{8F6BCBE8-30B0-4476-8762-9236B142003A}" type="datetimeFigureOut">
              <a:rPr lang="en-US" smtClean="0"/>
              <a:pPr/>
              <a:t>3/6/2015</a:t>
            </a:fld>
            <a:endParaRPr lang="en-US" sz="1100" dirty="0">
              <a:solidFill>
                <a:schemeClr val="tx2"/>
              </a:solidFill>
            </a:endParaRPr>
          </a:p>
        </p:txBody>
      </p:sp>
      <p:sp>
        <p:nvSpPr>
          <p:cNvPr id="231437" name="Rectangle 13"/>
          <p:cNvSpPr>
            <a:spLocks noGrp="1" noChangeArrowheads="1"/>
          </p:cNvSpPr>
          <p:nvPr>
            <p:ph type="ftr" sz="quarter" idx="3"/>
          </p:nvPr>
        </p:nvSpPr>
        <p:spPr/>
        <p:txBody>
          <a:bodyPr/>
          <a:lstStyle>
            <a:lvl1pPr>
              <a:defRPr/>
            </a:lvl1pPr>
          </a:lstStyle>
          <a:p>
            <a:pPr algn="r" eaLnBrk="1" latinLnBrk="0" hangingPunct="1"/>
            <a:endParaRPr kumimoji="0" lang="en-US" sz="1100" dirty="0">
              <a:solidFill>
                <a:schemeClr val="tx2"/>
              </a:solidFill>
            </a:endParaRPr>
          </a:p>
        </p:txBody>
      </p:sp>
      <p:sp>
        <p:nvSpPr>
          <p:cNvPr id="231438" name="Rectangle 14"/>
          <p:cNvSpPr>
            <a:spLocks noGrp="1" noChangeArrowheads="1"/>
          </p:cNvSpPr>
          <p:nvPr>
            <p:ph type="sldNum" sz="quarter" idx="4"/>
          </p:nvPr>
        </p:nvSpPr>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1B9B09-B225-4420-8006-6EA08D24FF0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31D155F-32C7-42A4-BD89-9F27211B0512}"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6CAC18C-9FF8-4BD0-A0D6-0D0AA0387E5D}"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endParaRPr lang="es-ES"/>
          </a:p>
        </p:txBody>
      </p:sp>
      <p:sp>
        <p:nvSpPr>
          <p:cNvPr id="8" name="7 Marcador de pie de página"/>
          <p:cNvSpPr>
            <a:spLocks noGrp="1"/>
          </p:cNvSpPr>
          <p:nvPr>
            <p:ph type="ftr" sz="quarter" idx="11"/>
          </p:nvPr>
        </p:nvSpPr>
        <p:spPr/>
        <p:txBody>
          <a:bodyPr/>
          <a:lstStyle>
            <a:lvl1pPr>
              <a:defRPr/>
            </a:lvl1pPr>
          </a:lstStyle>
          <a:p>
            <a:pPr>
              <a:defRPr/>
            </a:pPr>
            <a:endParaRPr lang="es-ES"/>
          </a:p>
        </p:txBody>
      </p:sp>
      <p:sp>
        <p:nvSpPr>
          <p:cNvPr id="9" name="8 Marcador de número de diapositiva"/>
          <p:cNvSpPr>
            <a:spLocks noGrp="1"/>
          </p:cNvSpPr>
          <p:nvPr>
            <p:ph type="sldNum" sz="quarter" idx="12"/>
          </p:nvPr>
        </p:nvSpPr>
        <p:spPr/>
        <p:txBody>
          <a:bodyPr/>
          <a:lstStyle>
            <a:lvl1pPr>
              <a:defRPr/>
            </a:lvl1pPr>
          </a:lstStyle>
          <a:p>
            <a:pPr>
              <a:defRPr/>
            </a:pPr>
            <a:fld id="{AFBC9AF2-F346-4516-8D5A-B3E5585DA09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endParaRPr lang="es-ES"/>
          </a:p>
        </p:txBody>
      </p:sp>
      <p:sp>
        <p:nvSpPr>
          <p:cNvPr id="4" name="3 Marcador de pie de página"/>
          <p:cNvSpPr>
            <a:spLocks noGrp="1"/>
          </p:cNvSpPr>
          <p:nvPr>
            <p:ph type="ftr" sz="quarter" idx="11"/>
          </p:nvPr>
        </p:nvSpPr>
        <p:spPr/>
        <p:txBody>
          <a:bodyPr/>
          <a:lstStyle>
            <a:lvl1pPr>
              <a:defRPr/>
            </a:lvl1pPr>
          </a:lstStyle>
          <a:p>
            <a:pPr>
              <a:defRPr/>
            </a:pPr>
            <a:endParaRPr lang="es-ES"/>
          </a:p>
        </p:txBody>
      </p:sp>
      <p:sp>
        <p:nvSpPr>
          <p:cNvPr id="5" name="4 Marcador de número de diapositiva"/>
          <p:cNvSpPr>
            <a:spLocks noGrp="1"/>
          </p:cNvSpPr>
          <p:nvPr>
            <p:ph type="sldNum" sz="quarter" idx="12"/>
          </p:nvPr>
        </p:nvSpPr>
        <p:spPr/>
        <p:txBody>
          <a:bodyPr/>
          <a:lstStyle>
            <a:lvl1pPr>
              <a:defRPr/>
            </a:lvl1pPr>
          </a:lstStyle>
          <a:p>
            <a:pPr>
              <a:defRPr/>
            </a:pPr>
            <a:fld id="{4D7DB6B4-1CA4-4119-8A80-BECC342DBE8C}"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endParaRPr lang="es-ES"/>
          </a:p>
        </p:txBody>
      </p:sp>
      <p:sp>
        <p:nvSpPr>
          <p:cNvPr id="3" name="2 Marcador de pie de página"/>
          <p:cNvSpPr>
            <a:spLocks noGrp="1"/>
          </p:cNvSpPr>
          <p:nvPr>
            <p:ph type="ftr" sz="quarter" idx="11"/>
          </p:nvPr>
        </p:nvSpPr>
        <p:spPr/>
        <p:txBody>
          <a:bodyPr/>
          <a:lstStyle>
            <a:lvl1pPr>
              <a:defRPr/>
            </a:lvl1pPr>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fld id="{3F2E0B3F-8807-45C8-BB1F-6715E39F19F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EC31BF8B-4983-49A1-BE4E-5B636989A1EA}"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5C0539C-C117-46C3-B249-C1706F0B2CB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B3CB5CD-E241-4973-8F60-A99A17EC26F1}"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7813"/>
            <a:ext cx="2057400" cy="585311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7813"/>
            <a:ext cx="6019800" cy="585311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CC4305B-07BD-4B8F-8FAE-8D057D5C03B0}"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3.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cstate="print">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2875"/>
            <a:ext cx="8382000" cy="2135969"/>
          </a:xfrm>
          <a:prstGeom prst="rect">
            <a:avLst/>
          </a:prstGeom>
        </p:spPr>
        <p:txBody>
          <a:bodyPr vert="horz"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6"/>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l="-1000" r="-1000"/>
          </a:stretch>
        </a:blipFill>
        <a:effectLst/>
      </p:bgPr>
    </p:bg>
    <p:spTree>
      <p:nvGrpSpPr>
        <p:cNvPr id="1" name=""/>
        <p:cNvGrpSpPr/>
        <p:nvPr/>
      </p:nvGrpSpPr>
      <p:grpSpPr>
        <a:xfrm>
          <a:off x="0" y="0"/>
          <a:ext cx="0" cy="0"/>
          <a:chOff x="0" y="0"/>
          <a:chExt cx="0" cy="0"/>
        </a:xfrm>
      </p:grpSpPr>
      <p:pic>
        <p:nvPicPr>
          <p:cNvPr id="4" name="Picture 3" descr="white rectangle.png"/>
          <p:cNvPicPr>
            <a:picLocks noChangeAspect="1"/>
          </p:cNvPicPr>
          <p:nvPr/>
        </p:nvPicPr>
        <p:blipFill>
          <a:blip r:embed="rId5" cstate="print"/>
          <a:srcRect b="10453"/>
          <a:stretch>
            <a:fillRect/>
          </a:stretch>
        </p:blipFill>
        <p:spPr>
          <a:xfrm>
            <a:off x="0" y="1299706"/>
            <a:ext cx="9144000" cy="5558294"/>
          </a:xfrm>
          <a:prstGeom prst="rect">
            <a:avLst/>
          </a:prstGeom>
        </p:spPr>
      </p:pic>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22312" y="1905000"/>
            <a:ext cx="8040688" cy="2108269"/>
          </a:xfrm>
          <a:prstGeom prst="rect">
            <a:avLst/>
          </a:prstGeom>
        </p:spPr>
        <p:txBody>
          <a:bodyPr vert="horz" wrap="square"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74" r:id="rId1"/>
    <p:sldLayoutId id="2147483723" r:id="rId2"/>
  </p:sldLayoutIdLst>
  <p:transition>
    <p:fade/>
  </p:transition>
  <p:txStyles>
    <p:titleStyle>
      <a:lvl1pPr algn="l" defTabSz="914363" rtl="0" eaLnBrk="1" latinLnBrk="0" hangingPunct="1">
        <a:lnSpc>
          <a:spcPct val="90000"/>
        </a:lnSpc>
        <a:spcBef>
          <a:spcPct val="0"/>
        </a:spcBef>
        <a:buNone/>
        <a:defRPr lang="en-US" sz="4800" b="0" kern="1200" cap="none" spc="-125"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0" indent="0" algn="l" defTabSz="914363" rtl="0" eaLnBrk="1" latinLnBrk="0" hangingPunct="1">
        <a:lnSpc>
          <a:spcPct val="90000"/>
        </a:lnSpc>
        <a:spcBef>
          <a:spcPct val="20000"/>
        </a:spcBef>
        <a:buFont typeface="Arial" pitchFamily="34" charset="0"/>
        <a:buNone/>
        <a:defRPr sz="3000" b="1" kern="1200">
          <a:solidFill>
            <a:schemeClr val="tx1"/>
          </a:solidFill>
          <a:latin typeface="Courier New" pitchFamily="49" charset="0"/>
          <a:ea typeface="+mn-ea"/>
          <a:cs typeface="Courier New" pitchFamily="49" charset="0"/>
        </a:defRPr>
      </a:lvl1pPr>
      <a:lvl2pPr marL="384954" indent="-7937" algn="l" defTabSz="914363" rtl="0" eaLnBrk="1" latinLnBrk="0" hangingPunct="1">
        <a:lnSpc>
          <a:spcPct val="90000"/>
        </a:lnSpc>
        <a:spcBef>
          <a:spcPct val="20000"/>
        </a:spcBef>
        <a:buFont typeface="Arial" pitchFamily="34" charset="0"/>
        <a:buNone/>
        <a:defRPr sz="2800" b="1" kern="1200">
          <a:solidFill>
            <a:schemeClr val="tx1"/>
          </a:solidFill>
          <a:latin typeface="Courier New" pitchFamily="49" charset="0"/>
          <a:ea typeface="+mn-ea"/>
          <a:cs typeface="Courier New" pitchFamily="49" charset="0"/>
        </a:defRPr>
      </a:lvl2pPr>
      <a:lvl3pPr marL="761970"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3pPr>
      <a:lvl4pPr marL="1094009"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4pPr>
      <a:lvl5pPr marL="1426047" indent="0"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0403"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4"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0405"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6"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7"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0408"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0409"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0410" name="Rectangle 10"/>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s-ES" smtClean="0"/>
              <a:t>Haga clic para cambiar el estilo de título	</a:t>
            </a:r>
          </a:p>
        </p:txBody>
      </p:sp>
      <p:sp>
        <p:nvSpPr>
          <p:cNvPr id="230411" name="Rectangle 11"/>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230412" name="Rectangle 12"/>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defRPr>
            </a:lvl1pPr>
          </a:lstStyle>
          <a:p>
            <a:fld id="{0E5D06A4-F09D-48DF-B302-EAE8AE25AA16}" type="datetimeFigureOut">
              <a:rPr lang="es-ES" smtClean="0"/>
              <a:pPr/>
              <a:t>06/03/2015</a:t>
            </a:fld>
            <a:endParaRPr lang="es-ES"/>
          </a:p>
        </p:txBody>
      </p:sp>
      <p:sp>
        <p:nvSpPr>
          <p:cNvPr id="230413" name="Rectangle 13"/>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defRPr>
            </a:lvl1pPr>
          </a:lstStyle>
          <a:p>
            <a:endParaRPr lang="es-ES"/>
          </a:p>
        </p:txBody>
      </p:sp>
      <p:sp>
        <p:nvSpPr>
          <p:cNvPr id="230414" name="Rectangle 14"/>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defRPr>
            </a:lvl1pPr>
          </a:lstStyle>
          <a:p>
            <a:fld id="{E1A3DE2A-13B9-4E9E-8275-18C82058FB81}" type="slidenum">
              <a:rPr lang="es-ES" smtClean="0"/>
              <a:pPr/>
              <a:t>‹Nº›</a:t>
            </a:fld>
            <a:endParaRPr lang="es-ES"/>
          </a:p>
        </p:txBody>
      </p:sp>
    </p:spTree>
  </p:cSld>
  <p:clrMap bg1="dk2" tx1="lt1" bg2="dk1" tx2="lt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ransition>
    <p:fade/>
  </p:transition>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1" fontAlgn="base" hangingPunct="1">
        <a:spcBef>
          <a:spcPct val="20000"/>
        </a:spcBef>
        <a:spcAft>
          <a:spcPct val="0"/>
        </a:spcAft>
        <a:buClr>
          <a:schemeClr val="hlink"/>
        </a:buClr>
        <a:buSzPct val="75000"/>
        <a:buFont typeface="Wingdings" pitchFamily="2" charset="2"/>
        <a:buChar char="l"/>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tx2"/>
        </a:buClr>
        <a:buSzPct val="75000"/>
        <a:buFont typeface="Wingdings"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accent2"/>
        </a:buClr>
        <a:buSzPct val="75000"/>
        <a:buFont typeface="Wingdings" pitchFamily="2" charset="2"/>
        <a:buChar char="l"/>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folHlink"/>
        </a:buClr>
        <a:buSzPct val="75000"/>
        <a:buFont typeface="Wingdings"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sz="quarter"/>
          </p:nvPr>
        </p:nvSpPr>
        <p:spPr>
          <a:xfrm>
            <a:off x="251520" y="188640"/>
            <a:ext cx="8442314" cy="1872208"/>
          </a:xfrm>
        </p:spPr>
        <p:txBody>
          <a:bodyPr>
            <a:normAutofit fontScale="90000"/>
          </a:bodyPr>
          <a:lstStyle/>
          <a:p>
            <a:pPr algn="ctr"/>
            <a:r>
              <a:rPr lang="es-MX" dirty="0" err="1" smtClean="0"/>
              <a:t>MULTIVERSIDAD</a:t>
            </a:r>
            <a:r>
              <a:rPr lang="es-MX" dirty="0" smtClean="0"/>
              <a:t> </a:t>
            </a:r>
            <a:br>
              <a:rPr lang="es-MX" dirty="0" smtClean="0"/>
            </a:br>
            <a:r>
              <a:rPr lang="es-MX" dirty="0" smtClean="0"/>
              <a:t>                               VERACRUZ </a:t>
            </a:r>
            <a:endParaRPr lang="es-ES" dirty="0"/>
          </a:p>
        </p:txBody>
      </p:sp>
      <p:sp>
        <p:nvSpPr>
          <p:cNvPr id="3" name="2 Subtítulo"/>
          <p:cNvSpPr>
            <a:spLocks noGrp="1"/>
          </p:cNvSpPr>
          <p:nvPr>
            <p:ph type="subTitle" sz="quarter" idx="1"/>
          </p:nvPr>
        </p:nvSpPr>
        <p:spPr>
          <a:xfrm>
            <a:off x="683568" y="2492896"/>
            <a:ext cx="8010266" cy="2079104"/>
          </a:xfrm>
        </p:spPr>
        <p:txBody>
          <a:bodyPr/>
          <a:lstStyle/>
          <a:p>
            <a:r>
              <a:rPr lang="es-MX" dirty="0" smtClean="0"/>
              <a:t>El panal de abejas </a:t>
            </a:r>
          </a:p>
          <a:p>
            <a:r>
              <a:rPr lang="es-MX" dirty="0" smtClean="0"/>
              <a:t>José Antonio Villalobos Mendoza</a:t>
            </a:r>
          </a:p>
          <a:p>
            <a:r>
              <a:rPr lang="es-MX" dirty="0" smtClean="0"/>
              <a:t>Matemáticas</a:t>
            </a:r>
          </a:p>
          <a:p>
            <a:r>
              <a:rPr lang="es-MX" dirty="0" smtClean="0"/>
              <a:t>2°Semestre  </a:t>
            </a:r>
          </a:p>
          <a:p>
            <a:pPr algn="r"/>
            <a:endParaRPr lang="es-MX" dirty="0" smtClean="0"/>
          </a:p>
          <a:p>
            <a:pPr algn="r"/>
            <a:r>
              <a:rPr lang="es-MX" dirty="0" smtClean="0"/>
              <a:t>02 de Marzo del 2015</a:t>
            </a:r>
          </a:p>
          <a:p>
            <a:endParaRPr lang="es-MX" dirty="0" smtClean="0"/>
          </a:p>
        </p:txBody>
      </p:sp>
      <p:pic>
        <p:nvPicPr>
          <p:cNvPr id="4" name="3 Imagen" descr="http://www.multiversidad.com.mx/eLearning/theme/afterburner/images/multii_plataforma.png"/>
          <p:cNvPicPr/>
          <p:nvPr/>
        </p:nvPicPr>
        <p:blipFill>
          <a:blip r:embed="rId2" cstate="print"/>
          <a:srcRect/>
          <a:stretch>
            <a:fillRect/>
          </a:stretch>
        </p:blipFill>
        <p:spPr bwMode="auto">
          <a:xfrm>
            <a:off x="0" y="5072050"/>
            <a:ext cx="3286148" cy="1785950"/>
          </a:xfrm>
          <a:prstGeom prst="rect">
            <a:avLst/>
          </a:prstGeom>
          <a:noFill/>
        </p:spPr>
      </p:pic>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a:t>Hexagonomanía</a:t>
            </a:r>
          </a:p>
        </p:txBody>
      </p:sp>
      <p:sp>
        <p:nvSpPr>
          <p:cNvPr id="3" name="Marcador de contenido 2"/>
          <p:cNvSpPr>
            <a:spLocks noGrp="1"/>
          </p:cNvSpPr>
          <p:nvPr>
            <p:ph idx="1"/>
          </p:nvPr>
        </p:nvSpPr>
        <p:spPr/>
        <p:txBody>
          <a:bodyPr/>
          <a:lstStyle/>
          <a:p>
            <a:r>
              <a:rPr lang="es-MX" dirty="0" smtClean="0"/>
              <a:t>Se </a:t>
            </a:r>
            <a:r>
              <a:rPr lang="es-MX" dirty="0"/>
              <a:t>podrían dar multitud de definiciones sobre las Matemáticas, </a:t>
            </a:r>
            <a:r>
              <a:rPr lang="es-MX" dirty="0" smtClean="0"/>
              <a:t>completas y sofisticadas, </a:t>
            </a:r>
            <a:r>
              <a:rPr lang="es-MX" dirty="0"/>
              <a:t>pero </a:t>
            </a:r>
            <a:r>
              <a:rPr lang="es-MX" dirty="0" smtClean="0"/>
              <a:t>hay una que </a:t>
            </a:r>
            <a:r>
              <a:rPr lang="es-MX" dirty="0"/>
              <a:t>las define </a:t>
            </a:r>
            <a:r>
              <a:rPr lang="es-MX" dirty="0" smtClean="0"/>
              <a:t>como:</a:t>
            </a:r>
          </a:p>
          <a:p>
            <a:pPr lvl="1"/>
            <a:r>
              <a:rPr lang="es-MX" dirty="0" smtClean="0"/>
              <a:t> “El </a:t>
            </a:r>
            <a:r>
              <a:rPr lang="es-MX" dirty="0"/>
              <a:t>lenguaje con que la Naturaleza se expresa, se comunica y ordena el engranaje de cada una de sus partes, ya sea un átomo o una galaxia</a:t>
            </a:r>
            <a:r>
              <a:rPr lang="es-MX" dirty="0" smtClean="0"/>
              <a:t>”</a:t>
            </a:r>
            <a:endParaRPr lang="es-MX" dirty="0"/>
          </a:p>
        </p:txBody>
      </p:sp>
    </p:spTree>
    <p:extLst>
      <p:ext uri="{BB962C8B-B14F-4D97-AF65-F5344CB8AC3E}">
        <p14:creationId xmlns:p14="http://schemas.microsoft.com/office/powerpoint/2010/main" val="704004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582245"/>
          </a:xfrm>
        </p:spPr>
        <p:txBody>
          <a:bodyPr/>
          <a:lstStyle/>
          <a:p>
            <a:pPr algn="just"/>
            <a:r>
              <a:rPr lang="es-MX" dirty="0"/>
              <a:t>L</a:t>
            </a:r>
            <a:r>
              <a:rPr lang="es-MX" dirty="0" smtClean="0"/>
              <a:t>a </a:t>
            </a:r>
            <a:r>
              <a:rPr lang="es-MX" dirty="0"/>
              <a:t>observación de la propia Naturaleza nos hace advertir que hay patrones que se repiten con bastante más profusión que otros. </a:t>
            </a:r>
          </a:p>
        </p:txBody>
      </p:sp>
      <p:pic>
        <p:nvPicPr>
          <p:cNvPr id="1026" name="Picture 2" descr="http://2.bp.blogspot.com/-1ckW5Scdew4/U44HPty38wI/AAAAAAAAAH0/nkeKSjTAQ_o/s1600/nautilu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276872"/>
            <a:ext cx="2790056" cy="34875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5984776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smtClean="0"/>
              <a:t>El panal de abejas </a:t>
            </a:r>
            <a:endParaRPr lang="es-MX" dirty="0"/>
          </a:p>
        </p:txBody>
      </p:sp>
      <p:sp>
        <p:nvSpPr>
          <p:cNvPr id="3" name="Marcador de contenido 2"/>
          <p:cNvSpPr>
            <a:spLocks noGrp="1"/>
          </p:cNvSpPr>
          <p:nvPr>
            <p:ph idx="1"/>
          </p:nvPr>
        </p:nvSpPr>
        <p:spPr/>
        <p:txBody>
          <a:bodyPr/>
          <a:lstStyle/>
          <a:p>
            <a:pPr algn="just"/>
            <a:r>
              <a:rPr lang="es-MX" sz="2800" dirty="0"/>
              <a:t>La primera reacción que se tiene cuando se observan este tipo de fenómenos, es pensar que de alguna forma están relacionados, que existen razones que animan a la Naturaleza a comportarse así. </a:t>
            </a:r>
            <a:endParaRPr lang="es-MX" sz="2800" dirty="0" smtClean="0"/>
          </a:p>
          <a:p>
            <a:pPr algn="just"/>
            <a:r>
              <a:rPr lang="es-MX" sz="2800" dirty="0" smtClean="0"/>
              <a:t>Desde </a:t>
            </a:r>
            <a:r>
              <a:rPr lang="es-MX" sz="2800" dirty="0"/>
              <a:t>luego no son formas aleatorias, sino el resultado de la aplicación del Principio del Mínimo Esfuerzo y otros principios de carácter matemático. </a:t>
            </a:r>
            <a:endParaRPr lang="es-MX" dirty="0"/>
          </a:p>
        </p:txBody>
      </p:sp>
    </p:spTree>
    <p:extLst>
      <p:ext uri="{BB962C8B-B14F-4D97-AF65-F5344CB8AC3E}">
        <p14:creationId xmlns:p14="http://schemas.microsoft.com/office/powerpoint/2010/main" val="26099977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5654253"/>
          </a:xfrm>
        </p:spPr>
        <p:txBody>
          <a:bodyPr/>
          <a:lstStyle/>
          <a:p>
            <a:pPr algn="just"/>
            <a:r>
              <a:rPr lang="es-MX" dirty="0"/>
              <a:t>Dicho de otro modo, en la Naturaleza no existe el trabajo en balde, o al menos esa es la meta que conjugada con las posibilidades que las matemáticas ofrecen devuelven formas hexagonales como las siguientes:</a:t>
            </a:r>
          </a:p>
          <a:p>
            <a:endParaRPr lang="es-MX" dirty="0"/>
          </a:p>
        </p:txBody>
      </p:sp>
    </p:spTree>
    <p:extLst>
      <p:ext uri="{BB962C8B-B14F-4D97-AF65-F5344CB8AC3E}">
        <p14:creationId xmlns:p14="http://schemas.microsoft.com/office/powerpoint/2010/main" val="9464942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5654253"/>
          </a:xfrm>
        </p:spPr>
        <p:txBody>
          <a:bodyPr/>
          <a:lstStyle/>
          <a:p>
            <a:pPr algn="just"/>
            <a:r>
              <a:rPr lang="es-MX" sz="2800" dirty="0"/>
              <a:t>Probablemente es uno de los ejemplos más conocidos puesto que la apicultura se conoce desde la antigüedad. </a:t>
            </a:r>
            <a:endParaRPr lang="es-MX" sz="2800" dirty="0" smtClean="0"/>
          </a:p>
          <a:p>
            <a:pPr algn="just"/>
            <a:r>
              <a:rPr lang="es-MX" sz="2800" dirty="0" smtClean="0"/>
              <a:t>Las </a:t>
            </a:r>
            <a:r>
              <a:rPr lang="es-MX" sz="2800" dirty="0"/>
              <a:t>abejas se encuentran con el problema de optimizar el espacio en la colmena para almacenar miel y crías, y ¿cómo resuelven el problema? Pues bien conjugando dos principios de la geometría.</a:t>
            </a:r>
          </a:p>
        </p:txBody>
      </p:sp>
      <p:pic>
        <p:nvPicPr>
          <p:cNvPr id="2050" name="Picture 2" descr="http://g.cdn.ecn.cl/matematicas/files/2012/07/abejas-panal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4005064"/>
            <a:ext cx="4824536" cy="19531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3642842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20688"/>
            <a:ext cx="8229600" cy="5510237"/>
          </a:xfrm>
        </p:spPr>
        <p:txBody>
          <a:bodyPr/>
          <a:lstStyle/>
          <a:p>
            <a:pPr algn="just"/>
            <a:r>
              <a:rPr lang="es-MX" sz="2800" dirty="0"/>
              <a:t>1º. Sólo hay tres tipos de polígonos que pueden repetirse de forma indefinida en forma de mosaico, triángulo, cuadrado y hexágono.</a:t>
            </a:r>
          </a:p>
          <a:p>
            <a:pPr algn="just"/>
            <a:r>
              <a:rPr lang="es-MX" sz="2800" dirty="0"/>
              <a:t>2º. Un polígono regular encierra más área cuanto más lados tiene. Por ello el “polígono” ideal sería la circunferencia, pero plantearía el problema de que al reproducirla en forma de mosaico dejaría huecos.</a:t>
            </a:r>
          </a:p>
          <a:p>
            <a:pPr algn="just"/>
            <a:r>
              <a:rPr lang="es-MX" sz="2800" dirty="0"/>
              <a:t>Uniendo estas dos premisas, el polígono idóneo resulta el hexágono optimizando el uso de cera en relación al almacenaje.</a:t>
            </a:r>
          </a:p>
        </p:txBody>
      </p:sp>
    </p:spTree>
    <p:extLst>
      <p:ext uri="{BB962C8B-B14F-4D97-AF65-F5344CB8AC3E}">
        <p14:creationId xmlns:p14="http://schemas.microsoft.com/office/powerpoint/2010/main" val="1881193521"/>
      </p:ext>
    </p:extLst>
  </p:cSld>
  <p:clrMapOvr>
    <a:masterClrMapping/>
  </p:clrMapOvr>
</p:sld>
</file>

<file path=ppt/theme/theme1.xml><?xml version="1.0" encoding="utf-8"?>
<a:theme xmlns:a="http://schemas.openxmlformats.org/drawingml/2006/main" name="Tema6">
  <a:themeElements>
    <a:clrScheme name="White - blue accents template template">
      <a:dk1>
        <a:srgbClr val="000000"/>
      </a:dk1>
      <a:lt1>
        <a:srgbClr val="FFFFFF"/>
      </a:lt1>
      <a:dk2>
        <a:srgbClr val="1D4775"/>
      </a:dk2>
      <a:lt2>
        <a:srgbClr val="FEF194"/>
      </a:lt2>
      <a:accent1>
        <a:srgbClr val="FFC000"/>
      </a:accent1>
      <a:accent2>
        <a:srgbClr val="3497AE"/>
      </a:accent2>
      <a:accent3>
        <a:srgbClr val="DF8045"/>
      </a:accent3>
      <a:accent4>
        <a:srgbClr val="7DCC2E"/>
      </a:accent4>
      <a:accent5>
        <a:srgbClr val="FF9929"/>
      </a:accent5>
      <a:accent6>
        <a:srgbClr val="A061C3"/>
      </a:accent6>
      <a:hlink>
        <a:srgbClr val="1D4775"/>
      </a:hlink>
      <a:folHlink>
        <a:srgbClr val="1D477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chemeClr val="tx1"/>
            </a:solidFill>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2.xml><?xml version="1.0" encoding="utf-8"?>
<a:theme xmlns:a="http://schemas.openxmlformats.org/drawingml/2006/main" name="White with Courier font for code slides">
  <a:themeElements>
    <a:clrScheme name="Blue Template-Template">
      <a:dk1>
        <a:srgbClr val="000000"/>
      </a:dk1>
      <a:lt1>
        <a:srgbClr val="FFFFFF"/>
      </a:lt1>
      <a:dk2>
        <a:srgbClr val="050595"/>
      </a:dk2>
      <a:lt2>
        <a:srgbClr val="FFFFFF"/>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109728" tIns="54864" rIns="109728" bIns="54864" numCol="1" rtlCol="0" anchor="ctr" anchorCtr="0" compatLnSpc="1">
        <a:prstTxWarp prst="textNoShape">
          <a:avLst/>
        </a:prstTxWarp>
      </a:bodyPr>
      <a:lstStyle>
        <a:defPPr marL="0" marR="0" indent="0" algn="ctr" defTabSz="1096963" rtl="0" eaLnBrk="1" fontAlgn="base" latinLnBrk="0" hangingPunct="1">
          <a:lnSpc>
            <a:spcPct val="100000"/>
          </a:lnSpc>
          <a:spcBef>
            <a:spcPct val="0"/>
          </a:spcBef>
          <a:spcAft>
            <a:spcPct val="0"/>
          </a:spcAft>
          <a:buClrTx/>
          <a:buSzTx/>
          <a:buFontTx/>
          <a:buNone/>
          <a:tabLst/>
          <a:defRPr kumimoji="0" sz="2800" b="0" i="0" u="none" strike="noStrike" cap="none" normalizeH="0" baseline="0" dirty="0" smtClean="0">
            <a:solidFill>
              <a:schemeClr val="tx1"/>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Tema1">
  <a:themeElements>
    <a:clrScheme name="Urbano">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Órb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Órbita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Órbita 2">
        <a:dk1>
          <a:srgbClr val="008000"/>
        </a:dk1>
        <a:lt1>
          <a:srgbClr val="FFFFFF"/>
        </a:lt1>
        <a:dk2>
          <a:srgbClr val="003300"/>
        </a:dk2>
        <a:lt2>
          <a:srgbClr val="C0C0C0"/>
        </a:lt2>
        <a:accent1>
          <a:srgbClr val="99CC00"/>
        </a:accent1>
        <a:accent2>
          <a:srgbClr val="527C3A"/>
        </a:accent2>
        <a:accent3>
          <a:srgbClr val="AAADAA"/>
        </a:accent3>
        <a:accent4>
          <a:srgbClr val="DADADA"/>
        </a:accent4>
        <a:accent5>
          <a:srgbClr val="CAE2AA"/>
        </a:accent5>
        <a:accent6>
          <a:srgbClr val="497034"/>
        </a:accent6>
        <a:hlink>
          <a:srgbClr val="33CC33"/>
        </a:hlink>
        <a:folHlink>
          <a:srgbClr val="C1FF83"/>
        </a:folHlink>
      </a:clrScheme>
      <a:clrMap bg1="dk2" tx1="lt1" bg2="dk1" tx2="lt2" accent1="accent1" accent2="accent2" accent3="accent3" accent4="accent4" accent5="accent5" accent6="accent6" hlink="hlink" folHlink="folHlink"/>
    </a:extraClrScheme>
    <a:extraClrScheme>
      <a:clrScheme name="Órbita 3">
        <a:dk1>
          <a:srgbClr val="000066"/>
        </a:dk1>
        <a:lt1>
          <a:srgbClr val="FFFFFF"/>
        </a:lt1>
        <a:dk2>
          <a:srgbClr val="000099"/>
        </a:dk2>
        <a:lt2>
          <a:srgbClr val="9FBFFF"/>
        </a:lt2>
        <a:accent1>
          <a:srgbClr val="0099CC"/>
        </a:accent1>
        <a:accent2>
          <a:srgbClr val="00CC66"/>
        </a:accent2>
        <a:accent3>
          <a:srgbClr val="AAAACA"/>
        </a:accent3>
        <a:accent4>
          <a:srgbClr val="DADADA"/>
        </a:accent4>
        <a:accent5>
          <a:srgbClr val="AACAE2"/>
        </a:accent5>
        <a:accent6>
          <a:srgbClr val="00B95C"/>
        </a:accent6>
        <a:hlink>
          <a:srgbClr val="00FFFF"/>
        </a:hlink>
        <a:folHlink>
          <a:srgbClr val="CDE6FF"/>
        </a:folHlink>
      </a:clrScheme>
      <a:clrMap bg1="dk2" tx1="lt1" bg2="dk1" tx2="lt2" accent1="accent1" accent2="accent2" accent3="accent3" accent4="accent4" accent5="accent5" accent6="accent6" hlink="hlink" folHlink="folHlink"/>
    </a:extraClrScheme>
    <a:extraClrScheme>
      <a:clrScheme name="Órbita 4">
        <a:dk1>
          <a:srgbClr val="00ACA8"/>
        </a:dk1>
        <a:lt1>
          <a:srgbClr val="FFFFFF"/>
        </a:lt1>
        <a:dk2>
          <a:srgbClr val="006666"/>
        </a:dk2>
        <a:lt2>
          <a:srgbClr val="FFFF99"/>
        </a:lt2>
        <a:accent1>
          <a:srgbClr val="0099CC"/>
        </a:accent1>
        <a:accent2>
          <a:srgbClr val="6D6FC7"/>
        </a:accent2>
        <a:accent3>
          <a:srgbClr val="AAB8B8"/>
        </a:accent3>
        <a:accent4>
          <a:srgbClr val="DADADA"/>
        </a:accent4>
        <a:accent5>
          <a:srgbClr val="AACAE2"/>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Órbita 5">
        <a:dk1>
          <a:srgbClr val="BA0023"/>
        </a:dk1>
        <a:lt1>
          <a:srgbClr val="FFFFFF"/>
        </a:lt1>
        <a:dk2>
          <a:srgbClr val="800000"/>
        </a:dk2>
        <a:lt2>
          <a:srgbClr val="FFFF99"/>
        </a:lt2>
        <a:accent1>
          <a:srgbClr val="FF6600"/>
        </a:accent1>
        <a:accent2>
          <a:srgbClr val="C5543D"/>
        </a:accent2>
        <a:accent3>
          <a:srgbClr val="C0AAAA"/>
        </a:accent3>
        <a:accent4>
          <a:srgbClr val="DADADA"/>
        </a:accent4>
        <a:accent5>
          <a:srgbClr val="FFB8AA"/>
        </a:accent5>
        <a:accent6>
          <a:srgbClr val="B24B36"/>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Órbita 6">
        <a:dk1>
          <a:srgbClr val="6D776E"/>
        </a:dk1>
        <a:lt1>
          <a:srgbClr val="FFFFFF"/>
        </a:lt1>
        <a:dk2>
          <a:srgbClr val="575863"/>
        </a:dk2>
        <a:lt2>
          <a:srgbClr val="DDDDDD"/>
        </a:lt2>
        <a:accent1>
          <a:srgbClr val="0099CC"/>
        </a:accent1>
        <a:accent2>
          <a:srgbClr val="939EA9"/>
        </a:accent2>
        <a:accent3>
          <a:srgbClr val="B4B4B7"/>
        </a:accent3>
        <a:accent4>
          <a:srgbClr val="DADADA"/>
        </a:accent4>
        <a:accent5>
          <a:srgbClr val="AACAE2"/>
        </a:accent5>
        <a:accent6>
          <a:srgbClr val="858F99"/>
        </a:accent6>
        <a:hlink>
          <a:srgbClr val="FFCC00"/>
        </a:hlink>
        <a:folHlink>
          <a:srgbClr val="BD8949"/>
        </a:folHlink>
      </a:clrScheme>
      <a:clrMap bg1="dk2" tx1="lt1" bg2="dk1" tx2="lt2" accent1="accent1" accent2="accent2" accent3="accent3" accent4="accent4" accent5="accent5" accent6="accent6" hlink="hlink" folHlink="folHlink"/>
    </a:extraClrScheme>
    <a:extraClrScheme>
      <a:clrScheme name="Órbita 7">
        <a:dk1>
          <a:srgbClr val="A28A84"/>
        </a:dk1>
        <a:lt1>
          <a:srgbClr val="FFFFFF"/>
        </a:lt1>
        <a:dk2>
          <a:srgbClr val="765E58"/>
        </a:dk2>
        <a:lt2>
          <a:srgbClr val="DDDDDD"/>
        </a:lt2>
        <a:accent1>
          <a:srgbClr val="CC6600"/>
        </a:accent1>
        <a:accent2>
          <a:srgbClr val="CC9900"/>
        </a:accent2>
        <a:accent3>
          <a:srgbClr val="BDB6B4"/>
        </a:accent3>
        <a:accent4>
          <a:srgbClr val="DADADA"/>
        </a:accent4>
        <a:accent5>
          <a:srgbClr val="E2B8AA"/>
        </a:accent5>
        <a:accent6>
          <a:srgbClr val="B98A00"/>
        </a:accent6>
        <a:hlink>
          <a:srgbClr val="FFCC00"/>
        </a:hlink>
        <a:folHlink>
          <a:srgbClr val="FFFFBD"/>
        </a:folHlink>
      </a:clrScheme>
      <a:clrMap bg1="dk2" tx1="lt1" bg2="dk1" tx2="lt2" accent1="accent1" accent2="accent2" accent3="accent3" accent4="accent4" accent5="accent5" accent6="accent6" hlink="hlink" folHlink="folHlink"/>
    </a:extraClrScheme>
    <a:extraClrScheme>
      <a:clrScheme name="Órbita 8">
        <a:dk1>
          <a:srgbClr val="000000"/>
        </a:dk1>
        <a:lt1>
          <a:srgbClr val="C5D9ED"/>
        </a:lt1>
        <a:dk2>
          <a:srgbClr val="000000"/>
        </a:dk2>
        <a:lt2>
          <a:srgbClr val="FFFFFF"/>
        </a:lt2>
        <a:accent1>
          <a:srgbClr val="F3F6FF"/>
        </a:accent1>
        <a:accent2>
          <a:srgbClr val="33CCCC"/>
        </a:accent2>
        <a:accent3>
          <a:srgbClr val="DFE9F4"/>
        </a:accent3>
        <a:accent4>
          <a:srgbClr val="000000"/>
        </a:accent4>
        <a:accent5>
          <a:srgbClr val="F8FAFF"/>
        </a:accent5>
        <a:accent6>
          <a:srgbClr val="2DB9B9"/>
        </a:accent6>
        <a:hlink>
          <a:srgbClr val="0000FF"/>
        </a:hlink>
        <a:folHlink>
          <a:srgbClr val="006699"/>
        </a:folHlink>
      </a:clrScheme>
      <a:clrMap bg1="lt1" tx1="dk1" bg2="lt2" tx2="dk2" accent1="accent1" accent2="accent2" accent3="accent3" accent4="accent4" accent5="accent5" accent6="accent6" hlink="hlink" folHlink="folHlink"/>
    </a:extraClrScheme>
    <a:extraClrScheme>
      <a:clrScheme name="Órbita 9">
        <a:dk1>
          <a:srgbClr val="FFFFFF"/>
        </a:dk1>
        <a:lt1>
          <a:srgbClr val="FFFFFF"/>
        </a:lt1>
        <a:dk2>
          <a:srgbClr val="AAAAC6"/>
        </a:dk2>
        <a:lt2>
          <a:srgbClr val="FFFFCC"/>
        </a:lt2>
        <a:accent1>
          <a:srgbClr val="66667E"/>
        </a:accent1>
        <a:accent2>
          <a:srgbClr val="629157"/>
        </a:accent2>
        <a:accent3>
          <a:srgbClr val="D2D2DF"/>
        </a:accent3>
        <a:accent4>
          <a:srgbClr val="DADADA"/>
        </a:accent4>
        <a:accent5>
          <a:srgbClr val="B8B8C0"/>
        </a:accent5>
        <a:accent6>
          <a:srgbClr val="58834E"/>
        </a:accent6>
        <a:hlink>
          <a:srgbClr val="6600CC"/>
        </a:hlink>
        <a:folHlink>
          <a:srgbClr val="3399FF"/>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Tema6</Template>
  <TotalTime>1389</TotalTime>
  <Words>335</Words>
  <Application>Microsoft Office PowerPoint</Application>
  <PresentationFormat>Presentación en pantalla (4:3)</PresentationFormat>
  <Paragraphs>21</Paragraphs>
  <Slides>7</Slides>
  <Notes>1</Notes>
  <HiddenSlides>0</HiddenSlides>
  <MMClips>0</MMClips>
  <ScaleCrop>false</ScaleCrop>
  <HeadingPairs>
    <vt:vector size="4" baseType="variant">
      <vt:variant>
        <vt:lpstr>Tema</vt:lpstr>
      </vt:variant>
      <vt:variant>
        <vt:i4>3</vt:i4>
      </vt:variant>
      <vt:variant>
        <vt:lpstr>Títulos de diapositiva</vt:lpstr>
      </vt:variant>
      <vt:variant>
        <vt:i4>7</vt:i4>
      </vt:variant>
    </vt:vector>
  </HeadingPairs>
  <TitlesOfParts>
    <vt:vector size="10" baseType="lpstr">
      <vt:lpstr>Tema6</vt:lpstr>
      <vt:lpstr>White with Courier font for code slides</vt:lpstr>
      <vt:lpstr>Tema1</vt:lpstr>
      <vt:lpstr>MULTIVERSIDAD                                 VERACRUZ </vt:lpstr>
      <vt:lpstr>Hexagonomanía</vt:lpstr>
      <vt:lpstr>Presentación de PowerPoint</vt:lpstr>
      <vt:lpstr>El panal de abejas </vt:lpstr>
      <vt:lpstr>Presentación de PowerPoint</vt:lpstr>
      <vt:lpstr>Presentación de PowerPoint</vt:lpstr>
      <vt:lpstr>Presentación de PowerPoint</vt:lpstr>
    </vt:vector>
  </TitlesOfParts>
  <Company>Acer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VERACRUZ </dc:title>
  <dc:creator>Valued Acer Customer</dc:creator>
  <cp:lastModifiedBy>PRESARIO</cp:lastModifiedBy>
  <cp:revision>155</cp:revision>
  <dcterms:created xsi:type="dcterms:W3CDTF">2014-08-15T00:51:36Z</dcterms:created>
  <dcterms:modified xsi:type="dcterms:W3CDTF">2015-03-07T03:48:46Z</dcterms:modified>
</cp:coreProperties>
</file>