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402" y="-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28 Título"/>
          <p:cNvSpPr>
            <a:spLocks noGrp="1"/>
          </p:cNvSpPr>
          <p:nvPr>
            <p:ph type="ctrTitle"/>
          </p:nvPr>
        </p:nvSpPr>
        <p:spPr>
          <a:xfrm>
            <a:off x="381000" y="4853411"/>
            <a:ext cx="8458200" cy="1222375"/>
          </a:xfrm>
        </p:spPr>
        <p:txBody>
          <a:bodyPr anchor="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16" name="15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2" name="1 Marcador de pie de página"/>
          <p:cNvSpPr>
            <a:spLocks noGrp="1"/>
          </p:cNvSpPr>
          <p:nvPr>
            <p:ph type="ftr" sz="quarter" idx="11"/>
          </p:nvPr>
        </p:nvSpPr>
        <p:spPr/>
        <p:txBody>
          <a:bodyPr/>
          <a:lstStyle/>
          <a:p>
            <a:endParaRPr lang="es-MX"/>
          </a:p>
        </p:txBody>
      </p:sp>
      <p:sp>
        <p:nvSpPr>
          <p:cNvPr id="15" name="14 Marcador de número de diapositiva"/>
          <p:cNvSpPr>
            <a:spLocks noGrp="1"/>
          </p:cNvSpPr>
          <p:nvPr>
            <p:ph type="sldNum" sz="quarter" idx="12"/>
          </p:nvPr>
        </p:nvSpPr>
        <p:spPr>
          <a:xfrm>
            <a:off x="8229600" y="6473952"/>
            <a:ext cx="758952" cy="246888"/>
          </a:xfrm>
        </p:spPr>
        <p:txBody>
          <a:bodyPr/>
          <a:lstStyle/>
          <a:p>
            <a:fld id="{0BB5A9C1-AD2E-4C4E-B177-EAF84266463C}"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2" name="2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27" name="26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19" name="18 Marcador de pie de página"/>
          <p:cNvSpPr>
            <a:spLocks noGrp="1"/>
          </p:cNvSpPr>
          <p:nvPr>
            <p:ph type="ftr" sz="quarter" idx="11"/>
          </p:nvPr>
        </p:nvSpPr>
        <p:spPr>
          <a:xfrm>
            <a:off x="3581400" y="76200"/>
            <a:ext cx="2895600" cy="288925"/>
          </a:xfrm>
        </p:spPr>
        <p:txBody>
          <a:bodyPr/>
          <a:lstStyle/>
          <a:p>
            <a:endParaRPr lang="es-MX"/>
          </a:p>
        </p:txBody>
      </p:sp>
      <p:sp>
        <p:nvSpPr>
          <p:cNvPr id="16" name="15 Marcador de número de diapositiva"/>
          <p:cNvSpPr>
            <a:spLocks noGrp="1"/>
          </p:cNvSpPr>
          <p:nvPr>
            <p:ph type="sldNum" sz="quarter" idx="12"/>
          </p:nvPr>
        </p:nvSpPr>
        <p:spPr>
          <a:xfrm>
            <a:off x="8229600" y="6473952"/>
            <a:ext cx="758952" cy="246888"/>
          </a:xfrm>
        </p:spPr>
        <p:txBody>
          <a:bodyPr/>
          <a:lstStyle/>
          <a:p>
            <a:fld id="{0BB5A9C1-AD2E-4C4E-B177-EAF84266463C}"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texto"/>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19" name="18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11" name="10 Marcador de pie de página"/>
          <p:cNvSpPr>
            <a:spLocks noGrp="1"/>
          </p:cNvSpPr>
          <p:nvPr>
            <p:ph type="ftr" sz="quarter" idx="11"/>
          </p:nvPr>
        </p:nvSpPr>
        <p:spPr/>
        <p:txBody>
          <a:bodyPr/>
          <a:lstStyle/>
          <a:p>
            <a:endParaRPr lang="es-MX"/>
          </a:p>
        </p:txBody>
      </p:sp>
      <p:sp>
        <p:nvSpPr>
          <p:cNvPr id="16" name="15 Marcador de número de diapositiva"/>
          <p:cNvSpPr>
            <a:spLocks noGrp="1"/>
          </p:cNvSpPr>
          <p:nvPr>
            <p:ph type="sldNum" sz="quarter" idx="12"/>
          </p:nvPr>
        </p:nvSpPr>
        <p:spPr/>
        <p:txBody>
          <a:bodyPr/>
          <a:lstStyle/>
          <a:p>
            <a:fld id="{0BB5A9C1-AD2E-4C4E-B177-EAF84266463C}" type="slidenum">
              <a:rPr lang="es-MX" smtClean="0"/>
              <a:pPr/>
              <a:t>‹Nº›</a:t>
            </a:fld>
            <a:endParaRPr lang="es-MX"/>
          </a:p>
        </p:txBody>
      </p:sp>
      <p:sp>
        <p:nvSpPr>
          <p:cNvPr id="8" name="7 Título"/>
          <p:cNvSpPr>
            <a:spLocks noGrp="1"/>
          </p:cNvSpPr>
          <p:nvPr>
            <p:ph type="title"/>
          </p:nvPr>
        </p:nvSpPr>
        <p:spPr>
          <a:xfrm>
            <a:off x="180475" y="2947085"/>
            <a:ext cx="8686800" cy="1184825"/>
          </a:xfrm>
        </p:spPr>
        <p:txBody>
          <a:bodyPr rtlCol="0" anchor="t"/>
          <a:lstStyle>
            <a:lvl1pPr algn="r">
              <a:defRPr/>
            </a:lvl1pPr>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0" name="19 Título"/>
          <p:cNvSpPr>
            <a:spLocks noGrp="1"/>
          </p:cNvSpPr>
          <p:nvPr>
            <p:ph type="title"/>
          </p:nvPr>
        </p:nvSpPr>
        <p:spPr>
          <a:xfrm>
            <a:off x="301752" y="457200"/>
            <a:ext cx="8686800" cy="841248"/>
          </a:xfrm>
        </p:spPr>
        <p:txBody>
          <a:bodyPr/>
          <a:lstStyle/>
          <a:p>
            <a:r>
              <a:rPr kumimoji="0" lang="es-ES" smtClean="0"/>
              <a:t>Haga clic para modificar el estilo de título del patrón</a:t>
            </a:r>
            <a:endParaRPr kumimoji="0" lang="en-US"/>
          </a:p>
        </p:txBody>
      </p:sp>
      <p:sp>
        <p:nvSpPr>
          <p:cNvPr id="14" name="13 Marcador de contenido"/>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10" name="9 Marcador de pie de página"/>
          <p:cNvSpPr>
            <a:spLocks noGrp="1"/>
          </p:cNvSpPr>
          <p:nvPr>
            <p:ph type="ftr" sz="quarter" idx="11"/>
          </p:nvPr>
        </p:nvSpPr>
        <p:spPr/>
        <p:txBody>
          <a:bodyPr/>
          <a:lstStyle/>
          <a:p>
            <a:endParaRPr lang="es-MX"/>
          </a:p>
        </p:txBody>
      </p:sp>
      <p:sp>
        <p:nvSpPr>
          <p:cNvPr id="31" name="30 Marcador de número de diapositiva"/>
          <p:cNvSpPr>
            <a:spLocks noGrp="1"/>
          </p:cNvSpPr>
          <p:nvPr>
            <p:ph type="sldNum" sz="quarter" idx="12"/>
          </p:nvPr>
        </p:nvSpPr>
        <p:spPr/>
        <p:txBody>
          <a:bodyPr/>
          <a:lstStyle/>
          <a:p>
            <a:fld id="{0BB5A9C1-AD2E-4C4E-B177-EAF84266463C}"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9" name="28 Título"/>
          <p:cNvSpPr>
            <a:spLocks noGrp="1"/>
          </p:cNvSpPr>
          <p:nvPr>
            <p:ph type="title"/>
          </p:nvPr>
        </p:nvSpPr>
        <p:spPr>
          <a:xfrm>
            <a:off x="304800" y="5410200"/>
            <a:ext cx="8610600" cy="882650"/>
          </a:xfrm>
        </p:spPr>
        <p:txBody>
          <a:bodyPr anchor="ctr"/>
          <a:lstStyle>
            <a:lvl1pPr>
              <a:defRPr/>
            </a:lvl1p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25" name="24 Marcador de texto"/>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8" name="27 Marcador de contenido"/>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a:xfrm>
            <a:off x="8229600" y="6477000"/>
            <a:ext cx="762000" cy="246888"/>
          </a:xfrm>
        </p:spPr>
        <p:txBody>
          <a:bodyPr/>
          <a:lstStyle/>
          <a:p>
            <a:fld id="{0BB5A9C1-AD2E-4C4E-B177-EAF84266463C}" type="slidenum">
              <a:rPr lang="es-MX" smtClean="0"/>
              <a:pPr/>
              <a:t>‹Nº›</a:t>
            </a:fld>
            <a:endParaRPr lang="es-MX"/>
          </a:p>
        </p:txBody>
      </p:sp>
      <p:sp>
        <p:nvSpPr>
          <p:cNvPr id="11" name="10 Conector recto"/>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0" name="29 Título"/>
          <p:cNvSpPr>
            <a:spLocks noGrp="1"/>
          </p:cNvSpPr>
          <p:nvPr>
            <p:ph type="title"/>
          </p:nvPr>
        </p:nvSpPr>
        <p:spPr>
          <a:xfrm>
            <a:off x="301752" y="457200"/>
            <a:ext cx="8686800" cy="841248"/>
          </a:xfrm>
        </p:spPr>
        <p:txBody>
          <a:body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21" name="20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BB5A9C1-AD2E-4C4E-B177-EAF84266463C}"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24" name="23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BB5A9C1-AD2E-4C4E-B177-EAF84266463C}"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7 Conector recto"/>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Título"/>
          <p:cNvSpPr>
            <a:spLocks noGrp="1"/>
          </p:cNvSpPr>
          <p:nvPr>
            <p:ph type="title"/>
          </p:nvPr>
        </p:nvSpPr>
        <p:spPr>
          <a:xfrm>
            <a:off x="457200" y="5486400"/>
            <a:ext cx="8458200" cy="520700"/>
          </a:xfrm>
        </p:spPr>
        <p:txBody>
          <a:bodyPr anchor="ctr"/>
          <a:lstStyle>
            <a:lvl1pPr algn="l">
              <a:buNone/>
              <a:defRPr sz="2000" b="1"/>
            </a:lvl1pPr>
          </a:lstStyle>
          <a:p>
            <a:r>
              <a:rPr kumimoji="0" lang="es-ES" smtClean="0"/>
              <a:t>Haga clic para modificar el estilo de título del patrón</a:t>
            </a:r>
            <a:endParaRPr kumimoji="0" lang="en-US"/>
          </a:p>
        </p:txBody>
      </p:sp>
      <p:sp>
        <p:nvSpPr>
          <p:cNvPr id="26" name="25 Marcador de texto"/>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14" name="13 Marcador de contenido"/>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29" name="28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BB5A9C1-AD2E-4C4E-B177-EAF84266463C}"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3" name="12 Marcador de posición de imagen"/>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s-ES" smtClean="0"/>
              <a:t>Haga clic en el icono para agregar una imagen</a:t>
            </a:r>
            <a:endParaRPr kumimoji="0" lang="en-US" dirty="0"/>
          </a:p>
        </p:txBody>
      </p:sp>
      <p:sp>
        <p:nvSpPr>
          <p:cNvPr id="7" name="6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31" name="30 Marcador de número de diapositiva"/>
          <p:cNvSpPr>
            <a:spLocks noGrp="1"/>
          </p:cNvSpPr>
          <p:nvPr>
            <p:ph type="sldNum" sz="quarter" idx="12"/>
          </p:nvPr>
        </p:nvSpPr>
        <p:spPr/>
        <p:txBody>
          <a:bodyPr/>
          <a:lstStyle/>
          <a:p>
            <a:fld id="{0BB5A9C1-AD2E-4C4E-B177-EAF84266463C}" type="slidenum">
              <a:rPr lang="es-MX" smtClean="0"/>
              <a:pPr/>
              <a:t>‹Nº›</a:t>
            </a:fld>
            <a:endParaRPr lang="es-MX"/>
          </a:p>
        </p:txBody>
      </p:sp>
      <p:sp>
        <p:nvSpPr>
          <p:cNvPr id="17" name="16 Título"/>
          <p:cNvSpPr>
            <a:spLocks noGrp="1"/>
          </p:cNvSpPr>
          <p:nvPr>
            <p:ph type="title"/>
          </p:nvPr>
        </p:nvSpPr>
        <p:spPr>
          <a:xfrm>
            <a:off x="381000" y="4993760"/>
            <a:ext cx="5867400" cy="522288"/>
          </a:xfrm>
        </p:spPr>
        <p:txBody>
          <a:bodyPr anchor="ctr"/>
          <a:lstStyle>
            <a:lvl1pPr algn="l">
              <a:buNone/>
              <a:defRPr sz="2000" b="1"/>
            </a:lvl1pPr>
          </a:lstStyle>
          <a:p>
            <a:r>
              <a:rPr kumimoji="0" lang="es-ES" smtClean="0"/>
              <a:t>Haga clic para modificar el estilo de título del patrón</a:t>
            </a:r>
            <a:endParaRPr kumimoji="0" lang="en-US"/>
          </a:p>
        </p:txBody>
      </p:sp>
      <p:sp>
        <p:nvSpPr>
          <p:cNvPr id="26" name="25 Marcador de texto"/>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BB5A9C1-AD2E-4C4E-B177-EAF84266463C}"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549276"/>
            <a:ext cx="18288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549276"/>
            <a:ext cx="62484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9244999B-103C-4985-9398-7CF3364A65A6}" type="datetimeFigureOut">
              <a:rPr lang="es-MX" smtClean="0"/>
              <a:pPr/>
              <a:t>03/07/2015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BB5A9C1-AD2E-4C4E-B177-EAF84266463C}"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Marcador de texto"/>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1" name="10 Marcador de fecha"/>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9244999B-103C-4985-9398-7CF3364A65A6}" type="datetimeFigureOut">
              <a:rPr lang="es-MX" smtClean="0"/>
              <a:pPr/>
              <a:t>03/07/2015</a:t>
            </a:fld>
            <a:endParaRPr lang="es-MX"/>
          </a:p>
        </p:txBody>
      </p:sp>
      <p:sp>
        <p:nvSpPr>
          <p:cNvPr id="28" name="27 Marcador de pie de página"/>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s-MX"/>
          </a:p>
        </p:txBody>
      </p:sp>
      <p:sp>
        <p:nvSpPr>
          <p:cNvPr id="5" name="4 Marcador de número de diapositiva"/>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0BB5A9C1-AD2E-4C4E-B177-EAF84266463C}" type="slidenum">
              <a:rPr lang="es-MX" smtClean="0"/>
              <a:pPr/>
              <a:t>‹Nº›</a:t>
            </a:fld>
            <a:endParaRPr lang="es-MX"/>
          </a:p>
        </p:txBody>
      </p:sp>
      <p:sp>
        <p:nvSpPr>
          <p:cNvPr id="10" name="9 Marcador de título"/>
          <p:cNvSpPr>
            <a:spLocks noGrp="1"/>
          </p:cNvSpPr>
          <p:nvPr>
            <p:ph type="title"/>
          </p:nvPr>
        </p:nvSpPr>
        <p:spPr>
          <a:xfrm>
            <a:off x="304800" y="457200"/>
            <a:ext cx="8686800" cy="8382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9" name="8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Conector recto"/>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1" descr="http://www.multiversidad.com.mx/eLearning/theme/afterburner/images/multii_plataforma.png"/>
          <p:cNvPicPr>
            <a:picLocks noChangeAspect="1" noChangeArrowheads="1"/>
          </p:cNvPicPr>
          <p:nvPr/>
        </p:nvPicPr>
        <p:blipFill>
          <a:blip r:embed="rId2" cstate="print"/>
          <a:srcRect/>
          <a:stretch>
            <a:fillRect/>
          </a:stretch>
        </p:blipFill>
        <p:spPr bwMode="auto">
          <a:xfrm>
            <a:off x="3714744" y="71414"/>
            <a:ext cx="1857357" cy="1011689"/>
          </a:xfrm>
          <a:prstGeom prst="rect">
            <a:avLst/>
          </a:prstGeom>
          <a:noFill/>
          <a:ln w="9525">
            <a:noFill/>
            <a:miter lim="800000"/>
            <a:headEnd/>
            <a:tailEnd/>
          </a:ln>
        </p:spPr>
      </p:pic>
      <p:sp>
        <p:nvSpPr>
          <p:cNvPr id="5" name="4 Rectángulo"/>
          <p:cNvSpPr/>
          <p:nvPr/>
        </p:nvSpPr>
        <p:spPr>
          <a:xfrm>
            <a:off x="467544" y="1052736"/>
            <a:ext cx="8316416" cy="1200329"/>
          </a:xfrm>
          <a:prstGeom prst="rect">
            <a:avLst/>
          </a:prstGeom>
        </p:spPr>
        <p:txBody>
          <a:bodyPr wrap="square">
            <a:spAutoFit/>
          </a:bodyPr>
          <a:lstStyle/>
          <a:p>
            <a:pPr algn="ctr">
              <a:buNone/>
            </a:pPr>
            <a:r>
              <a:rPr lang="es-MX" sz="3600" b="1" dirty="0" smtClean="0"/>
              <a:t>MULTIVERSIDAD LATINOAMERICANA</a:t>
            </a:r>
          </a:p>
          <a:p>
            <a:pPr algn="ctr">
              <a:buNone/>
            </a:pPr>
            <a:r>
              <a:rPr lang="es-MX" sz="3600" b="1" dirty="0" smtClean="0"/>
              <a:t>CAMPUS TONALÁ</a:t>
            </a:r>
            <a:endParaRPr lang="es-MX" sz="3600" b="1" dirty="0"/>
          </a:p>
        </p:txBody>
      </p:sp>
      <p:sp>
        <p:nvSpPr>
          <p:cNvPr id="6" name="5 Rectángulo"/>
          <p:cNvSpPr/>
          <p:nvPr/>
        </p:nvSpPr>
        <p:spPr>
          <a:xfrm>
            <a:off x="4211960" y="5661248"/>
            <a:ext cx="4374916" cy="369332"/>
          </a:xfrm>
          <a:prstGeom prst="rect">
            <a:avLst/>
          </a:prstGeom>
        </p:spPr>
        <p:txBody>
          <a:bodyPr wrap="none">
            <a:spAutoFit/>
          </a:bodyPr>
          <a:lstStyle/>
          <a:p>
            <a:r>
              <a:rPr lang="es-MX" b="1" dirty="0" smtClean="0"/>
              <a:t>DOCENTE :  ARMANDO MENDOZA FRANCO.</a:t>
            </a:r>
            <a:endParaRPr lang="es-ES" b="1" dirty="0"/>
          </a:p>
        </p:txBody>
      </p:sp>
      <p:sp>
        <p:nvSpPr>
          <p:cNvPr id="8" name="7 CuadroTexto"/>
          <p:cNvSpPr txBox="1"/>
          <p:nvPr/>
        </p:nvSpPr>
        <p:spPr>
          <a:xfrm>
            <a:off x="3203848" y="2420888"/>
            <a:ext cx="3116879" cy="830997"/>
          </a:xfrm>
          <a:prstGeom prst="rect">
            <a:avLst/>
          </a:prstGeom>
          <a:noFill/>
        </p:spPr>
        <p:txBody>
          <a:bodyPr wrap="none" rtlCol="0">
            <a:spAutoFit/>
          </a:bodyPr>
          <a:lstStyle/>
          <a:p>
            <a:r>
              <a:rPr lang="es-ES" sz="4800" b="1" dirty="0" smtClean="0"/>
              <a:t>BIOLOGÍA II</a:t>
            </a:r>
            <a:endParaRPr lang="es-ES" sz="4800" b="1" dirty="0"/>
          </a:p>
        </p:txBody>
      </p:sp>
      <p:sp>
        <p:nvSpPr>
          <p:cNvPr id="9" name="8 CuadroTexto"/>
          <p:cNvSpPr txBox="1"/>
          <p:nvPr/>
        </p:nvSpPr>
        <p:spPr>
          <a:xfrm>
            <a:off x="467544" y="3645024"/>
            <a:ext cx="8445517" cy="769441"/>
          </a:xfrm>
          <a:prstGeom prst="rect">
            <a:avLst/>
          </a:prstGeom>
          <a:noFill/>
        </p:spPr>
        <p:txBody>
          <a:bodyPr wrap="none" rtlCol="0">
            <a:spAutoFit/>
          </a:bodyPr>
          <a:lstStyle/>
          <a:p>
            <a:r>
              <a:rPr lang="es-ES" sz="2200" b="1" dirty="0" smtClean="0"/>
              <a:t>BLOQUE  V. RECONOCE LOS PROCESOS BIOLÓGICOS QUE SE LLEVAN </a:t>
            </a:r>
          </a:p>
          <a:p>
            <a:r>
              <a:rPr lang="es-ES" sz="2200" b="1" dirty="0" smtClean="0"/>
              <a:t>A CABO EN LOS SERES HUMANOS Y EN ORGANISMOS SEMEJANTES.</a:t>
            </a:r>
            <a:endParaRPr lang="es-ES" sz="22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04800" y="404664"/>
            <a:ext cx="8686800" cy="890736"/>
          </a:xfrm>
        </p:spPr>
        <p:txBody>
          <a:bodyPr>
            <a:normAutofit fontScale="90000"/>
          </a:bodyPr>
          <a:lstStyle/>
          <a:p>
            <a:pPr algn="ctr"/>
            <a:r>
              <a:rPr lang="es-MX" sz="5400" dirty="0" smtClean="0"/>
              <a:t>APARATO DIGESTIVO</a:t>
            </a:r>
            <a:endParaRPr lang="es-MX" sz="5400" dirty="0"/>
          </a:p>
        </p:txBody>
      </p:sp>
      <p:pic>
        <p:nvPicPr>
          <p:cNvPr id="6" name="5 Marcador de contenido" descr="4394022-sistema-digestivo.jpg"/>
          <p:cNvPicPr>
            <a:picLocks noGrp="1" noChangeAspect="1"/>
          </p:cNvPicPr>
          <p:nvPr>
            <p:ph idx="1"/>
          </p:nvPr>
        </p:nvPicPr>
        <p:blipFill>
          <a:blip r:embed="rId2" cstate="print"/>
          <a:stretch>
            <a:fillRect/>
          </a:stretch>
        </p:blipFill>
        <p:spPr>
          <a:xfrm>
            <a:off x="1691680" y="1553629"/>
            <a:ext cx="5688632" cy="4875767"/>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            EL APARATO DIGESTIVO</a:t>
            </a:r>
            <a:endParaRPr lang="es-MX" dirty="0"/>
          </a:p>
        </p:txBody>
      </p:sp>
      <p:sp>
        <p:nvSpPr>
          <p:cNvPr id="6" name="5 CuadroTexto"/>
          <p:cNvSpPr txBox="1"/>
          <p:nvPr/>
        </p:nvSpPr>
        <p:spPr>
          <a:xfrm>
            <a:off x="539552" y="1401738"/>
            <a:ext cx="8064896" cy="3539430"/>
          </a:xfrm>
          <a:prstGeom prst="rect">
            <a:avLst/>
          </a:prstGeom>
          <a:noFill/>
        </p:spPr>
        <p:txBody>
          <a:bodyPr wrap="square" rtlCol="0">
            <a:spAutoFit/>
          </a:bodyPr>
          <a:lstStyle/>
          <a:p>
            <a:pPr algn="just"/>
            <a:r>
              <a:rPr lang="es-ES" sz="3200" dirty="0" smtClean="0"/>
              <a:t>El sistema digestivo es el conjunto de órganos: boca, faringe,  esófago, estómago, intestino delgado e intestino grueso  encargados del proceso de la digestión, es decir, la transformación de los alimentos  para que puedan ser absorbidos y utilizados por las células del organismo.</a:t>
            </a:r>
            <a:endParaRPr lang="es-ES"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a:p>
        </p:txBody>
      </p:sp>
      <p:pic>
        <p:nvPicPr>
          <p:cNvPr id="6" name="5 Marcador de contenido" descr="Aparato-Digestivo.jpg"/>
          <p:cNvPicPr>
            <a:picLocks noGrp="1" noChangeAspect="1"/>
          </p:cNvPicPr>
          <p:nvPr>
            <p:ph idx="1"/>
          </p:nvPr>
        </p:nvPicPr>
        <p:blipFill>
          <a:blip r:embed="rId2" cstate="print"/>
          <a:stretch>
            <a:fillRect/>
          </a:stretch>
        </p:blipFill>
        <p:spPr>
          <a:xfrm>
            <a:off x="0" y="27384"/>
            <a:ext cx="9144000" cy="6858000"/>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LA función que realiza</a:t>
            </a:r>
            <a:endParaRPr lang="es-MX" dirty="0"/>
          </a:p>
        </p:txBody>
      </p:sp>
      <p:sp>
        <p:nvSpPr>
          <p:cNvPr id="3" name="2 Marcador de contenido"/>
          <p:cNvSpPr>
            <a:spLocks noGrp="1"/>
          </p:cNvSpPr>
          <p:nvPr>
            <p:ph idx="1"/>
          </p:nvPr>
        </p:nvSpPr>
        <p:spPr>
          <a:xfrm>
            <a:off x="304800" y="1554162"/>
            <a:ext cx="8686800" cy="5043190"/>
          </a:xfrm>
        </p:spPr>
        <p:txBody>
          <a:bodyPr>
            <a:normAutofit fontScale="92500" lnSpcReduction="20000"/>
          </a:bodyPr>
          <a:lstStyle/>
          <a:p>
            <a:pPr algn="just"/>
            <a:r>
              <a:rPr lang="es-MX" dirty="0" smtClean="0"/>
              <a:t> Transporte (alimentos),</a:t>
            </a:r>
          </a:p>
          <a:p>
            <a:pPr algn="just"/>
            <a:r>
              <a:rPr lang="es-MX" dirty="0" smtClean="0"/>
              <a:t>Secreción (jugos digestivos),</a:t>
            </a:r>
          </a:p>
          <a:p>
            <a:pPr algn="just"/>
            <a:r>
              <a:rPr lang="es-MX" dirty="0" smtClean="0"/>
              <a:t>Absorción (nutrientes), y</a:t>
            </a:r>
          </a:p>
          <a:p>
            <a:pPr algn="just"/>
            <a:r>
              <a:rPr lang="es-MX" dirty="0" smtClean="0"/>
              <a:t>Excreción (mediante el proceso de defecación).</a:t>
            </a:r>
          </a:p>
          <a:p>
            <a:pPr algn="just"/>
            <a:endParaRPr lang="es-MX" dirty="0" smtClean="0"/>
          </a:p>
          <a:p>
            <a:pPr algn="just">
              <a:buNone/>
            </a:pPr>
            <a:r>
              <a:rPr lang="es-MX" dirty="0" smtClean="0"/>
              <a:t>	El proceso de la digestión es el mismo en todos los animales </a:t>
            </a:r>
            <a:r>
              <a:rPr lang="es-MX" dirty="0" err="1" smtClean="0"/>
              <a:t>monogástricos</a:t>
            </a:r>
            <a:r>
              <a:rPr lang="es-MX" dirty="0" smtClean="0"/>
              <a:t>: transformar los glúcidos, lípidos y proteínas en unidades más sencillas, gracias a las enzimas digestivas, para que puedan ser absorbidas y transportadas por la sangre.</a:t>
            </a:r>
          </a:p>
          <a:p>
            <a:pPr algn="just"/>
            <a:endParaRPr lang="es-MX"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04800" y="260648"/>
            <a:ext cx="8686800" cy="838200"/>
          </a:xfrm>
        </p:spPr>
        <p:txBody>
          <a:bodyPr>
            <a:normAutofit/>
          </a:bodyPr>
          <a:lstStyle/>
          <a:p>
            <a:r>
              <a:rPr lang="es-MX" dirty="0" smtClean="0"/>
              <a:t>                    esófago </a:t>
            </a:r>
            <a:endParaRPr lang="es-MX" dirty="0"/>
          </a:p>
        </p:txBody>
      </p:sp>
      <p:sp>
        <p:nvSpPr>
          <p:cNvPr id="3" name="2 Marcador de contenido"/>
          <p:cNvSpPr>
            <a:spLocks noGrp="1"/>
          </p:cNvSpPr>
          <p:nvPr>
            <p:ph idx="1"/>
          </p:nvPr>
        </p:nvSpPr>
        <p:spPr>
          <a:xfrm>
            <a:off x="304800" y="1554162"/>
            <a:ext cx="8686800" cy="4875234"/>
          </a:xfrm>
        </p:spPr>
        <p:txBody>
          <a:bodyPr>
            <a:normAutofit fontScale="92500" lnSpcReduction="20000"/>
          </a:bodyPr>
          <a:lstStyle/>
          <a:p>
            <a:pPr algn="just">
              <a:buNone/>
            </a:pPr>
            <a:r>
              <a:rPr lang="es-MX" dirty="0" smtClean="0"/>
              <a:t>El esófago es un conducto o músculo membranoso que se extiende desde la faringe hasta el estómago. De los incisivos al cardias (porción donde el esófago se continua con el estómago) hay unos 40 cm.</a:t>
            </a:r>
          </a:p>
          <a:p>
            <a:pPr algn="just">
              <a:buNone/>
            </a:pPr>
            <a:endParaRPr lang="es-MX" dirty="0" smtClean="0"/>
          </a:p>
          <a:p>
            <a:pPr algn="just">
              <a:buNone/>
            </a:pPr>
            <a:r>
              <a:rPr lang="es-MX" dirty="0" smtClean="0"/>
              <a:t>El esófago empieza en el cuello, atraviesa todo el tórax y pasa al abdomen a través del orificio esofágico del diafragma. Habitualmente es una cavidad virtual, es decir, que sus paredes se encuentran unidas y solo se abren cuando pasa el bolo alimenticio.</a:t>
            </a:r>
            <a:endParaRPr lang="es-MX"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187624" y="116632"/>
            <a:ext cx="3240360" cy="602704"/>
          </a:xfrm>
        </p:spPr>
        <p:txBody>
          <a:bodyPr>
            <a:normAutofit fontScale="90000"/>
          </a:bodyPr>
          <a:lstStyle/>
          <a:p>
            <a:pPr algn="ctr"/>
            <a:r>
              <a:rPr lang="es-MX" dirty="0" smtClean="0"/>
              <a:t>                </a:t>
            </a:r>
            <a:r>
              <a:rPr lang="es-MX" dirty="0" err="1" smtClean="0"/>
              <a:t>EstÓmago</a:t>
            </a:r>
            <a:r>
              <a:rPr lang="es-MX" dirty="0" smtClean="0"/>
              <a:t> </a:t>
            </a:r>
            <a:endParaRPr lang="es-MX" dirty="0"/>
          </a:p>
        </p:txBody>
      </p:sp>
      <p:sp>
        <p:nvSpPr>
          <p:cNvPr id="3" name="2 Marcador de contenido"/>
          <p:cNvSpPr>
            <a:spLocks noGrp="1"/>
          </p:cNvSpPr>
          <p:nvPr>
            <p:ph idx="1"/>
          </p:nvPr>
        </p:nvSpPr>
        <p:spPr>
          <a:xfrm>
            <a:off x="251520" y="1340768"/>
            <a:ext cx="8686800" cy="5088628"/>
          </a:xfrm>
        </p:spPr>
        <p:txBody>
          <a:bodyPr>
            <a:normAutofit fontScale="85000" lnSpcReduction="20000"/>
          </a:bodyPr>
          <a:lstStyle/>
          <a:p>
            <a:pPr algn="just">
              <a:buNone/>
            </a:pPr>
            <a:r>
              <a:rPr lang="es-MX" dirty="0" smtClean="0"/>
              <a:t>El estómago es un órgano en el que se acumula comida. Varía de forma según el estado de repleción en que se encuentra; habitualmente tiene forma de J.</a:t>
            </a:r>
          </a:p>
          <a:p>
            <a:pPr algn="just">
              <a:buNone/>
            </a:pPr>
            <a:endParaRPr lang="es-MX" dirty="0" smtClean="0"/>
          </a:p>
          <a:p>
            <a:pPr algn="just">
              <a:buNone/>
            </a:pPr>
            <a:r>
              <a:rPr lang="es-MX" dirty="0" smtClean="0"/>
              <a:t>Consta de varias partes que son: fundus, cuerpo, antro y píloro.</a:t>
            </a:r>
          </a:p>
          <a:p>
            <a:pPr algn="just">
              <a:buNone/>
            </a:pPr>
            <a:endParaRPr lang="es-MX" dirty="0" smtClean="0"/>
          </a:p>
          <a:p>
            <a:pPr algn="just">
              <a:buNone/>
            </a:pPr>
            <a:r>
              <a:rPr lang="es-MX" dirty="0" smtClean="0"/>
              <a:t>Su borde menos extenso se denomina curvatura menor y la otra, curvatura mayor. El cardias es el límite entre el esófago y el estómago y el píloro es el límite entre el estómago y el intestino delgado. En un individuo mide aproximadamente 25 cm del cardias al píloro y el diámetro transverso es de 12 cm.</a:t>
            </a:r>
            <a:endParaRPr lang="es-MX"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a:p>
        </p:txBody>
      </p:sp>
      <p:pic>
        <p:nvPicPr>
          <p:cNvPr id="4" name="3 Marcador de contenido" descr="images (9).jpg"/>
          <p:cNvPicPr>
            <a:picLocks noGrp="1" noChangeAspect="1"/>
          </p:cNvPicPr>
          <p:nvPr>
            <p:ph idx="1"/>
          </p:nvPr>
        </p:nvPicPr>
        <p:blipFill>
          <a:blip r:embed="rId2" cstate="print"/>
          <a:stretch>
            <a:fillRect/>
          </a:stretch>
        </p:blipFill>
        <p:spPr>
          <a:xfrm>
            <a:off x="0" y="0"/>
            <a:ext cx="9144000" cy="6857999"/>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80528" y="216024"/>
            <a:ext cx="8458200" cy="764704"/>
          </a:xfrm>
        </p:spPr>
        <p:txBody>
          <a:bodyPr>
            <a:normAutofit fontScale="90000"/>
          </a:bodyPr>
          <a:lstStyle/>
          <a:p>
            <a:r>
              <a:rPr lang="es-MX" dirty="0" smtClean="0"/>
              <a:t>                     </a:t>
            </a:r>
            <a:r>
              <a:rPr lang="es-MX" sz="5400" dirty="0" smtClean="0"/>
              <a:t>páncreas</a:t>
            </a:r>
            <a:endParaRPr lang="es-MX" sz="5400" dirty="0"/>
          </a:p>
        </p:txBody>
      </p:sp>
      <p:sp>
        <p:nvSpPr>
          <p:cNvPr id="5" name="4 Marcador de texto"/>
          <p:cNvSpPr>
            <a:spLocks noGrp="1"/>
          </p:cNvSpPr>
          <p:nvPr>
            <p:ph type="body" idx="2"/>
          </p:nvPr>
        </p:nvSpPr>
        <p:spPr>
          <a:xfrm>
            <a:off x="179512" y="1412776"/>
            <a:ext cx="4608512" cy="4995936"/>
          </a:xfrm>
        </p:spPr>
        <p:txBody>
          <a:bodyPr>
            <a:noAutofit/>
          </a:bodyPr>
          <a:lstStyle/>
          <a:p>
            <a:pPr algn="just"/>
            <a:r>
              <a:rPr lang="es-MX" sz="2400" dirty="0" smtClean="0"/>
              <a:t>Es una glándula íntimamente relacionada con el duodeno, es de origen mixto,</a:t>
            </a:r>
          </a:p>
          <a:p>
            <a:pPr algn="just"/>
            <a:r>
              <a:rPr lang="es-MX" sz="2400" dirty="0" smtClean="0"/>
              <a:t>Segrega hormonas a la sangre para controlar los azúcares y jugo pancreático que se vierte al intestino a través del conducto pancreático, e interviene y facilita la digestión; sus secreciones son de gran importancia en la digestión de los alimentos.</a:t>
            </a:r>
            <a:endParaRPr lang="es-MX" sz="2400" dirty="0"/>
          </a:p>
        </p:txBody>
      </p:sp>
      <p:pic>
        <p:nvPicPr>
          <p:cNvPr id="6" name="5 Marcador de contenido" descr="000645400.jpg"/>
          <p:cNvPicPr>
            <a:picLocks noGrp="1" noChangeAspect="1"/>
          </p:cNvPicPr>
          <p:nvPr>
            <p:ph sz="half" idx="1"/>
          </p:nvPr>
        </p:nvPicPr>
        <p:blipFill>
          <a:blip r:embed="rId2" cstate="print"/>
          <a:stretch>
            <a:fillRect/>
          </a:stretch>
        </p:blipFill>
        <p:spPr>
          <a:xfrm>
            <a:off x="4907700" y="1124744"/>
            <a:ext cx="4128796" cy="4968552"/>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16632"/>
            <a:ext cx="8458200" cy="520700"/>
          </a:xfrm>
        </p:spPr>
        <p:txBody>
          <a:bodyPr>
            <a:noAutofit/>
          </a:bodyPr>
          <a:lstStyle/>
          <a:p>
            <a:r>
              <a:rPr lang="es-MX" sz="5400" dirty="0" smtClean="0"/>
              <a:t>                 hígado</a:t>
            </a:r>
            <a:endParaRPr lang="es-MX" sz="5400" dirty="0"/>
          </a:p>
        </p:txBody>
      </p:sp>
      <p:sp>
        <p:nvSpPr>
          <p:cNvPr id="5" name="4 Marcador de texto"/>
          <p:cNvSpPr>
            <a:spLocks noGrp="1"/>
          </p:cNvSpPr>
          <p:nvPr>
            <p:ph type="body" idx="2"/>
          </p:nvPr>
        </p:nvSpPr>
        <p:spPr>
          <a:xfrm>
            <a:off x="323528" y="764704"/>
            <a:ext cx="4824536" cy="5304082"/>
          </a:xfrm>
        </p:spPr>
        <p:txBody>
          <a:bodyPr>
            <a:noAutofit/>
          </a:bodyPr>
          <a:lstStyle/>
          <a:p>
            <a:pPr algn="just"/>
            <a:r>
              <a:rPr lang="es-MX" sz="2400" dirty="0" smtClean="0"/>
              <a:t>El hígado es la mayor víscera del cuerpo. Pesa 1500 gramos. Consta de cuatro lóbulos, derecho, izquierdo, cuadrado y caudado, los cuales, a su vez, se dividen en segmentos. Las vías biliares son las vías excretoras del hígado, por ellas la bilis es conducida al duodeno. Normalmente salen dos conductos: derecho e izquierdo, que confluyen entre sí formando un conducto único. El conducto hepático, recibe un conducto más fino, el conducto cístico, que proviene de la vesícula biliar alojada en la cara visceral del hígado.</a:t>
            </a:r>
            <a:endParaRPr lang="es-MX" sz="2400" dirty="0"/>
          </a:p>
        </p:txBody>
      </p:sp>
      <p:pic>
        <p:nvPicPr>
          <p:cNvPr id="6" name="5 Marcador de contenido" descr="images (10).jpg"/>
          <p:cNvPicPr>
            <a:picLocks noGrp="1" noChangeAspect="1"/>
          </p:cNvPicPr>
          <p:nvPr>
            <p:ph sz="half" idx="1"/>
          </p:nvPr>
        </p:nvPicPr>
        <p:blipFill>
          <a:blip r:embed="rId2" cstate="print"/>
          <a:stretch>
            <a:fillRect/>
          </a:stretch>
        </p:blipFill>
        <p:spPr>
          <a:xfrm>
            <a:off x="5292080" y="1807578"/>
            <a:ext cx="3672408" cy="3925678"/>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rot="19149415">
            <a:off x="216702" y="3817451"/>
            <a:ext cx="3024336" cy="792088"/>
          </a:xfrm>
        </p:spPr>
        <p:txBody>
          <a:bodyPr>
            <a:noAutofit/>
          </a:bodyPr>
          <a:lstStyle/>
          <a:p>
            <a:r>
              <a:rPr lang="es-MX" sz="5400" dirty="0" smtClean="0"/>
              <a:t>               bazo</a:t>
            </a:r>
            <a:endParaRPr lang="es-MX" sz="5400" dirty="0"/>
          </a:p>
        </p:txBody>
      </p:sp>
      <p:sp>
        <p:nvSpPr>
          <p:cNvPr id="5" name="4 Marcador de texto"/>
          <p:cNvSpPr>
            <a:spLocks noGrp="1"/>
          </p:cNvSpPr>
          <p:nvPr>
            <p:ph type="body" idx="2"/>
          </p:nvPr>
        </p:nvSpPr>
        <p:spPr>
          <a:xfrm>
            <a:off x="0" y="0"/>
            <a:ext cx="8964488" cy="5400600"/>
          </a:xfrm>
        </p:spPr>
        <p:txBody>
          <a:bodyPr>
            <a:noAutofit/>
          </a:bodyPr>
          <a:lstStyle/>
          <a:p>
            <a:pPr algn="just"/>
            <a:r>
              <a:rPr lang="es-MX" sz="2400" dirty="0" smtClean="0"/>
              <a:t>El bazo es un órgano de tipo parenquimatoso, aplanado, oblongo y muy friable, situado en el cuadrante superior izquierdo de la cavidad abdominal, relacionado con el páncreas, el diafragma y el riñón izquierdo. Aunque su tamaño varía de unas personas a otras suele tener una longitud de 12 cm, una anchura de 8 cm y un grosor de 4 cm, así como un peso de 200 g aproximadamente. Su función principal es la destrucción de células sanguíneas rojas viejas, producir algunas nuevas y mantener una reserva de sangre. Forma parte del sistema linfático y es el centro de actividad del sistema inmune.</a:t>
            </a:r>
            <a:endParaRPr lang="es-MX" sz="2400" dirty="0"/>
          </a:p>
        </p:txBody>
      </p:sp>
      <p:pic>
        <p:nvPicPr>
          <p:cNvPr id="6" name="5 Marcador de contenido" descr="bazo.gif"/>
          <p:cNvPicPr>
            <a:picLocks noGrp="1" noChangeAspect="1"/>
          </p:cNvPicPr>
          <p:nvPr>
            <p:ph sz="half" idx="1"/>
          </p:nvPr>
        </p:nvPicPr>
        <p:blipFill>
          <a:blip r:embed="rId2" cstate="print"/>
          <a:stretch>
            <a:fillRect/>
          </a:stretch>
        </p:blipFill>
        <p:spPr>
          <a:xfrm>
            <a:off x="3779912" y="3429000"/>
            <a:ext cx="3888432" cy="3271965"/>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04800" y="404664"/>
            <a:ext cx="8686800" cy="864096"/>
          </a:xfrm>
        </p:spPr>
        <p:txBody>
          <a:bodyPr>
            <a:normAutofit fontScale="90000"/>
          </a:bodyPr>
          <a:lstStyle/>
          <a:p>
            <a:r>
              <a:rPr lang="es-MX" dirty="0" smtClean="0"/>
              <a:t>                 </a:t>
            </a:r>
            <a:r>
              <a:rPr lang="es-MX" sz="5400" dirty="0" smtClean="0"/>
              <a:t>Intestino delgado </a:t>
            </a:r>
            <a:br>
              <a:rPr lang="es-MX" sz="5400" dirty="0" smtClean="0"/>
            </a:br>
            <a:endParaRPr lang="es-MX" sz="5400" dirty="0"/>
          </a:p>
        </p:txBody>
      </p:sp>
      <p:sp>
        <p:nvSpPr>
          <p:cNvPr id="6" name="5 Marcador de contenido"/>
          <p:cNvSpPr>
            <a:spLocks noGrp="1"/>
          </p:cNvSpPr>
          <p:nvPr>
            <p:ph idx="1"/>
          </p:nvPr>
        </p:nvSpPr>
        <p:spPr>
          <a:xfrm>
            <a:off x="304800" y="1196752"/>
            <a:ext cx="8686800" cy="5018110"/>
          </a:xfrm>
        </p:spPr>
        <p:txBody>
          <a:bodyPr>
            <a:normAutofit lnSpcReduction="10000"/>
          </a:bodyPr>
          <a:lstStyle/>
          <a:p>
            <a:pPr algn="just">
              <a:buNone/>
            </a:pPr>
            <a:r>
              <a:rPr lang="es-MX" dirty="0" smtClean="0"/>
              <a:t>El intestino delgado comienza en el duodeno tras el píloro y termina en la válvula ileocecal, por la que se une a la primera parte del intestino grueso. Su longitud es variable y su calibre disminuye progresivamente desde su origen hasta la válvula ileocecal y mide de 6 a 7 metros de longitud.</a:t>
            </a:r>
          </a:p>
          <a:p>
            <a:pPr algn="just">
              <a:buNone/>
            </a:pPr>
            <a:r>
              <a:rPr lang="es-MX" dirty="0" smtClean="0"/>
              <a:t>En el intestino delgado se absorben los nutrientes de los alimentos ya digeridos. El tubo está repleto de vellosidades que amplían la superficie de absorción.</a:t>
            </a:r>
          </a:p>
          <a:p>
            <a:endParaRPr lang="es-MX"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t>             </a:t>
            </a:r>
            <a:r>
              <a:rPr lang="es-MX" sz="5400" dirty="0" smtClean="0"/>
              <a:t>Intestino grueso</a:t>
            </a:r>
            <a:endParaRPr lang="es-MX" sz="5400" dirty="0"/>
          </a:p>
        </p:txBody>
      </p:sp>
      <p:sp>
        <p:nvSpPr>
          <p:cNvPr id="6" name="5 Marcador de contenido"/>
          <p:cNvSpPr>
            <a:spLocks noGrp="1"/>
          </p:cNvSpPr>
          <p:nvPr>
            <p:ph idx="1"/>
          </p:nvPr>
        </p:nvSpPr>
        <p:spPr/>
        <p:txBody>
          <a:bodyPr>
            <a:normAutofit fontScale="92500" lnSpcReduction="10000"/>
          </a:bodyPr>
          <a:lstStyle/>
          <a:p>
            <a:pPr algn="just">
              <a:buNone/>
            </a:pPr>
            <a:r>
              <a:rPr lang="es-MX" dirty="0" smtClean="0"/>
              <a:t>El intestino grueso se inicia a partir de la válvula ileocecal en un fondo de saco denominado “ciego”, de donde sale el apéndice vermiforme y termina en el recto.</a:t>
            </a:r>
          </a:p>
          <a:p>
            <a:pPr algn="just">
              <a:buNone/>
            </a:pPr>
            <a:r>
              <a:rPr lang="es-MX" dirty="0" smtClean="0"/>
              <a:t>Desde el ciego al recto describe una serie de curvas, su longitud es variable, entre 120 y 160 cm, y su calibre disminuye progresivamente, siendo la porción más estrecha la región donde se une con el recto donde su diámetro no suele sobrepasar los 3 cm, mientras que el ciego es de 6 o 7 cm.</a:t>
            </a:r>
            <a:endParaRPr lang="es-MX"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s (11).jpg"/>
          <p:cNvPicPr>
            <a:picLocks noGrp="1" noChangeAspect="1"/>
          </p:cNvPicPr>
          <p:nvPr>
            <p:ph idx="1"/>
          </p:nvPr>
        </p:nvPicPr>
        <p:blipFill>
          <a:blip r:embed="rId2" cstate="print"/>
          <a:stretch>
            <a:fillRect/>
          </a:stretch>
        </p:blipFill>
        <p:spPr>
          <a:xfrm>
            <a:off x="1259632" y="1340768"/>
            <a:ext cx="6780245" cy="5085184"/>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Viajes">
  <a:themeElements>
    <a:clrScheme name="Viajes">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iajes">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Viajes">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125</TotalTime>
  <Words>281</Words>
  <Application>Microsoft Office PowerPoint</Application>
  <PresentationFormat>Presentación en pantalla (4:3)</PresentationFormat>
  <Paragraphs>39</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Viajes</vt:lpstr>
      <vt:lpstr>Diapositiva 1</vt:lpstr>
      <vt:lpstr>APARATO DIGESTIVO</vt:lpstr>
      <vt:lpstr>            EL APARATO DIGESTIVO</vt:lpstr>
      <vt:lpstr>Diapositiva 4</vt:lpstr>
      <vt:lpstr>LA función que realiza</vt:lpstr>
      <vt:lpstr>                    esófago </vt:lpstr>
      <vt:lpstr>                EstÓmago </vt:lpstr>
      <vt:lpstr>Diapositiva 8</vt:lpstr>
      <vt:lpstr>                     páncreas</vt:lpstr>
      <vt:lpstr>                 hígado</vt:lpstr>
      <vt:lpstr>               bazo</vt:lpstr>
      <vt:lpstr>                 Intestino delgado  </vt:lpstr>
      <vt:lpstr>             Intestino grueso</vt:lpstr>
      <vt:lpstr>Diapositiva 14</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APARATO DIGESTIVO</dc:title>
  <dc:creator>Usuario</dc:creator>
  <cp:lastModifiedBy>PC</cp:lastModifiedBy>
  <cp:revision>17</cp:revision>
  <dcterms:created xsi:type="dcterms:W3CDTF">2014-05-27T02:00:40Z</dcterms:created>
  <dcterms:modified xsi:type="dcterms:W3CDTF">2015-07-03T22:00:52Z</dcterms:modified>
</cp:coreProperties>
</file>