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7" r:id="rId14"/>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p:restoredTop sz="94660"/>
  </p:normalViewPr>
  <p:slideViewPr>
    <p:cSldViewPr>
      <p:cViewPr varScale="1">
        <p:scale>
          <a:sx n="88" d="100"/>
          <a:sy n="88" d="100"/>
        </p:scale>
        <p:origin x="-1282" y="-8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8" name="27 Marcador de fecha"/>
          <p:cNvSpPr>
            <a:spLocks noGrp="1"/>
          </p:cNvSpPr>
          <p:nvPr>
            <p:ph type="dt" sz="half" idx="10"/>
          </p:nvPr>
        </p:nvSpPr>
        <p:spPr/>
        <p:txBody>
          <a:bodyPr/>
          <a:lstStyle>
            <a:extLst/>
          </a:lstStyle>
          <a:p>
            <a:fld id="{37D409A2-FAB7-47CD-B41D-F336A45F4ED4}" type="datetimeFigureOut">
              <a:rPr lang="es-MX" smtClean="0"/>
              <a:pPr/>
              <a:t>01/07/2015</a:t>
            </a:fld>
            <a:endParaRPr lang="es-MX" dirty="0"/>
          </a:p>
        </p:txBody>
      </p:sp>
      <p:sp>
        <p:nvSpPr>
          <p:cNvPr id="17" name="16 Marcador de pie de página"/>
          <p:cNvSpPr>
            <a:spLocks noGrp="1"/>
          </p:cNvSpPr>
          <p:nvPr>
            <p:ph type="ftr" sz="quarter" idx="11"/>
          </p:nvPr>
        </p:nvSpPr>
        <p:spPr/>
        <p:txBody>
          <a:bodyPr/>
          <a:lstStyle>
            <a:extLst/>
          </a:lstStyle>
          <a:p>
            <a:endParaRPr lang="es-MX" dirty="0"/>
          </a:p>
        </p:txBody>
      </p:sp>
      <p:sp>
        <p:nvSpPr>
          <p:cNvPr id="29" name="28 Marcador de número de diapositiva"/>
          <p:cNvSpPr>
            <a:spLocks noGrp="1"/>
          </p:cNvSpPr>
          <p:nvPr>
            <p:ph type="sldNum" sz="quarter" idx="12"/>
          </p:nvPr>
        </p:nvSpPr>
        <p:spPr/>
        <p:txBody>
          <a:bodyPr/>
          <a:lstStyle>
            <a:extLst/>
          </a:lstStyle>
          <a:p>
            <a:fld id="{909ACB1C-3DC9-42FC-A631-B1709BDDF641}" type="slidenum">
              <a:rPr lang="es-MX" smtClean="0"/>
              <a:pPr/>
              <a:t>‹Nº›</a:t>
            </a:fld>
            <a:endParaRPr lang="es-MX" dirty="0"/>
          </a:p>
        </p:txBody>
      </p:sp>
      <p:sp>
        <p:nvSpPr>
          <p:cNvPr id="32" name="31 Rectángulo"/>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9" name="38 Rectángulo"/>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0" name="39 Rectángulo"/>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1" name="40 Rectángulo"/>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2" name="41 Rectángulo"/>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7 Título"/>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sp>
        <p:nvSpPr>
          <p:cNvPr id="56" name="55 Rectángulo"/>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65" name="64 Rectángulo"/>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66" name="65 Rectángulo"/>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67" name="66 Rectángulo"/>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37D409A2-FAB7-47CD-B41D-F336A45F4ED4}" type="datetimeFigureOut">
              <a:rPr lang="es-MX" smtClean="0"/>
              <a:pPr/>
              <a:t>01/07/2015</a:t>
            </a:fld>
            <a:endParaRPr lang="es-MX" dirty="0"/>
          </a:p>
        </p:txBody>
      </p:sp>
      <p:sp>
        <p:nvSpPr>
          <p:cNvPr id="5" name="4 Marcador de pie de página"/>
          <p:cNvSpPr>
            <a:spLocks noGrp="1"/>
          </p:cNvSpPr>
          <p:nvPr>
            <p:ph type="ftr" sz="quarter" idx="11"/>
          </p:nvPr>
        </p:nvSpPr>
        <p:spPr/>
        <p:txBody>
          <a:bodyPr/>
          <a:lstStyle>
            <a:extLst/>
          </a:lstStyle>
          <a:p>
            <a:endParaRPr lang="es-MX" dirty="0"/>
          </a:p>
        </p:txBody>
      </p:sp>
      <p:sp>
        <p:nvSpPr>
          <p:cNvPr id="6" name="5 Marcador de número de diapositiva"/>
          <p:cNvSpPr>
            <a:spLocks noGrp="1"/>
          </p:cNvSpPr>
          <p:nvPr>
            <p:ph type="sldNum" sz="quarter" idx="12"/>
          </p:nvPr>
        </p:nvSpPr>
        <p:spPr/>
        <p:txBody>
          <a:bodyPr/>
          <a:lstStyle>
            <a:extLst/>
          </a:lstStyle>
          <a:p>
            <a:fld id="{909ACB1C-3DC9-42FC-A631-B1709BDDF641}" type="slidenum">
              <a:rPr lang="es-MX" smtClean="0"/>
              <a:pPr/>
              <a:t>‹Nº›</a:t>
            </a:fld>
            <a:endParaRPr lang="es-MX"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14" name="13 Forma libre"/>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5" name="14 Forma libre"/>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3" name="12 Forma libre"/>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6" name="15 Forma libre"/>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7" name="16 Forma libre"/>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8" name="17 Forma libre"/>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9" name="18 Forma libre"/>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20" name="19 Forma libre"/>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21" name="20 Forma libre"/>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22" name="21 Forma libre"/>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23" name="22 Forma libre"/>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24" name="23 Forma libre"/>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25" name="24 Forma libre"/>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26" name="25 Forma libre"/>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27" name="26 Forma libre"/>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3" name="2 Marcador de texto"/>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extLst/>
          </a:lstStyle>
          <a:p>
            <a:fld id="{37D409A2-FAB7-47CD-B41D-F336A45F4ED4}" type="datetimeFigureOut">
              <a:rPr lang="es-MX" smtClean="0"/>
              <a:pPr/>
              <a:t>01/07/2015</a:t>
            </a:fld>
            <a:endParaRPr lang="es-MX" dirty="0"/>
          </a:p>
        </p:txBody>
      </p:sp>
      <p:sp>
        <p:nvSpPr>
          <p:cNvPr id="5" name="4 Marcador de pie de página"/>
          <p:cNvSpPr>
            <a:spLocks noGrp="1"/>
          </p:cNvSpPr>
          <p:nvPr>
            <p:ph type="ftr" sz="quarter" idx="11"/>
          </p:nvPr>
        </p:nvSpPr>
        <p:spPr/>
        <p:txBody>
          <a:bodyPr/>
          <a:lstStyle>
            <a:extLst/>
          </a:lstStyle>
          <a:p>
            <a:endParaRPr lang="es-MX" dirty="0"/>
          </a:p>
        </p:txBody>
      </p:sp>
      <p:sp>
        <p:nvSpPr>
          <p:cNvPr id="6" name="5 Marcador de número de diapositiva"/>
          <p:cNvSpPr>
            <a:spLocks noGrp="1"/>
          </p:cNvSpPr>
          <p:nvPr>
            <p:ph type="sldNum" sz="quarter" idx="12"/>
          </p:nvPr>
        </p:nvSpPr>
        <p:spPr/>
        <p:txBody>
          <a:bodyPr/>
          <a:lstStyle>
            <a:extLst/>
          </a:lstStyle>
          <a:p>
            <a:fld id="{909ACB1C-3DC9-42FC-A631-B1709BDDF641}" type="slidenum">
              <a:rPr lang="es-MX" smtClean="0"/>
              <a:pPr/>
              <a:t>‹Nº›</a:t>
            </a:fld>
            <a:endParaRPr lang="es-MX" dirty="0"/>
          </a:p>
        </p:txBody>
      </p:sp>
      <p:sp>
        <p:nvSpPr>
          <p:cNvPr id="7" name="6 Rectángulo"/>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1 Título"/>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es-ES" smtClean="0"/>
              <a:t>Haga clic para modificar el estilo de título del patrón</a:t>
            </a:r>
            <a:endParaRPr kumimoji="0" lang="en-US"/>
          </a:p>
        </p:txBody>
      </p:sp>
      <p:sp>
        <p:nvSpPr>
          <p:cNvPr id="8" name="7 Rectángulo"/>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8 Rectángulo"/>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9 Rectángulo"/>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1" name="10 Rectángulo"/>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11 Rectángulo"/>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512064"/>
            <a:ext cx="8229600" cy="914400"/>
          </a:xfrm>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37D409A2-FAB7-47CD-B41D-F336A45F4ED4}" type="datetimeFigureOut">
              <a:rPr lang="es-MX" smtClean="0"/>
              <a:pPr/>
              <a:t>01/07/2015</a:t>
            </a:fld>
            <a:endParaRPr lang="es-MX" dirty="0"/>
          </a:p>
        </p:txBody>
      </p:sp>
      <p:sp>
        <p:nvSpPr>
          <p:cNvPr id="6" name="5 Marcador de pie de página"/>
          <p:cNvSpPr>
            <a:spLocks noGrp="1"/>
          </p:cNvSpPr>
          <p:nvPr>
            <p:ph type="ftr" sz="quarter" idx="11"/>
          </p:nvPr>
        </p:nvSpPr>
        <p:spPr/>
        <p:txBody>
          <a:bodyPr/>
          <a:lstStyle>
            <a:extLst/>
          </a:lstStyle>
          <a:p>
            <a:endParaRPr lang="es-MX" dirty="0"/>
          </a:p>
        </p:txBody>
      </p:sp>
      <p:sp>
        <p:nvSpPr>
          <p:cNvPr id="7" name="6 Marcador de número de diapositiva"/>
          <p:cNvSpPr>
            <a:spLocks noGrp="1"/>
          </p:cNvSpPr>
          <p:nvPr>
            <p:ph type="sldNum" sz="quarter" idx="12"/>
          </p:nvPr>
        </p:nvSpPr>
        <p:spPr/>
        <p:txBody>
          <a:bodyPr/>
          <a:lstStyle>
            <a:extLst/>
          </a:lstStyle>
          <a:p>
            <a:fld id="{909ACB1C-3DC9-42FC-A631-B1709BDDF641}" type="slidenum">
              <a:rPr lang="es-MX" smtClean="0"/>
              <a:pPr/>
              <a:t>‹Nº›</a:t>
            </a:fld>
            <a:endParaRPr lang="es-MX"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5" name="24 Rectángulo"/>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1 Título"/>
          <p:cNvSpPr>
            <a:spLocks noGrp="1"/>
          </p:cNvSpPr>
          <p:nvPr>
            <p:ph type="title"/>
          </p:nvPr>
        </p:nvSpPr>
        <p:spPr>
          <a:xfrm>
            <a:off x="504824" y="512064"/>
            <a:ext cx="7772400" cy="914400"/>
          </a:xfrm>
        </p:spPr>
        <p:txBody>
          <a:bodyPr anchor="t"/>
          <a:lstStyle>
            <a:lvl1pPr>
              <a:defRPr sz="400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37D409A2-FAB7-47CD-B41D-F336A45F4ED4}" type="datetimeFigureOut">
              <a:rPr lang="es-MX" smtClean="0"/>
              <a:pPr/>
              <a:t>01/07/2015</a:t>
            </a:fld>
            <a:endParaRPr lang="es-MX" dirty="0"/>
          </a:p>
        </p:txBody>
      </p:sp>
      <p:sp>
        <p:nvSpPr>
          <p:cNvPr id="8" name="7 Marcador de pie de página"/>
          <p:cNvSpPr>
            <a:spLocks noGrp="1"/>
          </p:cNvSpPr>
          <p:nvPr>
            <p:ph type="ftr" sz="quarter" idx="11"/>
          </p:nvPr>
        </p:nvSpPr>
        <p:spPr/>
        <p:txBody>
          <a:bodyPr/>
          <a:lstStyle>
            <a:extLst/>
          </a:lstStyle>
          <a:p>
            <a:endParaRPr lang="es-MX" dirty="0"/>
          </a:p>
        </p:txBody>
      </p:sp>
      <p:sp>
        <p:nvSpPr>
          <p:cNvPr id="9" name="8 Marcador de número de diapositiva"/>
          <p:cNvSpPr>
            <a:spLocks noGrp="1"/>
          </p:cNvSpPr>
          <p:nvPr>
            <p:ph type="sldNum" sz="quarter" idx="12"/>
          </p:nvPr>
        </p:nvSpPr>
        <p:spPr/>
        <p:txBody>
          <a:bodyPr/>
          <a:lstStyle>
            <a:extLst/>
          </a:lstStyle>
          <a:p>
            <a:fld id="{909ACB1C-3DC9-42FC-A631-B1709BDDF641}" type="slidenum">
              <a:rPr lang="es-MX" smtClean="0"/>
              <a:pPr/>
              <a:t>‹Nº›</a:t>
            </a:fld>
            <a:endParaRPr lang="es-MX" dirty="0"/>
          </a:p>
        </p:txBody>
      </p:sp>
      <p:sp>
        <p:nvSpPr>
          <p:cNvPr id="16" name="15 Rectángulo"/>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16 Rectángulo"/>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8" name="17 Rectángulo"/>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9" name="18 Rectángulo"/>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0" name="19 Rectángulo"/>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1" name="20 Rectángulo"/>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21 Rectángulo"/>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9" name="28 Rectángulo"/>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0" name="29 Rectángulo"/>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914400" y="512064"/>
            <a:ext cx="7772400" cy="914400"/>
          </a:xfrm>
        </p:spPr>
        <p:txBody>
          <a:bodyPr/>
          <a:lstStyle>
            <a:lvl1pPr>
              <a:defRPr sz="4000" cap="none" baseline="0"/>
            </a:lvl1pPr>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extLst/>
          </a:lstStyle>
          <a:p>
            <a:fld id="{37D409A2-FAB7-47CD-B41D-F336A45F4ED4}" type="datetimeFigureOut">
              <a:rPr lang="es-MX" smtClean="0"/>
              <a:pPr/>
              <a:t>01/07/2015</a:t>
            </a:fld>
            <a:endParaRPr lang="es-MX" dirty="0"/>
          </a:p>
        </p:txBody>
      </p:sp>
      <p:sp>
        <p:nvSpPr>
          <p:cNvPr id="4" name="3 Marcador de pie de página"/>
          <p:cNvSpPr>
            <a:spLocks noGrp="1"/>
          </p:cNvSpPr>
          <p:nvPr>
            <p:ph type="ftr" sz="quarter" idx="11"/>
          </p:nvPr>
        </p:nvSpPr>
        <p:spPr/>
        <p:txBody>
          <a:bodyPr/>
          <a:lstStyle>
            <a:extLst/>
          </a:lstStyle>
          <a:p>
            <a:endParaRPr lang="es-MX" dirty="0"/>
          </a:p>
        </p:txBody>
      </p:sp>
      <p:sp>
        <p:nvSpPr>
          <p:cNvPr id="5" name="4 Marcador de número de diapositiva"/>
          <p:cNvSpPr>
            <a:spLocks noGrp="1"/>
          </p:cNvSpPr>
          <p:nvPr>
            <p:ph type="sldNum" sz="quarter" idx="12"/>
          </p:nvPr>
        </p:nvSpPr>
        <p:spPr/>
        <p:txBody>
          <a:bodyPr/>
          <a:lstStyle>
            <a:extLst/>
          </a:lstStyle>
          <a:p>
            <a:fld id="{909ACB1C-3DC9-42FC-A631-B1709BDDF641}" type="slidenum">
              <a:rPr lang="es-MX" smtClean="0"/>
              <a:pPr/>
              <a:t>‹Nº›</a:t>
            </a:fld>
            <a:endParaRPr lang="es-MX"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extLst/>
          </a:lstStyle>
          <a:p>
            <a:fld id="{37D409A2-FAB7-47CD-B41D-F336A45F4ED4}" type="datetimeFigureOut">
              <a:rPr lang="es-MX" smtClean="0"/>
              <a:pPr/>
              <a:t>01/07/2015</a:t>
            </a:fld>
            <a:endParaRPr lang="es-MX" dirty="0"/>
          </a:p>
        </p:txBody>
      </p:sp>
      <p:sp>
        <p:nvSpPr>
          <p:cNvPr id="3" name="2 Marcador de pie de página"/>
          <p:cNvSpPr>
            <a:spLocks noGrp="1"/>
          </p:cNvSpPr>
          <p:nvPr>
            <p:ph type="ftr" sz="quarter" idx="11"/>
          </p:nvPr>
        </p:nvSpPr>
        <p:spPr/>
        <p:txBody>
          <a:bodyPr/>
          <a:lstStyle>
            <a:extLst/>
          </a:lstStyle>
          <a:p>
            <a:endParaRPr lang="es-MX" dirty="0"/>
          </a:p>
        </p:txBody>
      </p:sp>
      <p:sp>
        <p:nvSpPr>
          <p:cNvPr id="4" name="3 Marcador de número de diapositiva"/>
          <p:cNvSpPr>
            <a:spLocks noGrp="1"/>
          </p:cNvSpPr>
          <p:nvPr>
            <p:ph type="sldNum" sz="quarter" idx="12"/>
          </p:nvPr>
        </p:nvSpPr>
        <p:spPr/>
        <p:txBody>
          <a:bodyPr/>
          <a:lstStyle>
            <a:extLst/>
          </a:lstStyle>
          <a:p>
            <a:fld id="{909ACB1C-3DC9-42FC-A631-B1709BDDF641}" type="slidenum">
              <a:rPr lang="es-MX" smtClean="0"/>
              <a:pPr/>
              <a:t>‹Nº›</a:t>
            </a:fld>
            <a:endParaRPr lang="es-MX"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273050"/>
            <a:ext cx="8229600" cy="1162050"/>
          </a:xfrm>
        </p:spPr>
        <p:txBody>
          <a:bodyPr anchor="ctr"/>
          <a:lstStyle>
            <a:lvl1pPr algn="l">
              <a:buNone/>
              <a:defRPr sz="3600" b="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37D409A2-FAB7-47CD-B41D-F336A45F4ED4}" type="datetimeFigureOut">
              <a:rPr lang="es-MX" smtClean="0"/>
              <a:pPr/>
              <a:t>01/07/2015</a:t>
            </a:fld>
            <a:endParaRPr lang="es-MX" dirty="0"/>
          </a:p>
        </p:txBody>
      </p:sp>
      <p:sp>
        <p:nvSpPr>
          <p:cNvPr id="6" name="5 Marcador de pie de página"/>
          <p:cNvSpPr>
            <a:spLocks noGrp="1"/>
          </p:cNvSpPr>
          <p:nvPr>
            <p:ph type="ftr" sz="quarter" idx="11"/>
          </p:nvPr>
        </p:nvSpPr>
        <p:spPr/>
        <p:txBody>
          <a:bodyPr/>
          <a:lstStyle>
            <a:extLst/>
          </a:lstStyle>
          <a:p>
            <a:endParaRPr lang="es-MX" dirty="0"/>
          </a:p>
        </p:txBody>
      </p:sp>
      <p:sp>
        <p:nvSpPr>
          <p:cNvPr id="7" name="6 Marcador de número de diapositiva"/>
          <p:cNvSpPr>
            <a:spLocks noGrp="1"/>
          </p:cNvSpPr>
          <p:nvPr>
            <p:ph type="sldNum" sz="quarter" idx="12"/>
          </p:nvPr>
        </p:nvSpPr>
        <p:spPr/>
        <p:txBody>
          <a:bodyPr/>
          <a:lstStyle>
            <a:extLst/>
          </a:lstStyle>
          <a:p>
            <a:fld id="{909ACB1C-3DC9-42FC-A631-B1709BDDF641}" type="slidenum">
              <a:rPr lang="es-MX" smtClean="0"/>
              <a:pPr/>
              <a:t>‹Nº›</a:t>
            </a:fld>
            <a:endParaRPr lang="es-MX"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8" name="7 Rectángulo"/>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cxnSp>
        <p:nvCxnSpPr>
          <p:cNvPr id="9" name="8 Conector recto"/>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9 Grupo"/>
          <p:cNvGrpSpPr/>
          <p:nvPr/>
        </p:nvGrpSpPr>
        <p:grpSpPr>
          <a:xfrm rot="5400000">
            <a:off x="8514581" y="1219200"/>
            <a:ext cx="132763" cy="128466"/>
            <a:chOff x="6668087" y="1297746"/>
            <a:chExt cx="161840" cy="156602"/>
          </a:xfrm>
        </p:grpSpPr>
        <p:cxnSp>
          <p:nvCxnSpPr>
            <p:cNvPr id="15" name="14 Conector recto"/>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15 Conector recto"/>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16 Conector recto"/>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1 Título"/>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es-ES" dirty="0" smtClean="0"/>
              <a:t>Haga clic en el icono para agregar una imagen</a:t>
            </a:r>
            <a:endParaRPr kumimoji="0" lang="en-US" dirty="0"/>
          </a:p>
        </p:txBody>
      </p:sp>
      <p:sp>
        <p:nvSpPr>
          <p:cNvPr id="4" name="3 Marcador de texto"/>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es-ES" smtClean="0"/>
              <a:t>Haga clic para modificar el estilo de texto del patrón</a:t>
            </a:r>
          </a:p>
        </p:txBody>
      </p:sp>
      <p:grpSp>
        <p:nvGrpSpPr>
          <p:cNvPr id="14" name="13 Grupo"/>
          <p:cNvGrpSpPr/>
          <p:nvPr/>
        </p:nvGrpSpPr>
        <p:grpSpPr>
          <a:xfrm rot="5400000">
            <a:off x="8666981" y="1371600"/>
            <a:ext cx="132763" cy="128466"/>
            <a:chOff x="6668087" y="1297746"/>
            <a:chExt cx="161840" cy="156602"/>
          </a:xfrm>
        </p:grpSpPr>
        <p:cxnSp>
          <p:nvCxnSpPr>
            <p:cNvPr id="11" name="10 Conector recto"/>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11 Conector recto"/>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12 Conector recto"/>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17 Grupo"/>
          <p:cNvGrpSpPr/>
          <p:nvPr/>
        </p:nvGrpSpPr>
        <p:grpSpPr>
          <a:xfrm rot="5400000">
            <a:off x="8320088" y="1474763"/>
            <a:ext cx="132763" cy="128466"/>
            <a:chOff x="6668087" y="1297746"/>
            <a:chExt cx="161840" cy="156602"/>
          </a:xfrm>
        </p:grpSpPr>
        <p:cxnSp>
          <p:nvCxnSpPr>
            <p:cNvPr id="19" name="18 Conector recto"/>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19 Conector recto"/>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20 Conector recto"/>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4 Marcador de fecha"/>
          <p:cNvSpPr>
            <a:spLocks noGrp="1"/>
          </p:cNvSpPr>
          <p:nvPr>
            <p:ph type="dt" sz="half" idx="10"/>
          </p:nvPr>
        </p:nvSpPr>
        <p:spPr>
          <a:xfrm>
            <a:off x="6477000" y="55499"/>
            <a:ext cx="2133600" cy="365125"/>
          </a:xfrm>
        </p:spPr>
        <p:txBody>
          <a:bodyPr/>
          <a:lstStyle>
            <a:extLst/>
          </a:lstStyle>
          <a:p>
            <a:fld id="{37D409A2-FAB7-47CD-B41D-F336A45F4ED4}" type="datetimeFigureOut">
              <a:rPr lang="es-MX" smtClean="0"/>
              <a:pPr/>
              <a:t>01/07/2015</a:t>
            </a:fld>
            <a:endParaRPr lang="es-MX" dirty="0"/>
          </a:p>
        </p:txBody>
      </p:sp>
      <p:sp>
        <p:nvSpPr>
          <p:cNvPr id="6" name="5 Marcador de pie de página"/>
          <p:cNvSpPr>
            <a:spLocks noGrp="1"/>
          </p:cNvSpPr>
          <p:nvPr>
            <p:ph type="ftr" sz="quarter" idx="11"/>
          </p:nvPr>
        </p:nvSpPr>
        <p:spPr>
          <a:xfrm>
            <a:off x="914400" y="55499"/>
            <a:ext cx="5562600" cy="365125"/>
          </a:xfrm>
        </p:spPr>
        <p:txBody>
          <a:bodyPr/>
          <a:lstStyle>
            <a:extLst/>
          </a:lstStyle>
          <a:p>
            <a:endParaRPr lang="es-MX" dirty="0"/>
          </a:p>
        </p:txBody>
      </p:sp>
      <p:sp>
        <p:nvSpPr>
          <p:cNvPr id="7" name="6 Marcador de número de diapositiva"/>
          <p:cNvSpPr>
            <a:spLocks noGrp="1"/>
          </p:cNvSpPr>
          <p:nvPr>
            <p:ph type="sldNum" sz="quarter" idx="12"/>
          </p:nvPr>
        </p:nvSpPr>
        <p:spPr>
          <a:xfrm>
            <a:off x="8610600" y="55499"/>
            <a:ext cx="457200" cy="365125"/>
          </a:xfrm>
        </p:spPr>
        <p:txBody>
          <a:bodyPr/>
          <a:lstStyle>
            <a:extLst/>
          </a:lstStyle>
          <a:p>
            <a:fld id="{909ACB1C-3DC9-42FC-A631-B1709BDDF641}" type="slidenum">
              <a:rPr lang="es-MX" smtClean="0"/>
              <a:pPr/>
              <a:t>‹Nº›</a:t>
            </a:fld>
            <a:endParaRPr lang="es-MX"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37D409A2-FAB7-47CD-B41D-F336A45F4ED4}" type="datetimeFigureOut">
              <a:rPr lang="es-MX" smtClean="0"/>
              <a:pPr/>
              <a:t>01/07/2015</a:t>
            </a:fld>
            <a:endParaRPr lang="es-MX" dirty="0"/>
          </a:p>
        </p:txBody>
      </p:sp>
      <p:sp>
        <p:nvSpPr>
          <p:cNvPr id="5" name="4 Marcador de pie de página"/>
          <p:cNvSpPr>
            <a:spLocks noGrp="1"/>
          </p:cNvSpPr>
          <p:nvPr>
            <p:ph type="ftr" sz="quarter" idx="11"/>
          </p:nvPr>
        </p:nvSpPr>
        <p:spPr/>
        <p:txBody>
          <a:bodyPr/>
          <a:lstStyle>
            <a:extLst/>
          </a:lstStyle>
          <a:p>
            <a:endParaRPr lang="es-MX" dirty="0"/>
          </a:p>
        </p:txBody>
      </p:sp>
      <p:sp>
        <p:nvSpPr>
          <p:cNvPr id="6" name="5 Marcador de número de diapositiva"/>
          <p:cNvSpPr>
            <a:spLocks noGrp="1"/>
          </p:cNvSpPr>
          <p:nvPr>
            <p:ph type="sldNum" sz="quarter" idx="12"/>
          </p:nvPr>
        </p:nvSpPr>
        <p:spPr/>
        <p:txBody>
          <a:bodyPr/>
          <a:lstStyle>
            <a:extLst/>
          </a:lstStyle>
          <a:p>
            <a:fld id="{909ACB1C-3DC9-42FC-A631-B1709BDDF641}" type="slidenum">
              <a:rPr lang="es-MX" smtClean="0"/>
              <a:pPr/>
              <a:t>‹Nº›</a:t>
            </a:fld>
            <a:endParaRPr lang="es-MX"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1981200" cy="5851525"/>
          </a:xfrm>
        </p:spPr>
        <p:txBody>
          <a:bodyPr vert="eaVert" anchor="ct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609600" y="274639"/>
            <a:ext cx="5867400" cy="5851525"/>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37D409A2-FAB7-47CD-B41D-F336A45F4ED4}" type="datetimeFigureOut">
              <a:rPr lang="es-MX" smtClean="0"/>
              <a:pPr/>
              <a:t>01/07/2015</a:t>
            </a:fld>
            <a:endParaRPr lang="es-MX" dirty="0"/>
          </a:p>
        </p:txBody>
      </p:sp>
      <p:sp>
        <p:nvSpPr>
          <p:cNvPr id="5" name="4 Marcador de pie de página"/>
          <p:cNvSpPr>
            <a:spLocks noGrp="1"/>
          </p:cNvSpPr>
          <p:nvPr>
            <p:ph type="ftr" sz="quarter" idx="11"/>
          </p:nvPr>
        </p:nvSpPr>
        <p:spPr/>
        <p:txBody>
          <a:bodyPr/>
          <a:lstStyle>
            <a:extLst/>
          </a:lstStyle>
          <a:p>
            <a:endParaRPr lang="es-MX" dirty="0"/>
          </a:p>
        </p:txBody>
      </p:sp>
      <p:sp>
        <p:nvSpPr>
          <p:cNvPr id="6" name="5 Marcador de número de diapositiva"/>
          <p:cNvSpPr>
            <a:spLocks noGrp="1"/>
          </p:cNvSpPr>
          <p:nvPr>
            <p:ph type="sldNum" sz="quarter" idx="12"/>
          </p:nvPr>
        </p:nvSpPr>
        <p:spPr/>
        <p:txBody>
          <a:bodyPr/>
          <a:lstStyle>
            <a:extLst/>
          </a:lstStyle>
          <a:p>
            <a:fld id="{909ACB1C-3DC9-42FC-A631-B1709BDDF641}" type="slidenum">
              <a:rPr lang="es-MX" smtClean="0"/>
              <a:pPr/>
              <a:t>‹Nº›</a:t>
            </a:fld>
            <a:endParaRPr lang="es-MX"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6 Rectángulo"/>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7 Rectángulo"/>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8 Rectángulo"/>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9 Rectángulo"/>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1" name="10 Rectángulo"/>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11 Rectángulo"/>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5" name="14 Rectángulo"/>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6" name="15 Rectángulo"/>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16 Rectángulo"/>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21 Marcador de título"/>
          <p:cNvSpPr>
            <a:spLocks noGrp="1"/>
          </p:cNvSpPr>
          <p:nvPr>
            <p:ph type="title"/>
          </p:nvPr>
        </p:nvSpPr>
        <p:spPr>
          <a:xfrm>
            <a:off x="914400" y="512064"/>
            <a:ext cx="7772400" cy="914400"/>
          </a:xfrm>
          <a:prstGeom prst="rect">
            <a:avLst/>
          </a:prstGeom>
        </p:spPr>
        <p:txBody>
          <a:bodyPr vert="horz" anchor="t">
            <a:noAutofit/>
          </a:bodyPr>
          <a:lstStyle>
            <a:extLst/>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914400" y="1783560"/>
            <a:ext cx="7772400" cy="4572000"/>
          </a:xfrm>
          <a:prstGeom prst="rect">
            <a:avLst/>
          </a:prstGeom>
        </p:spPr>
        <p:txBody>
          <a:bodyPr vert="horz">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fld id="{37D409A2-FAB7-47CD-B41D-F336A45F4ED4}" type="datetimeFigureOut">
              <a:rPr lang="es-MX" smtClean="0"/>
              <a:pPr/>
              <a:t>01/07/2015</a:t>
            </a:fld>
            <a:endParaRPr lang="es-MX" dirty="0"/>
          </a:p>
        </p:txBody>
      </p:sp>
      <p:sp>
        <p:nvSpPr>
          <p:cNvPr id="3" name="2 Marcador de pie de página"/>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lang="es-MX" dirty="0"/>
          </a:p>
        </p:txBody>
      </p:sp>
      <p:sp>
        <p:nvSpPr>
          <p:cNvPr id="23" name="22 Marcador de número de diapositiva"/>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909ACB1C-3DC9-42FC-A631-B1709BDDF641}" type="slidenum">
              <a:rPr lang="es-MX" smtClean="0"/>
              <a:pPr/>
              <a:t>‹Nº›</a:t>
            </a:fld>
            <a:endParaRPr lang="es-MX" dirty="0"/>
          </a:p>
        </p:txBody>
      </p:sp>
    </p:spTree>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www.monografias.com/trabajos13/electmag/electmag.shtml" TargetMode="External"/><Relationship Id="rId2" Type="http://schemas.openxmlformats.org/officeDocument/2006/relationships/hyperlink" Target="https://www.google.com.mx/search"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979712" y="3645024"/>
            <a:ext cx="5544616" cy="1008112"/>
          </a:xfrm>
        </p:spPr>
        <p:txBody>
          <a:bodyPr/>
          <a:lstStyle/>
          <a:p>
            <a:r>
              <a:rPr lang="es-MX" dirty="0" smtClean="0"/>
              <a:t>ELECTROMAGNETISMO</a:t>
            </a:r>
            <a:endParaRPr lang="es-MX" dirty="0"/>
          </a:p>
        </p:txBody>
      </p:sp>
      <p:sp>
        <p:nvSpPr>
          <p:cNvPr id="3" name="2 Subtítulo"/>
          <p:cNvSpPr>
            <a:spLocks noGrp="1"/>
          </p:cNvSpPr>
          <p:nvPr>
            <p:ph type="subTitle" idx="1"/>
          </p:nvPr>
        </p:nvSpPr>
        <p:spPr>
          <a:xfrm>
            <a:off x="5162872" y="4941168"/>
            <a:ext cx="3585592" cy="1508760"/>
          </a:xfrm>
        </p:spPr>
        <p:txBody>
          <a:bodyPr>
            <a:normAutofit/>
          </a:bodyPr>
          <a:lstStyle/>
          <a:p>
            <a:r>
              <a:rPr lang="es-MX" b="1" dirty="0" smtClean="0">
                <a:solidFill>
                  <a:schemeClr val="tx1"/>
                </a:solidFill>
              </a:rPr>
              <a:t>Yahir Jurado Orona</a:t>
            </a:r>
          </a:p>
          <a:p>
            <a:r>
              <a:rPr lang="es-MX" b="1" dirty="0" smtClean="0">
                <a:solidFill>
                  <a:schemeClr val="tx1"/>
                </a:solidFill>
              </a:rPr>
              <a:t>Sebastian Juárez Mendoza</a:t>
            </a:r>
          </a:p>
          <a:p>
            <a:r>
              <a:rPr lang="es-MX" b="1" dirty="0" smtClean="0">
                <a:solidFill>
                  <a:schemeClr val="tx1"/>
                </a:solidFill>
              </a:rPr>
              <a:t>Isaac Valenzuela De Santiago</a:t>
            </a:r>
          </a:p>
          <a:p>
            <a:endParaRPr lang="es-MX" b="1" dirty="0">
              <a:solidFill>
                <a:schemeClr val="tx1"/>
              </a:solidFill>
            </a:endParaRPr>
          </a:p>
        </p:txBody>
      </p:sp>
      <p:sp>
        <p:nvSpPr>
          <p:cNvPr id="4" name="1 Título"/>
          <p:cNvSpPr txBox="1">
            <a:spLocks/>
          </p:cNvSpPr>
          <p:nvPr/>
        </p:nvSpPr>
        <p:spPr>
          <a:xfrm>
            <a:off x="255984" y="44624"/>
            <a:ext cx="8888016" cy="1470025"/>
          </a:xfrm>
          <a:prstGeom prst="rect">
            <a:avLst/>
          </a:prstGeom>
        </p:spPr>
        <p:txBody>
          <a:bodyPr vert="horz" anchor="t">
            <a:normAutofit fontScale="97500"/>
          </a:bodyPr>
          <a:lstStyle/>
          <a:p>
            <a:pPr marL="0" marR="9144" lvl="0" indent="0" algn="ctr" defTabSz="914400" rtl="0" eaLnBrk="1" fontAlgn="auto" latinLnBrk="0" hangingPunct="1">
              <a:lnSpc>
                <a:spcPct val="100000"/>
              </a:lnSpc>
              <a:spcBef>
                <a:spcPct val="0"/>
              </a:spcBef>
              <a:spcAft>
                <a:spcPts val="0"/>
              </a:spcAft>
              <a:buClrTx/>
              <a:buSzTx/>
              <a:buFontTx/>
              <a:buNone/>
              <a:tabLst/>
              <a:defRPr/>
            </a:pPr>
            <a:r>
              <a:rPr kumimoji="0" lang="es-MX" sz="4000" b="1" i="0" u="none" strike="noStrike" kern="1200" cap="all" spc="0" normalizeH="0" baseline="0" noProof="0" dirty="0" smtClean="0">
                <a:ln>
                  <a:noFill/>
                </a:ln>
                <a:solidFill>
                  <a:schemeClr val="tx2">
                    <a:satMod val="200000"/>
                  </a:schemeClr>
                </a:solidFill>
                <a:effectLst>
                  <a:reflection blurRad="12700" stA="34000" endA="740" endPos="53000" dir="5400000" sy="-100000" algn="bl" rotWithShape="0"/>
                </a:effectLst>
                <a:uLnTx/>
                <a:uFillTx/>
                <a:latin typeface="+mj-lt"/>
                <a:ea typeface="+mj-ea"/>
                <a:cs typeface="+mj-cs"/>
              </a:rPr>
              <a:t>Multiversidad Latinoamericana </a:t>
            </a:r>
            <a:br>
              <a:rPr kumimoji="0" lang="es-MX" sz="4000" b="1" i="0" u="none" strike="noStrike" kern="1200" cap="all" spc="0" normalizeH="0" baseline="0" noProof="0" dirty="0" smtClean="0">
                <a:ln>
                  <a:noFill/>
                </a:ln>
                <a:solidFill>
                  <a:schemeClr val="tx2">
                    <a:satMod val="200000"/>
                  </a:schemeClr>
                </a:solidFill>
                <a:effectLst>
                  <a:reflection blurRad="12700" stA="34000" endA="740" endPos="53000" dir="5400000" sy="-100000" algn="bl" rotWithShape="0"/>
                </a:effectLst>
                <a:uLnTx/>
                <a:uFillTx/>
                <a:latin typeface="+mj-lt"/>
                <a:ea typeface="+mj-ea"/>
                <a:cs typeface="+mj-cs"/>
              </a:rPr>
            </a:br>
            <a:r>
              <a:rPr kumimoji="0" lang="es-MX" sz="4000" b="1" i="0" u="none" strike="noStrike" kern="1200" cap="all" spc="0" normalizeH="0" baseline="0" noProof="0" dirty="0" smtClean="0">
                <a:ln>
                  <a:noFill/>
                </a:ln>
                <a:solidFill>
                  <a:schemeClr val="tx2">
                    <a:satMod val="200000"/>
                  </a:schemeClr>
                </a:solidFill>
                <a:effectLst>
                  <a:reflection blurRad="12700" stA="34000" endA="740" endPos="53000" dir="5400000" sy="-100000" algn="bl" rotWithShape="0"/>
                </a:effectLst>
                <a:uLnTx/>
                <a:uFillTx/>
                <a:latin typeface="+mj-lt"/>
                <a:ea typeface="+mj-ea"/>
                <a:cs typeface="+mj-cs"/>
              </a:rPr>
              <a:t>Campus Torreón</a:t>
            </a:r>
            <a:endParaRPr kumimoji="0" lang="es-MX" sz="4000" b="1" i="0" u="none" strike="noStrike" kern="1200" cap="all" spc="0" normalizeH="0" baseline="0" noProof="0" dirty="0">
              <a:ln>
                <a:noFill/>
              </a:ln>
              <a:solidFill>
                <a:schemeClr val="tx2">
                  <a:satMod val="200000"/>
                </a:schemeClr>
              </a:solidFill>
              <a:effectLst>
                <a:reflection blurRad="12700" stA="34000" endA="740" endPos="53000" dir="5400000" sy="-100000" algn="bl" rotWithShape="0"/>
              </a:effectLst>
              <a:uLnTx/>
              <a:uFillTx/>
              <a:latin typeface="+mj-lt"/>
              <a:ea typeface="+mj-ea"/>
              <a:cs typeface="+mj-cs"/>
            </a:endParaRPr>
          </a:p>
        </p:txBody>
      </p:sp>
      <p:sp>
        <p:nvSpPr>
          <p:cNvPr id="5" name="4 CuadroTexto"/>
          <p:cNvSpPr txBox="1"/>
          <p:nvPr/>
        </p:nvSpPr>
        <p:spPr>
          <a:xfrm>
            <a:off x="3419872" y="1484784"/>
            <a:ext cx="2199641" cy="707886"/>
          </a:xfrm>
          <a:prstGeom prst="rect">
            <a:avLst/>
          </a:prstGeom>
          <a:noFill/>
        </p:spPr>
        <p:txBody>
          <a:bodyPr wrap="none" rtlCol="0">
            <a:spAutoFit/>
          </a:bodyPr>
          <a:lstStyle/>
          <a:p>
            <a:r>
              <a:rPr lang="es-ES" sz="4000" b="1" dirty="0" smtClean="0"/>
              <a:t>FÍSICA II</a:t>
            </a:r>
            <a:endParaRPr lang="es-ES" sz="4000" b="1" dirty="0"/>
          </a:p>
        </p:txBody>
      </p:sp>
      <p:sp>
        <p:nvSpPr>
          <p:cNvPr id="6" name="5 CuadroTexto"/>
          <p:cNvSpPr txBox="1"/>
          <p:nvPr/>
        </p:nvSpPr>
        <p:spPr>
          <a:xfrm>
            <a:off x="1403648" y="2348880"/>
            <a:ext cx="6840760" cy="830997"/>
          </a:xfrm>
          <a:prstGeom prst="rect">
            <a:avLst/>
          </a:prstGeom>
          <a:noFill/>
        </p:spPr>
        <p:txBody>
          <a:bodyPr wrap="square" rtlCol="0">
            <a:spAutoFit/>
          </a:bodyPr>
          <a:lstStyle/>
          <a:p>
            <a:r>
              <a:rPr lang="es-ES" sz="2400" b="1" dirty="0" smtClean="0"/>
              <a:t>BLOQUE IV. RELACIONA LA ELECTRICIDAD  Y  EL MAGNETISMO .</a:t>
            </a:r>
            <a:endParaRPr lang="es-ES" sz="2400" b="1" dirty="0"/>
          </a:p>
        </p:txBody>
      </p:sp>
    </p:spTree>
    <p:extLst>
      <p:ext uri="{BB962C8B-B14F-4D97-AF65-F5344CB8AC3E}">
        <p14:creationId xmlns:p14="http://schemas.microsoft.com/office/powerpoint/2010/main" xmlns="" val="8894796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843808" y="188640"/>
            <a:ext cx="3816424" cy="914400"/>
          </a:xfrm>
        </p:spPr>
        <p:txBody>
          <a:bodyPr/>
          <a:lstStyle/>
          <a:p>
            <a:r>
              <a:rPr lang="es-MX" dirty="0" smtClean="0"/>
              <a:t>Introducción</a:t>
            </a:r>
            <a:endParaRPr lang="es-MX" dirty="0"/>
          </a:p>
        </p:txBody>
      </p:sp>
      <p:sp>
        <p:nvSpPr>
          <p:cNvPr id="3" name="2 Marcador de contenido"/>
          <p:cNvSpPr>
            <a:spLocks noGrp="1"/>
          </p:cNvSpPr>
          <p:nvPr>
            <p:ph idx="1"/>
          </p:nvPr>
        </p:nvSpPr>
        <p:spPr>
          <a:xfrm>
            <a:off x="251520" y="1196752"/>
            <a:ext cx="3384376" cy="5400600"/>
          </a:xfrm>
        </p:spPr>
        <p:txBody>
          <a:bodyPr>
            <a:normAutofit fontScale="85000" lnSpcReduction="10000"/>
          </a:bodyPr>
          <a:lstStyle/>
          <a:p>
            <a:r>
              <a:rPr lang="es-MX" dirty="0" smtClean="0"/>
              <a:t>El campo </a:t>
            </a:r>
            <a:r>
              <a:rPr lang="es-MX" dirty="0"/>
              <a:t>“</a:t>
            </a:r>
            <a:r>
              <a:rPr lang="es-MX" dirty="0" smtClean="0"/>
              <a:t>electromagnético”, </a:t>
            </a:r>
            <a:r>
              <a:rPr lang="es-MX" dirty="0"/>
              <a:t>es la idea de </a:t>
            </a:r>
            <a:r>
              <a:rPr lang="es-MX" dirty="0" smtClean="0"/>
              <a:t>Maxwell </a:t>
            </a:r>
            <a:r>
              <a:rPr lang="es-MX" dirty="0"/>
              <a:t>del “éter”, y de la luz como </a:t>
            </a:r>
            <a:r>
              <a:rPr lang="es-MX" dirty="0" smtClean="0"/>
              <a:t>onda continua</a:t>
            </a:r>
            <a:r>
              <a:rPr lang="es-MX" dirty="0"/>
              <a:t>. </a:t>
            </a:r>
            <a:endParaRPr lang="es-MX" dirty="0" smtClean="0"/>
          </a:p>
          <a:p>
            <a:pPr>
              <a:buNone/>
            </a:pPr>
            <a:endParaRPr lang="es-MX" dirty="0" smtClean="0"/>
          </a:p>
          <a:p>
            <a:r>
              <a:rPr lang="es-MX" dirty="0" smtClean="0"/>
              <a:t>La </a:t>
            </a:r>
            <a:r>
              <a:rPr lang="es-MX" dirty="0"/>
              <a:t>idea de que el fotón tiene una variación magnética y una </a:t>
            </a:r>
            <a:r>
              <a:rPr lang="es-MX" dirty="0" smtClean="0"/>
              <a:t>onda eléctrica, </a:t>
            </a:r>
            <a:r>
              <a:rPr lang="es-MX" dirty="0"/>
              <a:t>no tiene base científica. </a:t>
            </a:r>
            <a:br>
              <a:rPr lang="es-MX" dirty="0"/>
            </a:br>
            <a:endParaRPr lang="es-MX" dirty="0"/>
          </a:p>
        </p:txBody>
      </p:sp>
      <p:pic>
        <p:nvPicPr>
          <p:cNvPr id="12292" name="Picture 4" descr="http://eltamiz.com/images/2011/September/dipolo_magnetico.png"/>
          <p:cNvPicPr>
            <a:picLocks noChangeAspect="1" noChangeArrowheads="1"/>
          </p:cNvPicPr>
          <p:nvPr/>
        </p:nvPicPr>
        <p:blipFill>
          <a:blip r:embed="rId2" cstate="print"/>
          <a:srcRect/>
          <a:stretch>
            <a:fillRect/>
          </a:stretch>
        </p:blipFill>
        <p:spPr bwMode="auto">
          <a:xfrm>
            <a:off x="4139952" y="1484784"/>
            <a:ext cx="4608512" cy="4608512"/>
          </a:xfrm>
          <a:prstGeom prst="rect">
            <a:avLst/>
          </a:prstGeom>
          <a:noFill/>
        </p:spPr>
      </p:pic>
    </p:spTree>
    <p:extLst>
      <p:ext uri="{BB962C8B-B14F-4D97-AF65-F5344CB8AC3E}">
        <p14:creationId xmlns:p14="http://schemas.microsoft.com/office/powerpoint/2010/main" xmlns="" val="41640073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7584" y="836712"/>
            <a:ext cx="7772400" cy="4104456"/>
          </a:xfrm>
        </p:spPr>
        <p:txBody>
          <a:bodyPr/>
          <a:lstStyle/>
          <a:p>
            <a:pPr algn="just"/>
            <a:r>
              <a:rPr lang="es-MX" dirty="0"/>
              <a:t>Cuando comparamos con un macro-sistema físico, vemos que una </a:t>
            </a:r>
            <a:r>
              <a:rPr lang="es-MX" dirty="0" smtClean="0"/>
              <a:t>espira con </a:t>
            </a:r>
            <a:r>
              <a:rPr lang="es-MX" dirty="0"/>
              <a:t>corriente, forma un campo magnético; si tenemos otra espira junto a la primera, y variamos la intensidad </a:t>
            </a:r>
            <a:r>
              <a:rPr lang="es-MX" dirty="0" smtClean="0"/>
              <a:t>y </a:t>
            </a:r>
            <a:r>
              <a:rPr lang="es-MX" dirty="0"/>
              <a:t>el sentido de la corriente, producirá una variación magnética, esa variación del campo magnético, produce una diferencia potencial, en la segunda </a:t>
            </a:r>
            <a:r>
              <a:rPr lang="es-MX" dirty="0" smtClean="0"/>
              <a:t>espira.</a:t>
            </a:r>
            <a:endParaRPr lang="es-MX" dirty="0"/>
          </a:p>
        </p:txBody>
      </p:sp>
    </p:spTree>
    <p:extLst>
      <p:ext uri="{BB962C8B-B14F-4D97-AF65-F5344CB8AC3E}">
        <p14:creationId xmlns:p14="http://schemas.microsoft.com/office/powerpoint/2010/main" xmlns="" val="12264033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914400" y="116632"/>
            <a:ext cx="7772400" cy="914400"/>
          </a:xfrm>
        </p:spPr>
        <p:txBody>
          <a:bodyPr/>
          <a:lstStyle/>
          <a:p>
            <a:pPr algn="ctr"/>
            <a:r>
              <a:rPr lang="es-MX" dirty="0" smtClean="0"/>
              <a:t>Corriente Rectilínea</a:t>
            </a:r>
            <a:endParaRPr lang="es-MX" dirty="0"/>
          </a:p>
        </p:txBody>
      </p:sp>
      <p:sp>
        <p:nvSpPr>
          <p:cNvPr id="3" name="2 Marcador de contenido"/>
          <p:cNvSpPr>
            <a:spLocks noGrp="1"/>
          </p:cNvSpPr>
          <p:nvPr>
            <p:ph idx="1"/>
          </p:nvPr>
        </p:nvSpPr>
        <p:spPr>
          <a:xfrm>
            <a:off x="899592" y="980728"/>
            <a:ext cx="7772400" cy="5328592"/>
          </a:xfrm>
        </p:spPr>
        <p:txBody>
          <a:bodyPr>
            <a:normAutofit fontScale="92500" lnSpcReduction="20000"/>
          </a:bodyPr>
          <a:lstStyle/>
          <a:p>
            <a:pPr algn="just">
              <a:buNone/>
            </a:pPr>
            <a:r>
              <a:rPr lang="es-MX" dirty="0"/>
              <a:t>Si la línea de corriente es recta y suficientemente larga con respecto a la distancia en la que se desea medir el campo magnético, se puede predecir su valor con esta expresión</a:t>
            </a:r>
            <a:r>
              <a:rPr lang="es-MX" dirty="0" smtClean="0"/>
              <a:t>:</a:t>
            </a:r>
          </a:p>
          <a:p>
            <a:pPr algn="just">
              <a:buNone/>
            </a:pPr>
            <a:r>
              <a:rPr lang="es-MX" b="1" i="1" dirty="0" smtClean="0"/>
              <a:t>                                    B </a:t>
            </a:r>
            <a:r>
              <a:rPr lang="es-MX" b="1" i="1" dirty="0"/>
              <a:t>= 2 k' i / r</a:t>
            </a:r>
            <a:endParaRPr lang="es-MX" dirty="0"/>
          </a:p>
          <a:p>
            <a:pPr algn="just">
              <a:buNone/>
            </a:pPr>
            <a:r>
              <a:rPr lang="es-MX" dirty="0" smtClean="0"/>
              <a:t>En donde</a:t>
            </a:r>
            <a:r>
              <a:rPr lang="es-MX" b="1" i="1" dirty="0"/>
              <a:t> k' </a:t>
            </a:r>
            <a:r>
              <a:rPr lang="es-MX" dirty="0"/>
              <a:t>es una constante de proporcionalidad llamada </a:t>
            </a:r>
            <a:r>
              <a:rPr lang="es-MX" b="1" dirty="0"/>
              <a:t>constante de Biot-</a:t>
            </a:r>
            <a:r>
              <a:rPr lang="es-MX" b="1" dirty="0" err="1"/>
              <a:t>Savart</a:t>
            </a:r>
            <a:r>
              <a:rPr lang="es-MX" dirty="0"/>
              <a:t> cuyo </a:t>
            </a:r>
            <a:r>
              <a:rPr lang="es-MX" dirty="0" smtClean="0"/>
              <a:t>valor  </a:t>
            </a:r>
            <a:r>
              <a:rPr lang="es-MX" dirty="0"/>
              <a:t>es:</a:t>
            </a:r>
          </a:p>
          <a:p>
            <a:pPr algn="just">
              <a:buNone/>
            </a:pPr>
            <a:r>
              <a:rPr lang="es-MX" b="1" i="1" dirty="0" smtClean="0"/>
              <a:t>                           k</a:t>
            </a:r>
            <a:r>
              <a:rPr lang="es-MX" b="1" i="1" dirty="0"/>
              <a:t>' </a:t>
            </a:r>
            <a:r>
              <a:rPr lang="es-MX" b="1" dirty="0"/>
              <a:t>=</a:t>
            </a:r>
            <a:r>
              <a:rPr lang="es-MX" dirty="0"/>
              <a:t> </a:t>
            </a:r>
            <a:r>
              <a:rPr lang="es-MX" b="1" i="1" dirty="0"/>
              <a:t>10</a:t>
            </a:r>
            <a:r>
              <a:rPr lang="es-MX" b="1" i="1" baseline="30000" dirty="0"/>
              <a:t>-7 </a:t>
            </a:r>
            <a:r>
              <a:rPr lang="es-MX" b="1" i="1" dirty="0"/>
              <a:t>Tm</a:t>
            </a:r>
            <a:r>
              <a:rPr lang="es-MX" i="1" dirty="0"/>
              <a:t>/</a:t>
            </a:r>
            <a:r>
              <a:rPr lang="es-MX" b="1" i="1" dirty="0"/>
              <a:t>A</a:t>
            </a:r>
            <a:r>
              <a:rPr lang="es-MX" dirty="0"/>
              <a:t> </a:t>
            </a:r>
            <a:r>
              <a:rPr lang="es-MX" b="1" dirty="0"/>
              <a:t>=</a:t>
            </a:r>
            <a:r>
              <a:rPr lang="es-MX" dirty="0"/>
              <a:t> </a:t>
            </a:r>
            <a:r>
              <a:rPr lang="es-MX" b="1" i="1" dirty="0"/>
              <a:t>10</a:t>
            </a:r>
            <a:r>
              <a:rPr lang="es-MX" b="1" i="1" baseline="30000" dirty="0"/>
              <a:t>-7 </a:t>
            </a:r>
            <a:r>
              <a:rPr lang="es-MX" b="1" i="1" dirty="0" smtClean="0"/>
              <a:t>N</a:t>
            </a:r>
            <a:r>
              <a:rPr lang="es-MX" i="1" dirty="0" smtClean="0"/>
              <a:t>/</a:t>
            </a:r>
            <a:r>
              <a:rPr lang="es-MX" b="1" i="1" dirty="0" smtClean="0"/>
              <a:t>A²</a:t>
            </a:r>
          </a:p>
          <a:p>
            <a:pPr algn="just">
              <a:buNone/>
            </a:pPr>
            <a:endParaRPr lang="es-MX" b="1" i="1" dirty="0" smtClean="0"/>
          </a:p>
          <a:p>
            <a:pPr algn="just">
              <a:buNone/>
            </a:pPr>
            <a:r>
              <a:rPr lang="es-MX" dirty="0"/>
              <a:t>De acá surge que las unidades para medir los campos magnéticos serán:</a:t>
            </a:r>
          </a:p>
          <a:p>
            <a:pPr algn="just">
              <a:buNone/>
            </a:pPr>
            <a:r>
              <a:rPr lang="es-MX" b="1" dirty="0" smtClean="0"/>
              <a:t>                                       [</a:t>
            </a:r>
            <a:r>
              <a:rPr lang="es-MX" b="1" i="1" dirty="0"/>
              <a:t>B</a:t>
            </a:r>
            <a:r>
              <a:rPr lang="es-MX" b="1" dirty="0"/>
              <a:t>] = </a:t>
            </a:r>
            <a:r>
              <a:rPr lang="es-MX" b="1" i="1" dirty="0"/>
              <a:t>T = N</a:t>
            </a:r>
            <a:r>
              <a:rPr lang="es-MX" i="1" dirty="0"/>
              <a:t>/</a:t>
            </a:r>
            <a:r>
              <a:rPr lang="es-MX" b="1" i="1" dirty="0"/>
              <a:t>Am</a:t>
            </a:r>
            <a:endParaRPr lang="es-MX" dirty="0"/>
          </a:p>
          <a:p>
            <a:endParaRPr lang="es-MX" dirty="0"/>
          </a:p>
          <a:p>
            <a:endParaRPr lang="es-MX" dirty="0"/>
          </a:p>
          <a:p>
            <a:pPr marL="68580" indent="0">
              <a:buNone/>
            </a:pPr>
            <a:endParaRPr lang="es-MX" dirty="0"/>
          </a:p>
        </p:txBody>
      </p:sp>
    </p:spTree>
    <p:extLst>
      <p:ext uri="{BB962C8B-B14F-4D97-AF65-F5344CB8AC3E}">
        <p14:creationId xmlns:p14="http://schemas.microsoft.com/office/powerpoint/2010/main" xmlns="" val="11186132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sz="2800" b="1" dirty="0"/>
              <a:t>Campo magnético generado por una espira</a:t>
            </a:r>
            <a:endParaRPr lang="es-MX" sz="2800" dirty="0"/>
          </a:p>
        </p:txBody>
      </p:sp>
      <p:sp>
        <p:nvSpPr>
          <p:cNvPr id="3" name="2 Marcador de contenido"/>
          <p:cNvSpPr>
            <a:spLocks noGrp="1"/>
          </p:cNvSpPr>
          <p:nvPr>
            <p:ph idx="1"/>
          </p:nvPr>
        </p:nvSpPr>
        <p:spPr>
          <a:xfrm>
            <a:off x="827584" y="1556792"/>
            <a:ext cx="7772400" cy="3301624"/>
          </a:xfrm>
        </p:spPr>
        <p:txBody>
          <a:bodyPr/>
          <a:lstStyle/>
          <a:p>
            <a:pPr algn="just"/>
            <a:r>
              <a:rPr lang="es-MX" dirty="0"/>
              <a:t>Si una corriente eléctrica circula por una espira circular, el campo magnético producido dentro de la espira resulta del aporte sumado de cada segmento de la línea conductora. El cálculo integral permite resolver la cuestión.</a:t>
            </a:r>
          </a:p>
        </p:txBody>
      </p:sp>
    </p:spTree>
    <p:extLst>
      <p:ext uri="{BB962C8B-B14F-4D97-AF65-F5344CB8AC3E}">
        <p14:creationId xmlns:p14="http://schemas.microsoft.com/office/powerpoint/2010/main" xmlns="" val="23775900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agnetismo - Ricardo Cabrera"/>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187624" y="1196752"/>
            <a:ext cx="7017150" cy="475252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6599701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71600" y="476672"/>
            <a:ext cx="7772400" cy="6120680"/>
          </a:xfrm>
        </p:spPr>
        <p:txBody>
          <a:bodyPr>
            <a:normAutofit fontScale="92500" lnSpcReduction="10000"/>
          </a:bodyPr>
          <a:lstStyle/>
          <a:p>
            <a:pPr algn="just">
              <a:buNone/>
            </a:pPr>
            <a:r>
              <a:rPr lang="es-MX" dirty="0"/>
              <a:t>En el centro de la </a:t>
            </a:r>
            <a:r>
              <a:rPr lang="es-MX" dirty="0" smtClean="0"/>
              <a:t>espira, </a:t>
            </a:r>
            <a:r>
              <a:rPr lang="es-MX" dirty="0"/>
              <a:t>la intensidad de campo magnético está dado por la siguiente expresión:</a:t>
            </a:r>
          </a:p>
          <a:p>
            <a:pPr algn="just">
              <a:buNone/>
            </a:pPr>
            <a:r>
              <a:rPr lang="es-MX" b="1" i="1" dirty="0" smtClean="0"/>
              <a:t>                        B </a:t>
            </a:r>
            <a:r>
              <a:rPr lang="es-MX" b="1" i="1" dirty="0"/>
              <a:t>= 2π k' i / </a:t>
            </a:r>
            <a:r>
              <a:rPr lang="es-MX" b="1" i="1" dirty="0" smtClean="0"/>
              <a:t>r</a:t>
            </a:r>
          </a:p>
          <a:p>
            <a:pPr algn="just">
              <a:buNone/>
            </a:pPr>
            <a:endParaRPr lang="es-MX" dirty="0"/>
          </a:p>
          <a:p>
            <a:pPr algn="just">
              <a:buNone/>
            </a:pPr>
            <a:r>
              <a:rPr lang="es-MX" dirty="0" smtClean="0"/>
              <a:t>O, </a:t>
            </a:r>
            <a:r>
              <a:rPr lang="es-MX" dirty="0"/>
              <a:t>lo que es lo mismo:</a:t>
            </a:r>
          </a:p>
          <a:p>
            <a:pPr algn="just">
              <a:buNone/>
            </a:pPr>
            <a:r>
              <a:rPr lang="es-MX" b="1" i="1" dirty="0" smtClean="0"/>
              <a:t>                        B </a:t>
            </a:r>
            <a:r>
              <a:rPr lang="es-MX" b="1" i="1" dirty="0"/>
              <a:t>= μ</a:t>
            </a:r>
            <a:r>
              <a:rPr lang="es-MX" b="1" i="1" baseline="-25000" dirty="0"/>
              <a:t>0</a:t>
            </a:r>
            <a:r>
              <a:rPr lang="es-MX" b="1" i="1" dirty="0"/>
              <a:t> i / </a:t>
            </a:r>
            <a:r>
              <a:rPr lang="es-MX" b="1" i="1" dirty="0" smtClean="0"/>
              <a:t>2r</a:t>
            </a:r>
          </a:p>
          <a:p>
            <a:pPr algn="just">
              <a:buNone/>
            </a:pPr>
            <a:endParaRPr lang="es-MX" dirty="0"/>
          </a:p>
          <a:p>
            <a:pPr algn="just">
              <a:buNone/>
            </a:pPr>
            <a:r>
              <a:rPr lang="es-MX" dirty="0"/>
              <a:t>D</a:t>
            </a:r>
            <a:r>
              <a:rPr lang="es-MX" dirty="0" smtClean="0"/>
              <a:t>onde</a:t>
            </a:r>
            <a:r>
              <a:rPr lang="es-MX" dirty="0"/>
              <a:t> </a:t>
            </a:r>
            <a:r>
              <a:rPr lang="es-MX" b="1" i="1" dirty="0"/>
              <a:t>r</a:t>
            </a:r>
            <a:r>
              <a:rPr lang="es-MX" dirty="0"/>
              <a:t> es el radio de la espira. Se ve que aumenta en un factor </a:t>
            </a:r>
            <a:r>
              <a:rPr lang="es-MX" b="1" i="1" dirty="0"/>
              <a:t>π</a:t>
            </a:r>
            <a:r>
              <a:rPr lang="es-MX" dirty="0"/>
              <a:t> (</a:t>
            </a:r>
            <a:r>
              <a:rPr lang="es-MX" b="1" i="1" dirty="0" smtClean="0"/>
              <a:t>3.14</a:t>
            </a:r>
            <a:r>
              <a:rPr lang="es-MX" dirty="0"/>
              <a:t>) respecto al campo creado a una distancia </a:t>
            </a:r>
            <a:r>
              <a:rPr lang="es-MX" b="1" i="1" dirty="0"/>
              <a:t>r</a:t>
            </a:r>
            <a:r>
              <a:rPr lang="es-MX" dirty="0"/>
              <a:t> por un conductor rectilíneo</a:t>
            </a:r>
            <a:r>
              <a:rPr lang="es-MX" dirty="0" smtClean="0"/>
              <a:t>.</a:t>
            </a:r>
          </a:p>
          <a:p>
            <a:pPr algn="just">
              <a:buNone/>
            </a:pPr>
            <a:endParaRPr lang="es-MX" dirty="0"/>
          </a:p>
          <a:p>
            <a:pPr algn="just">
              <a:buNone/>
            </a:pPr>
            <a:r>
              <a:rPr lang="es-MX" dirty="0"/>
              <a:t>Para una bobina, o sea, un dispositivo de </a:t>
            </a:r>
            <a:r>
              <a:rPr lang="es-MX" b="1" i="1" dirty="0"/>
              <a:t>n</a:t>
            </a:r>
            <a:r>
              <a:rPr lang="es-MX" dirty="0"/>
              <a:t> espiras:</a:t>
            </a:r>
          </a:p>
          <a:p>
            <a:pPr algn="just">
              <a:buNone/>
            </a:pPr>
            <a:r>
              <a:rPr lang="es-MX" b="1" i="1" dirty="0" smtClean="0"/>
              <a:t>                        B </a:t>
            </a:r>
            <a:r>
              <a:rPr lang="es-MX" b="1" i="1" dirty="0"/>
              <a:t>= </a:t>
            </a:r>
            <a:r>
              <a:rPr lang="el-GR" b="1" i="1" dirty="0"/>
              <a:t>μ</a:t>
            </a:r>
            <a:r>
              <a:rPr lang="el-GR" b="1" i="1" baseline="-25000" dirty="0"/>
              <a:t>0</a:t>
            </a:r>
            <a:r>
              <a:rPr lang="el-GR" b="1" i="1" dirty="0"/>
              <a:t> </a:t>
            </a:r>
            <a:r>
              <a:rPr lang="es-MX" b="1" i="1" dirty="0"/>
              <a:t>n i / 2r</a:t>
            </a:r>
            <a:endParaRPr lang="es-MX" dirty="0"/>
          </a:p>
          <a:p>
            <a:pPr marL="68580" indent="0">
              <a:buNone/>
            </a:pPr>
            <a:endParaRPr lang="es-MX" dirty="0"/>
          </a:p>
        </p:txBody>
      </p:sp>
    </p:spTree>
    <p:extLst>
      <p:ext uri="{BB962C8B-B14F-4D97-AF65-F5344CB8AC3E}">
        <p14:creationId xmlns:p14="http://schemas.microsoft.com/office/powerpoint/2010/main" xmlns="" val="28505377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sz="2800" dirty="0" smtClean="0"/>
              <a:t>Campo magnético generado por un solenoide</a:t>
            </a:r>
            <a:endParaRPr lang="es-MX" sz="2800" dirty="0"/>
          </a:p>
        </p:txBody>
      </p:sp>
      <p:sp>
        <p:nvSpPr>
          <p:cNvPr id="3" name="2 Marcador de contenido"/>
          <p:cNvSpPr>
            <a:spLocks noGrp="1"/>
          </p:cNvSpPr>
          <p:nvPr>
            <p:ph idx="1"/>
          </p:nvPr>
        </p:nvSpPr>
        <p:spPr>
          <a:xfrm>
            <a:off x="971600" y="1628800"/>
            <a:ext cx="7772400" cy="4572000"/>
          </a:xfrm>
        </p:spPr>
        <p:txBody>
          <a:bodyPr>
            <a:normAutofit lnSpcReduction="10000"/>
          </a:bodyPr>
          <a:lstStyle/>
          <a:p>
            <a:pPr algn="just">
              <a:buNone/>
            </a:pPr>
            <a:r>
              <a:rPr lang="es-MX" dirty="0"/>
              <a:t>Existe un conductor de numerosas aplicaciones, denominado solenoide. Se define como una bobina de forma cilíndrica que cuenta con un hilo de material conductor enrollado sobre sí, a fin de que, con el paso de la corriente eléctrica, se genere un intenso campo electrónico. Cuando este campo magnético aparece, comienza a operar como un imán; el campo magnético es comparable al de un imán recto</a:t>
            </a:r>
            <a:r>
              <a:rPr lang="es-MX" dirty="0" smtClean="0"/>
              <a:t>.</a:t>
            </a:r>
            <a:endParaRPr lang="es-MX" dirty="0"/>
          </a:p>
          <a:p>
            <a:endParaRPr lang="es-MX" dirty="0"/>
          </a:p>
        </p:txBody>
      </p:sp>
    </p:spTree>
    <p:extLst>
      <p:ext uri="{BB962C8B-B14F-4D97-AF65-F5344CB8AC3E}">
        <p14:creationId xmlns:p14="http://schemas.microsoft.com/office/powerpoint/2010/main" xmlns="" val="9780800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404664"/>
            <a:ext cx="7772400" cy="5950896"/>
          </a:xfrm>
        </p:spPr>
        <p:txBody>
          <a:bodyPr/>
          <a:lstStyle/>
          <a:p>
            <a:pPr algn="just">
              <a:buNone/>
            </a:pPr>
            <a:r>
              <a:rPr lang="es-MX" dirty="0"/>
              <a:t>Si las espiras están muy cercanas </a:t>
            </a:r>
            <a:r>
              <a:rPr lang="es-MX" dirty="0" smtClean="0"/>
              <a:t>en un</a:t>
            </a:r>
            <a:r>
              <a:rPr lang="es-MX" dirty="0"/>
              <a:t> solenoide  las líneas de campo entran por un extremo, polo sur, y salen por el otro, polo norte. Si la longitud del solenoide es mucho mayor que su radio, las líneas que salen del extremo norte se extienden en una región amplia antes de regresar al polo sur; por esta razón, en el exterior del solenoide se presenta un campo magnético débil. Sin embargo, en el interior de </a:t>
            </a:r>
            <a:r>
              <a:rPr lang="es-MX" dirty="0" smtClean="0"/>
              <a:t>este</a:t>
            </a:r>
            <a:r>
              <a:rPr lang="es-MX" dirty="0"/>
              <a:t>, el campo magnético es mucho mas intenso y constante en todos los puntos.</a:t>
            </a:r>
          </a:p>
          <a:p>
            <a:endParaRPr lang="es-MX" dirty="0"/>
          </a:p>
        </p:txBody>
      </p:sp>
    </p:spTree>
    <p:extLst>
      <p:ext uri="{BB962C8B-B14F-4D97-AF65-F5344CB8AC3E}">
        <p14:creationId xmlns:p14="http://schemas.microsoft.com/office/powerpoint/2010/main" xmlns="" val="4905225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99592" y="620688"/>
            <a:ext cx="7772400" cy="5544616"/>
          </a:xfrm>
        </p:spPr>
        <p:txBody>
          <a:bodyPr>
            <a:normAutofit fontScale="92500" lnSpcReduction="10000"/>
          </a:bodyPr>
          <a:lstStyle/>
          <a:p>
            <a:pPr>
              <a:buNone/>
            </a:pPr>
            <a:r>
              <a:rPr lang="es-MX" dirty="0"/>
              <a:t>La densidad de flujo magnético en un solenoide se calcula mediante</a:t>
            </a:r>
            <a:r>
              <a:rPr lang="es-MX" dirty="0" smtClean="0"/>
              <a:t>:</a:t>
            </a:r>
          </a:p>
          <a:p>
            <a:pPr marL="68580" indent="0">
              <a:buNone/>
            </a:pPr>
            <a:r>
              <a:rPr lang="es-MX" dirty="0" smtClean="0"/>
              <a:t>                                B</a:t>
            </a:r>
            <a:r>
              <a:rPr lang="es-MX" dirty="0"/>
              <a:t>= µNI / </a:t>
            </a:r>
            <a:r>
              <a:rPr lang="es-MX" dirty="0" smtClean="0"/>
              <a:t>L</a:t>
            </a:r>
          </a:p>
          <a:p>
            <a:pPr>
              <a:buNone/>
            </a:pPr>
            <a:r>
              <a:rPr lang="es-MX" dirty="0"/>
              <a:t>Donde</a:t>
            </a:r>
            <a:r>
              <a:rPr lang="es-MX" dirty="0" smtClean="0"/>
              <a:t>:</a:t>
            </a:r>
          </a:p>
          <a:p>
            <a:pPr>
              <a:buNone/>
            </a:pPr>
            <a:endParaRPr lang="es-MX" dirty="0"/>
          </a:p>
          <a:p>
            <a:pPr>
              <a:buNone/>
            </a:pPr>
            <a:r>
              <a:rPr lang="es-MX" dirty="0"/>
              <a:t>B= densidad de flujo magnético en teslas (T)</a:t>
            </a:r>
          </a:p>
          <a:p>
            <a:pPr>
              <a:buNone/>
            </a:pPr>
            <a:r>
              <a:rPr lang="es-MX" dirty="0"/>
              <a:t>µ= permeabilidad del medio que rodea al conductor en Tm/A</a:t>
            </a:r>
          </a:p>
          <a:p>
            <a:pPr>
              <a:buNone/>
            </a:pPr>
            <a:r>
              <a:rPr lang="es-MX" dirty="0"/>
              <a:t>I= intensidad de la corriente que circula por el conductor en ampere (A)</a:t>
            </a:r>
          </a:p>
          <a:p>
            <a:pPr>
              <a:buNone/>
            </a:pPr>
            <a:r>
              <a:rPr lang="es-MX" dirty="0"/>
              <a:t>N= </a:t>
            </a:r>
            <a:r>
              <a:rPr lang="es-MX" dirty="0" smtClean="0"/>
              <a:t>número </a:t>
            </a:r>
            <a:r>
              <a:rPr lang="es-MX" dirty="0"/>
              <a:t>de vueltas</a:t>
            </a:r>
          </a:p>
          <a:p>
            <a:pPr>
              <a:buNone/>
            </a:pPr>
            <a:r>
              <a:rPr lang="es-MX" dirty="0"/>
              <a:t>L= longitud de solenoide en metros(m)</a:t>
            </a:r>
          </a:p>
          <a:p>
            <a:pPr marL="68580" indent="0">
              <a:buNone/>
            </a:pPr>
            <a:endParaRPr lang="es-MX" dirty="0"/>
          </a:p>
        </p:txBody>
      </p:sp>
    </p:spTree>
    <p:extLst>
      <p:ext uri="{BB962C8B-B14F-4D97-AF65-F5344CB8AC3E}">
        <p14:creationId xmlns:p14="http://schemas.microsoft.com/office/powerpoint/2010/main" xmlns="" val="21976280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wilsonchamp.com.ar/images/Image12.g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55576" y="836712"/>
            <a:ext cx="7994174" cy="547260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5064838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Bibliografía</a:t>
            </a:r>
            <a:endParaRPr lang="es-MX" dirty="0"/>
          </a:p>
        </p:txBody>
      </p:sp>
      <p:sp>
        <p:nvSpPr>
          <p:cNvPr id="3" name="2 Marcador de contenido"/>
          <p:cNvSpPr>
            <a:spLocks noGrp="1"/>
          </p:cNvSpPr>
          <p:nvPr>
            <p:ph idx="1"/>
          </p:nvPr>
        </p:nvSpPr>
        <p:spPr/>
        <p:txBody>
          <a:bodyPr>
            <a:normAutofit/>
          </a:bodyPr>
          <a:lstStyle/>
          <a:p>
            <a:r>
              <a:rPr lang="es-MX" sz="2400" dirty="0">
                <a:hlinkClick r:id="rId2"/>
              </a:rPr>
              <a:t>https://</a:t>
            </a:r>
            <a:r>
              <a:rPr lang="es-MX" sz="2400" dirty="0" smtClean="0">
                <a:hlinkClick r:id="rId2"/>
              </a:rPr>
              <a:t>www.google.com.mx/search</a:t>
            </a:r>
            <a:endParaRPr lang="es-MX" sz="2400" dirty="0" smtClean="0"/>
          </a:p>
          <a:p>
            <a:r>
              <a:rPr lang="es-MX" sz="2400" dirty="0">
                <a:hlinkClick r:id="rId3"/>
              </a:rPr>
              <a:t>http://</a:t>
            </a:r>
            <a:r>
              <a:rPr lang="es-MX" sz="2400" dirty="0" smtClean="0">
                <a:hlinkClick r:id="rId3"/>
              </a:rPr>
              <a:t>www.monografias.com/trabajos13/electmag/electmag.shtml</a:t>
            </a:r>
            <a:endParaRPr lang="es-MX" sz="2400" dirty="0" smtClean="0"/>
          </a:p>
          <a:p>
            <a:pPr marL="68580" indent="0">
              <a:buNone/>
            </a:pPr>
            <a:endParaRPr lang="es-MX" sz="2400" dirty="0"/>
          </a:p>
        </p:txBody>
      </p:sp>
    </p:spTree>
    <p:extLst>
      <p:ext uri="{BB962C8B-B14F-4D97-AF65-F5344CB8AC3E}">
        <p14:creationId xmlns:p14="http://schemas.microsoft.com/office/powerpoint/2010/main" xmlns="" val="37616538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Cuestionario</a:t>
            </a:r>
            <a:endParaRPr lang="es-MX" dirty="0"/>
          </a:p>
        </p:txBody>
      </p:sp>
      <p:sp>
        <p:nvSpPr>
          <p:cNvPr id="3" name="2 Marcador de contenido"/>
          <p:cNvSpPr>
            <a:spLocks noGrp="1"/>
          </p:cNvSpPr>
          <p:nvPr>
            <p:ph idx="1"/>
          </p:nvPr>
        </p:nvSpPr>
        <p:spPr/>
        <p:txBody>
          <a:bodyPr/>
          <a:lstStyle/>
          <a:p>
            <a:r>
              <a:rPr lang="es-MX" dirty="0" smtClean="0"/>
              <a:t>¿Quién dio la idea del campo electromagnético?</a:t>
            </a:r>
          </a:p>
          <a:p>
            <a:r>
              <a:rPr lang="es-MX" dirty="0" smtClean="0"/>
              <a:t>¿ Qué es campo magnético generado por una espira?</a:t>
            </a:r>
          </a:p>
          <a:p>
            <a:r>
              <a:rPr lang="es-MX" dirty="0" smtClean="0"/>
              <a:t>¿Qué es el campo magnético generado por un solenoide?</a:t>
            </a:r>
          </a:p>
          <a:p>
            <a:r>
              <a:rPr lang="es-MX" dirty="0" smtClean="0"/>
              <a:t>¿Qué es la corriente rectilínea?</a:t>
            </a:r>
          </a:p>
          <a:p>
            <a:r>
              <a:rPr lang="es-MX" dirty="0" smtClean="0"/>
              <a:t>¿Qué vemos cuando compramos un macro-sistema?</a:t>
            </a:r>
          </a:p>
          <a:p>
            <a:endParaRPr lang="es-MX" dirty="0" smtClean="0"/>
          </a:p>
          <a:p>
            <a:endParaRPr lang="es-MX" dirty="0"/>
          </a:p>
        </p:txBody>
      </p:sp>
    </p:spTree>
    <p:extLst>
      <p:ext uri="{BB962C8B-B14F-4D97-AF65-F5344CB8AC3E}">
        <p14:creationId xmlns:p14="http://schemas.microsoft.com/office/powerpoint/2010/main" xmlns="" val="307717605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109</TotalTime>
  <Words>430</Words>
  <Application>Microsoft Office PowerPoint</Application>
  <PresentationFormat>Presentación en pantalla (4:3)</PresentationFormat>
  <Paragraphs>54</Paragraphs>
  <Slides>13</Slides>
  <Notes>0</Notes>
  <HiddenSlides>0</HiddenSlides>
  <MMClips>0</MMClips>
  <ScaleCrop>false</ScaleCrop>
  <HeadingPairs>
    <vt:vector size="4" baseType="variant">
      <vt:variant>
        <vt:lpstr>Tema</vt:lpstr>
      </vt:variant>
      <vt:variant>
        <vt:i4>1</vt:i4>
      </vt:variant>
      <vt:variant>
        <vt:lpstr>Títulos de diapositiva</vt:lpstr>
      </vt:variant>
      <vt:variant>
        <vt:i4>13</vt:i4>
      </vt:variant>
    </vt:vector>
  </HeadingPairs>
  <TitlesOfParts>
    <vt:vector size="14" baseType="lpstr">
      <vt:lpstr>Metro</vt:lpstr>
      <vt:lpstr>ELECTROMAGNETISMO</vt:lpstr>
      <vt:lpstr>Introducción</vt:lpstr>
      <vt:lpstr>Diapositiva 3</vt:lpstr>
      <vt:lpstr>Corriente Rectilínea</vt:lpstr>
      <vt:lpstr>Campo magnético generado por una espira</vt:lpstr>
      <vt:lpstr>Diapositiva 6</vt:lpstr>
      <vt:lpstr>Diapositiva 7</vt:lpstr>
      <vt:lpstr>Campo magnético generado por un solenoide</vt:lpstr>
      <vt:lpstr>Diapositiva 9</vt:lpstr>
      <vt:lpstr>Diapositiva 10</vt:lpstr>
      <vt:lpstr>Diapositiva 11</vt:lpstr>
      <vt:lpstr>Bibliografía</vt:lpstr>
      <vt:lpstr>Cuestionario</vt:lpstr>
    </vt:vector>
  </TitlesOfParts>
  <Company>Hewlett-Packard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ELECTROMAGNETISMO</dc:title>
  <dc:creator>yahir</dc:creator>
  <cp:lastModifiedBy>PC</cp:lastModifiedBy>
  <cp:revision>17</cp:revision>
  <dcterms:created xsi:type="dcterms:W3CDTF">2014-05-23T20:23:53Z</dcterms:created>
  <dcterms:modified xsi:type="dcterms:W3CDTF">2015-07-01T21:23:41Z</dcterms:modified>
</cp:coreProperties>
</file>