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22" autoAdjust="0"/>
  </p:normalViewPr>
  <p:slideViewPr>
    <p:cSldViewPr>
      <p:cViewPr varScale="1">
        <p:scale>
          <a:sx n="41" d="100"/>
          <a:sy n="41" d="100"/>
        </p:scale>
        <p:origin x="-132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Libro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Preferencia de sabores de helado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Hoja1!$B$2</c:f>
              <c:strCache>
                <c:ptCount val="1"/>
                <c:pt idx="0">
                  <c:v>cantidad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rgbClr val="FFFF00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rgbClr val="990099"/>
              </a:solidFill>
            </c:spPr>
          </c:dPt>
          <c:cat>
            <c:strRef>
              <c:f>Hoja1!$A$3:$A$6</c:f>
              <c:strCache>
                <c:ptCount val="4"/>
                <c:pt idx="0">
                  <c:v>fresa</c:v>
                </c:pt>
                <c:pt idx="1">
                  <c:v>vainilla</c:v>
                </c:pt>
                <c:pt idx="2">
                  <c:v>chocolate</c:v>
                </c:pt>
                <c:pt idx="3">
                  <c:v>napolitano</c:v>
                </c:pt>
              </c:strCache>
            </c:strRef>
          </c:cat>
          <c:val>
            <c:numRef>
              <c:f>Hoja1!$B$3:$B$6</c:f>
              <c:numCache>
                <c:formatCode>General</c:formatCode>
                <c:ptCount val="4"/>
                <c:pt idx="0">
                  <c:v>8</c:v>
                </c:pt>
                <c:pt idx="1">
                  <c:v>13</c:v>
                </c:pt>
                <c:pt idx="2">
                  <c:v>16</c:v>
                </c:pt>
                <c:pt idx="3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6273536"/>
        <c:axId val="76275072"/>
      </c:barChart>
      <c:catAx>
        <c:axId val="76273536"/>
        <c:scaling>
          <c:orientation val="minMax"/>
        </c:scaling>
        <c:delete val="0"/>
        <c:axPos val="b"/>
        <c:majorTickMark val="out"/>
        <c:minorTickMark val="none"/>
        <c:tickLblPos val="nextTo"/>
        <c:crossAx val="76275072"/>
        <c:crosses val="autoZero"/>
        <c:auto val="1"/>
        <c:lblAlgn val="ctr"/>
        <c:lblOffset val="100"/>
        <c:noMultiLvlLbl val="0"/>
      </c:catAx>
      <c:valAx>
        <c:axId val="762750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627353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49C78-1596-4291-B6DC-1FFF63052C50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E7ACC-5EB0-4281-9A72-E8B0C7FA8EC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4239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3072B-032E-4766-B594-71BC467DD468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50D88-99EE-405C-9145-97D5FD8AE980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2644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66238-B68E-4EE9-B25C-BE2EF64F713F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62C05-6225-482D-AE31-E93A82F73B0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79610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CDDD1-40F1-44D3-8B3E-69C98B77CABF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59A05-6A87-442B-9D3C-D3E033EBE01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9247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89EC1-3004-4AFD-8155-87C17D29FD10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22247-147E-4073-82C1-9027BE02CA3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9263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35A1B-6096-4866-87DC-7E70DBA87B4E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00112-5C97-410F-828A-BCF87AB3D9C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0951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1B564-D165-4FBA-8632-869103A9EFA0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0E1F5-EBA1-4DB6-BA5B-CCFFDE4B645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5007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0A885-12E4-4986-BA83-1354F9A0DA3B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A0062-CEBA-4792-90BA-96592AA493E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02333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2E2DF-6716-48A3-B023-675F4ECD3799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700BB-DF14-4066-8DA4-22B75596925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1963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AC4E1-660E-466F-AAA2-A52154756050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26B06-343C-4782-8CAC-9FFB44F3DD0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9190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A765C-1803-4B1B-A218-DD47B1FF3528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26E17-44FA-470C-8BF1-22337757BC8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0082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MX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4DA248C-409F-4797-B453-6222C887B680}" type="datetimeFigureOut">
              <a:rPr lang="es-MX"/>
              <a:pPr>
                <a:defRPr/>
              </a:pPr>
              <a:t>14/06/2016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C828C8-6588-40ED-99D0-68CC8746AFA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pic>
        <p:nvPicPr>
          <p:cNvPr id="1026" name="Picture 2" descr="https://scontent-a-lax.xx.fbcdn.net/hphotos-xfa1/v/t1.0-9/10325273_283279028509725_1725746810821214393_n.jpg?oh=9e8151b782d02d6e5c25b64cc7100d1e&amp;oe=553106D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52"/>
            <a:ext cx="8429684" cy="264320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Rectángulo"/>
          <p:cNvSpPr/>
          <p:nvPr/>
        </p:nvSpPr>
        <p:spPr>
          <a:xfrm>
            <a:off x="1428728" y="5429264"/>
            <a:ext cx="6643734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Cuatrimestre</a:t>
            </a:r>
          </a:p>
        </p:txBody>
      </p:sp>
      <p:sp>
        <p:nvSpPr>
          <p:cNvPr id="2053" name="6 CuadroTexto"/>
          <p:cNvSpPr txBox="1">
            <a:spLocks noChangeArrowheads="1"/>
          </p:cNvSpPr>
          <p:nvPr/>
        </p:nvSpPr>
        <p:spPr bwMode="auto">
          <a:xfrm>
            <a:off x="3000375" y="2143125"/>
            <a:ext cx="3571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sz="2000">
              <a:latin typeface="Calibri" pitchFamily="34" charset="0"/>
            </a:endParaRPr>
          </a:p>
          <a:p>
            <a:pPr eaLnBrk="1" hangingPunct="1"/>
            <a:r>
              <a:rPr lang="es-MX" sz="2000">
                <a:latin typeface="Calibri" pitchFamily="34" charset="0"/>
              </a:rPr>
              <a:t>CAMPUS HERMOSILLO NORTE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85720" y="2928934"/>
            <a:ext cx="7114768" cy="34163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REPASO DEL PARCIAL 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HOJAS DE </a:t>
            </a:r>
            <a:r>
              <a:rPr lang="es-ES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CÁLCULO</a:t>
            </a:r>
            <a:endParaRPr lang="es-ES" sz="5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MICROSOFT EXCEL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4070" y="3929066"/>
            <a:ext cx="2289930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10 CuadroTexto"/>
          <p:cNvSpPr txBox="1"/>
          <p:nvPr/>
        </p:nvSpPr>
        <p:spPr>
          <a:xfrm>
            <a:off x="5214910" y="6488668"/>
            <a:ext cx="3929090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Maestra </a:t>
            </a:r>
            <a:r>
              <a:rPr lang="es-MX" b="1" spc="150" dirty="0" err="1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Elva</a:t>
            </a:r>
            <a:r>
              <a:rPr lang="es-MX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 Luz Romo Sánchez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>
          <a:xfrm>
            <a:off x="857250" y="0"/>
            <a:ext cx="7772400" cy="1470025"/>
          </a:xfrm>
        </p:spPr>
        <p:txBody>
          <a:bodyPr/>
          <a:lstStyle/>
          <a:p>
            <a:pPr eaLnBrk="1" hangingPunct="1"/>
            <a:r>
              <a:rPr lang="es-MX" sz="3200" smtClean="0"/>
              <a:t>Aplicación de la hoja de cálculo y sus ventajas</a:t>
            </a:r>
          </a:p>
        </p:txBody>
      </p:sp>
      <p:pic>
        <p:nvPicPr>
          <p:cNvPr id="3075" name="Picture 3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1143000"/>
            <a:ext cx="3617912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6500813" y="1785938"/>
            <a:ext cx="2428875" cy="14779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Se utiliza en la solución de cualquier tarea o situación que requiera organizar información  en filas y columnas.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14313" y="1428750"/>
            <a:ext cx="2428875" cy="14779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Es una aplicación desarrollada para calcular y re calcular datos en la pantalla de la computadora.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14313" y="4143375"/>
            <a:ext cx="2428875" cy="14779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Es la versión computarizada de las  hojas de papel impresas con líneas horizontales y verticales.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500813" y="3786188"/>
            <a:ext cx="2428875" cy="14779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Presenta de forma organizada la información contable  que cualquier empresa necesite.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286125" y="4857750"/>
            <a:ext cx="2428875" cy="17541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Su versatilidad la hace adecuada para ser empleada por personas que solo necesitan ejecutar operaciones matemáticas simples.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714375" y="928688"/>
            <a:ext cx="7929563" cy="5715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sp>
        <p:nvSpPr>
          <p:cNvPr id="4099" name="1 CuadroTexto"/>
          <p:cNvSpPr txBox="1">
            <a:spLocks noChangeArrowheads="1"/>
          </p:cNvSpPr>
          <p:nvPr/>
        </p:nvSpPr>
        <p:spPr bwMode="auto">
          <a:xfrm>
            <a:off x="2357438" y="0"/>
            <a:ext cx="50720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4000">
                <a:latin typeface="Calibri" pitchFamily="34" charset="0"/>
              </a:rPr>
              <a:t>Interfaz gráfica de Excel</a:t>
            </a:r>
          </a:p>
        </p:txBody>
      </p:sp>
      <p:pic>
        <p:nvPicPr>
          <p:cNvPr id="410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285875"/>
            <a:ext cx="7510462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929313"/>
            <a:ext cx="7500937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3071813" y="3500438"/>
            <a:ext cx="1428750" cy="36988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Celda activa</a:t>
            </a:r>
          </a:p>
        </p:txBody>
      </p:sp>
      <p:cxnSp>
        <p:nvCxnSpPr>
          <p:cNvPr id="10" name="9 Conector recto de flecha"/>
          <p:cNvCxnSpPr>
            <a:stCxn id="8" idx="1"/>
          </p:cNvCxnSpPr>
          <p:nvPr/>
        </p:nvCxnSpPr>
        <p:spPr>
          <a:xfrm rot="10800000" flipV="1">
            <a:off x="2571750" y="3684588"/>
            <a:ext cx="500063" cy="3159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rot="16200000" flipH="1">
            <a:off x="857251" y="1285875"/>
            <a:ext cx="2214562" cy="9286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285750" y="357188"/>
            <a:ext cx="1214438" cy="36988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columnas</a:t>
            </a:r>
          </a:p>
        </p:txBody>
      </p:sp>
      <p:cxnSp>
        <p:nvCxnSpPr>
          <p:cNvPr id="16" name="15 Conector recto de flecha"/>
          <p:cNvCxnSpPr/>
          <p:nvPr/>
        </p:nvCxnSpPr>
        <p:spPr>
          <a:xfrm rot="16200000" flipV="1">
            <a:off x="1035845" y="4107656"/>
            <a:ext cx="785812" cy="7143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16 CuadroTexto"/>
          <p:cNvSpPr txBox="1"/>
          <p:nvPr/>
        </p:nvSpPr>
        <p:spPr>
          <a:xfrm>
            <a:off x="1857375" y="4714875"/>
            <a:ext cx="714375" cy="3698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filas</a:t>
            </a:r>
          </a:p>
        </p:txBody>
      </p:sp>
      <p:cxnSp>
        <p:nvCxnSpPr>
          <p:cNvPr id="19" name="18 Conector recto de flecha"/>
          <p:cNvCxnSpPr/>
          <p:nvPr/>
        </p:nvCxnSpPr>
        <p:spPr>
          <a:xfrm rot="10800000">
            <a:off x="2714625" y="2643188"/>
            <a:ext cx="928688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4" name="23 CuadroTexto"/>
          <p:cNvSpPr txBox="1"/>
          <p:nvPr/>
        </p:nvSpPr>
        <p:spPr>
          <a:xfrm>
            <a:off x="3857625" y="2428875"/>
            <a:ext cx="1928813" cy="3698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Barra de </a:t>
            </a:r>
            <a:r>
              <a:rPr lang="es-MX" dirty="0"/>
              <a:t>fórmulas </a:t>
            </a:r>
            <a:endParaRPr lang="es-MX" dirty="0"/>
          </a:p>
        </p:txBody>
      </p:sp>
      <p:cxnSp>
        <p:nvCxnSpPr>
          <p:cNvPr id="28" name="27 Conector recto de flecha"/>
          <p:cNvCxnSpPr/>
          <p:nvPr/>
        </p:nvCxnSpPr>
        <p:spPr>
          <a:xfrm rot="10800000" flipV="1">
            <a:off x="1643063" y="5500688"/>
            <a:ext cx="1857375" cy="5000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28 CuadroTexto"/>
          <p:cNvSpPr txBox="1"/>
          <p:nvPr/>
        </p:nvSpPr>
        <p:spPr>
          <a:xfrm>
            <a:off x="3571875" y="5286375"/>
            <a:ext cx="1857375" cy="64611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Etiquetas de hojas de trabajo </a:t>
            </a:r>
          </a:p>
        </p:txBody>
      </p:sp>
      <p:cxnSp>
        <p:nvCxnSpPr>
          <p:cNvPr id="31" name="30 Conector recto de flecha"/>
          <p:cNvCxnSpPr/>
          <p:nvPr/>
        </p:nvCxnSpPr>
        <p:spPr>
          <a:xfrm rot="10800000">
            <a:off x="1285875" y="6215063"/>
            <a:ext cx="1428750" cy="2143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2" name="31 CuadroTexto"/>
          <p:cNvSpPr txBox="1"/>
          <p:nvPr/>
        </p:nvSpPr>
        <p:spPr>
          <a:xfrm>
            <a:off x="2786063" y="6357938"/>
            <a:ext cx="1714500" cy="36988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Barra de estado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7072313" y="5357813"/>
            <a:ext cx="1714500" cy="36988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/>
              <a:t>Área de trabajo</a:t>
            </a:r>
          </a:p>
        </p:txBody>
      </p:sp>
      <p:cxnSp>
        <p:nvCxnSpPr>
          <p:cNvPr id="39" name="38 Conector recto de flecha"/>
          <p:cNvCxnSpPr/>
          <p:nvPr/>
        </p:nvCxnSpPr>
        <p:spPr>
          <a:xfrm rot="10800000">
            <a:off x="6000750" y="4500563"/>
            <a:ext cx="1000125" cy="9286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7" grpId="0" animBg="1"/>
      <p:bldP spid="24" grpId="0" animBg="1"/>
      <p:bldP spid="29" grpId="0" animBg="1"/>
      <p:bldP spid="32" grpId="0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CuadroTexto"/>
          <p:cNvSpPr txBox="1">
            <a:spLocks noChangeArrowheads="1"/>
          </p:cNvSpPr>
          <p:nvPr/>
        </p:nvSpPr>
        <p:spPr bwMode="auto">
          <a:xfrm>
            <a:off x="0" y="0"/>
            <a:ext cx="89296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MX" sz="4000">
                <a:latin typeface="Calibri" pitchFamily="34" charset="0"/>
              </a:rPr>
              <a:t>Ficha de Inicio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00108"/>
            <a:ext cx="8501122" cy="149896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285750" y="2928938"/>
            <a:ext cx="8858250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sz="2800">
              <a:latin typeface="Calibri" pitchFamily="34" charset="0"/>
            </a:endParaRPr>
          </a:p>
          <a:p>
            <a:pPr lvl="1" eaLnBrk="1" hangingPunct="1">
              <a:buFont typeface="Wingdings" pitchFamily="2" charset="2"/>
              <a:buChar char="ü"/>
            </a:pPr>
            <a:r>
              <a:rPr lang="es-MX" sz="2800">
                <a:latin typeface="Calibri" pitchFamily="34" charset="0"/>
              </a:rPr>
              <a:t>Esta ficha está presente en casi todas las aplicaciones de Microsoft Office ( excepto Outlook y One Note). </a:t>
            </a:r>
          </a:p>
          <a:p>
            <a:pPr algn="ctr" eaLnBrk="1" hangingPunct="1">
              <a:buFont typeface="Wingdings" pitchFamily="2" charset="2"/>
              <a:buChar char="ü"/>
            </a:pPr>
            <a:r>
              <a:rPr lang="es-MX" sz="2800">
                <a:latin typeface="Calibri" pitchFamily="34" charset="0"/>
              </a:rPr>
              <a:t>Algunos de los comandos que contiene son similares entre las diversas aplicaciones y otros son propios de la aplicación.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Program Files (x86)\Microsoft Office\MEDIA\CAGCAT10\j030052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285875"/>
            <a:ext cx="4429125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10 CuadroTexto"/>
          <p:cNvSpPr txBox="1">
            <a:spLocks noChangeArrowheads="1"/>
          </p:cNvSpPr>
          <p:nvPr/>
        </p:nvSpPr>
        <p:spPr bwMode="auto">
          <a:xfrm>
            <a:off x="2286000" y="285750"/>
            <a:ext cx="52149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3600">
                <a:latin typeface="Calibri" pitchFamily="34" charset="0"/>
              </a:rPr>
              <a:t>Operadores de Excel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500562" y="1285860"/>
            <a:ext cx="409265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+mn-lt"/>
              </a:rPr>
              <a:t> *aritméticos 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572000" y="2500306"/>
            <a:ext cx="439799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+mn-lt"/>
              </a:rPr>
              <a:t> *comparación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4643438" y="3643314"/>
            <a:ext cx="233551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+mn-lt"/>
              </a:rPr>
              <a:t> *texto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4500562" y="4857760"/>
            <a:ext cx="446077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+mn-lt"/>
              </a:rPr>
              <a:t> *de referencia</a:t>
            </a: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3214686"/>
            <a:ext cx="1428760" cy="1158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214438"/>
            <a:ext cx="7215188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3 CuadroTexto"/>
          <p:cNvSpPr txBox="1">
            <a:spLocks noChangeArrowheads="1"/>
          </p:cNvSpPr>
          <p:nvPr/>
        </p:nvSpPr>
        <p:spPr bwMode="auto">
          <a:xfrm>
            <a:off x="1143000" y="428625"/>
            <a:ext cx="69294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 sz="3600">
                <a:latin typeface="Calibri" pitchFamily="34" charset="0"/>
              </a:rPr>
              <a:t>Gráficos en Excel y sus ventajas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00034" y="4071942"/>
            <a:ext cx="8501122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MX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Un gráfico es la representación visual de datos y un medio de comunicación que enfoca la atención sobre las tendencias y relaciones de conjuntos de números.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 redondeado"/>
          <p:cNvSpPr/>
          <p:nvPr/>
        </p:nvSpPr>
        <p:spPr>
          <a:xfrm>
            <a:off x="971550" y="1196975"/>
            <a:ext cx="7200900" cy="467995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sp>
        <p:nvSpPr>
          <p:cNvPr id="8195" name="1 CuadroTexto"/>
          <p:cNvSpPr txBox="1">
            <a:spLocks noChangeArrowheads="1"/>
          </p:cNvSpPr>
          <p:nvPr/>
        </p:nvSpPr>
        <p:spPr bwMode="auto">
          <a:xfrm>
            <a:off x="755650" y="188913"/>
            <a:ext cx="77771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MX" sz="4000">
                <a:latin typeface="Calibri" pitchFamily="34" charset="0"/>
              </a:rPr>
              <a:t>Elementos de un gráfico</a:t>
            </a:r>
          </a:p>
        </p:txBody>
      </p:sp>
      <p:graphicFrame>
        <p:nvGraphicFramePr>
          <p:cNvPr id="3" name="1 Gráfico"/>
          <p:cNvGraphicFramePr/>
          <p:nvPr/>
        </p:nvGraphicFramePr>
        <p:xfrm>
          <a:off x="1187624" y="1268760"/>
          <a:ext cx="6944816" cy="43681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5" name="4 Conector recto de flecha"/>
          <p:cNvCxnSpPr/>
          <p:nvPr/>
        </p:nvCxnSpPr>
        <p:spPr>
          <a:xfrm flipH="1">
            <a:off x="6300788" y="836613"/>
            <a:ext cx="1439862" cy="647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7 Conector recto de flecha"/>
          <p:cNvCxnSpPr/>
          <p:nvPr/>
        </p:nvCxnSpPr>
        <p:spPr>
          <a:xfrm flipV="1">
            <a:off x="755650" y="2492375"/>
            <a:ext cx="2376488" cy="7921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>
            <a:off x="1116013" y="620713"/>
            <a:ext cx="215900" cy="1079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flipH="1" flipV="1">
            <a:off x="6516688" y="4581525"/>
            <a:ext cx="1439862" cy="1295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 flipV="1">
            <a:off x="755650" y="5516563"/>
            <a:ext cx="1295400" cy="720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17 Cerrar llave"/>
          <p:cNvSpPr/>
          <p:nvPr/>
        </p:nvSpPr>
        <p:spPr>
          <a:xfrm>
            <a:off x="7956550" y="3068638"/>
            <a:ext cx="719138" cy="1223962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7343775" y="549275"/>
            <a:ext cx="18002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>
                <a:latin typeface="Calibri" pitchFamily="34" charset="0"/>
              </a:rPr>
              <a:t>Titulo del gráfico</a:t>
            </a: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0" y="260350"/>
            <a:ext cx="180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>
                <a:latin typeface="Calibri" pitchFamily="34" charset="0"/>
              </a:rPr>
              <a:t>Eje de valores Y</a:t>
            </a:r>
          </a:p>
        </p:txBody>
      </p: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0" y="3213100"/>
            <a:ext cx="180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>
                <a:latin typeface="Calibri" pitchFamily="34" charset="0"/>
              </a:rPr>
              <a:t>Área de trazado</a:t>
            </a:r>
          </a:p>
        </p:txBody>
      </p:sp>
      <p:sp>
        <p:nvSpPr>
          <p:cNvPr id="23" name="22 CuadroTexto"/>
          <p:cNvSpPr txBox="1">
            <a:spLocks noChangeArrowheads="1"/>
          </p:cNvSpPr>
          <p:nvPr/>
        </p:nvSpPr>
        <p:spPr bwMode="auto">
          <a:xfrm rot="-5400000">
            <a:off x="8176419" y="3496469"/>
            <a:ext cx="1225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>
                <a:latin typeface="Calibri" pitchFamily="34" charset="0"/>
              </a:rPr>
              <a:t>leyenda</a:t>
            </a:r>
          </a:p>
        </p:txBody>
      </p:sp>
      <p:sp>
        <p:nvSpPr>
          <p:cNvPr id="24" name="23 CuadroTexto"/>
          <p:cNvSpPr txBox="1">
            <a:spLocks noChangeArrowheads="1"/>
          </p:cNvSpPr>
          <p:nvPr/>
        </p:nvSpPr>
        <p:spPr bwMode="auto">
          <a:xfrm>
            <a:off x="7199313" y="5949950"/>
            <a:ext cx="1549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>
                <a:latin typeface="Calibri" pitchFamily="34" charset="0"/>
              </a:rPr>
              <a:t>Serie de Datos</a:t>
            </a:r>
          </a:p>
        </p:txBody>
      </p:sp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395288" y="6165850"/>
            <a:ext cx="2305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MX">
                <a:latin typeface="Calibri" pitchFamily="34" charset="0"/>
              </a:rPr>
              <a:t>Eje de categorías 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48680"/>
            <a:ext cx="5760640" cy="4672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0" y="5157192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“El esfuerzo común es la grandeza de todos”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Parcial 2 de Cuatrimestre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>
                    <a:lumMod val="8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Maestra Elva Luz Romo Sánchez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268</Words>
  <Application>Microsoft Office PowerPoint</Application>
  <PresentationFormat>Presentación en pantalla (4:3)</PresentationFormat>
  <Paragraphs>43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Tema de Office</vt:lpstr>
      <vt:lpstr>Presentación de PowerPoint</vt:lpstr>
      <vt:lpstr>Aplicación de la hoja de cálculo y sus ventajas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TValladolid</cp:lastModifiedBy>
  <cp:revision>23</cp:revision>
  <dcterms:created xsi:type="dcterms:W3CDTF">2015-01-26T02:59:32Z</dcterms:created>
  <dcterms:modified xsi:type="dcterms:W3CDTF">2016-06-14T18:09:43Z</dcterms:modified>
</cp:coreProperties>
</file>