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69"/>
  </p:notesMasterIdLst>
  <p:handoutMasterIdLst>
    <p:handoutMasterId r:id="rId70"/>
  </p:handoutMasterIdLst>
  <p:sldIdLst>
    <p:sldId id="331" r:id="rId2"/>
    <p:sldId id="256" r:id="rId3"/>
    <p:sldId id="257" r:id="rId4"/>
    <p:sldId id="267" r:id="rId5"/>
    <p:sldId id="258" r:id="rId6"/>
    <p:sldId id="259" r:id="rId7"/>
    <p:sldId id="268" r:id="rId8"/>
    <p:sldId id="269" r:id="rId9"/>
    <p:sldId id="270" r:id="rId10"/>
    <p:sldId id="271" r:id="rId11"/>
    <p:sldId id="272" r:id="rId12"/>
    <p:sldId id="273" r:id="rId13"/>
    <p:sldId id="274" r:id="rId14"/>
    <p:sldId id="276" r:id="rId15"/>
    <p:sldId id="266" r:id="rId16"/>
    <p:sldId id="275"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312" r:id="rId34"/>
    <p:sldId id="313" r:id="rId35"/>
    <p:sldId id="293" r:id="rId36"/>
    <p:sldId id="294" r:id="rId37"/>
    <p:sldId id="295" r:id="rId38"/>
    <p:sldId id="296" r:id="rId39"/>
    <p:sldId id="300" r:id="rId40"/>
    <p:sldId id="302" r:id="rId41"/>
    <p:sldId id="303" r:id="rId42"/>
    <p:sldId id="304" r:id="rId43"/>
    <p:sldId id="305" r:id="rId44"/>
    <p:sldId id="309" r:id="rId45"/>
    <p:sldId id="306" r:id="rId46"/>
    <p:sldId id="307" r:id="rId47"/>
    <p:sldId id="308" r:id="rId48"/>
    <p:sldId id="297" r:id="rId49"/>
    <p:sldId id="310" r:id="rId50"/>
    <p:sldId id="311" r:id="rId51"/>
    <p:sldId id="314" r:id="rId52"/>
    <p:sldId id="315" r:id="rId53"/>
    <p:sldId id="316" r:id="rId54"/>
    <p:sldId id="317" r:id="rId55"/>
    <p:sldId id="318" r:id="rId56"/>
    <p:sldId id="319" r:id="rId57"/>
    <p:sldId id="320" r:id="rId58"/>
    <p:sldId id="321" r:id="rId59"/>
    <p:sldId id="322" r:id="rId60"/>
    <p:sldId id="323" r:id="rId61"/>
    <p:sldId id="324" r:id="rId62"/>
    <p:sldId id="328" r:id="rId63"/>
    <p:sldId id="325" r:id="rId64"/>
    <p:sldId id="326" r:id="rId65"/>
    <p:sldId id="327" r:id="rId66"/>
    <p:sldId id="329" r:id="rId67"/>
    <p:sldId id="330" r:id="rId68"/>
  </p:sldIdLst>
  <p:sldSz cx="9144000" cy="6858000" type="screen4x3"/>
  <p:notesSz cx="6858000" cy="9774238"/>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99"/>
    <a:srgbClr val="336699"/>
    <a:srgbClr val="008080"/>
    <a:srgbClr val="009999"/>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46" autoAdjust="0"/>
    <p:restoredTop sz="94558" autoAdjust="0"/>
  </p:normalViewPr>
  <p:slideViewPr>
    <p:cSldViewPr>
      <p:cViewPr varScale="1">
        <p:scale>
          <a:sx n="89" d="100"/>
          <a:sy n="89" d="100"/>
        </p:scale>
        <p:origin x="-1258" y="-6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Lst>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s>
</file>

<file path=ppt/_rels/viewProps.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15.xml"/><Relationship Id="rId5" Type="http://schemas.openxmlformats.org/officeDocument/2006/relationships/slide" Target="slides/slide6.xml"/><Relationship Id="rId4"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s-ES"/>
          </a:p>
        </p:txBody>
      </p:sp>
      <p:sp>
        <p:nvSpPr>
          <p:cNvPr id="17411" name="Rectangle 3"/>
          <p:cNvSpPr>
            <a:spLocks noGrp="1" noChangeArrowheads="1"/>
          </p:cNvSpPr>
          <p:nvPr>
            <p:ph type="dt" sz="quarter" idx="1"/>
          </p:nvPr>
        </p:nvSpPr>
        <p:spPr bwMode="auto">
          <a:xfrm>
            <a:off x="3886200" y="0"/>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s-ES"/>
          </a:p>
        </p:txBody>
      </p:sp>
      <p:sp>
        <p:nvSpPr>
          <p:cNvPr id="17412" name="Rectangle 4"/>
          <p:cNvSpPr>
            <a:spLocks noGrp="1" noChangeArrowheads="1"/>
          </p:cNvSpPr>
          <p:nvPr>
            <p:ph type="ftr" sz="quarter" idx="2"/>
          </p:nvPr>
        </p:nvSpPr>
        <p:spPr bwMode="auto">
          <a:xfrm>
            <a:off x="0" y="9285288"/>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r>
              <a:rPr lang="es-ES"/>
              <a:t>FORMULACION DE PROYECTOS</a:t>
            </a:r>
          </a:p>
        </p:txBody>
      </p:sp>
      <p:sp>
        <p:nvSpPr>
          <p:cNvPr id="17413" name="Rectangle 5"/>
          <p:cNvSpPr>
            <a:spLocks noGrp="1" noChangeArrowheads="1"/>
          </p:cNvSpPr>
          <p:nvPr>
            <p:ph type="sldNum" sz="quarter" idx="3"/>
          </p:nvPr>
        </p:nvSpPr>
        <p:spPr bwMode="auto">
          <a:xfrm>
            <a:off x="3886200" y="9285288"/>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2D9453E2-8559-4789-BC1B-B1446D0CAEE3}" type="slidenum">
              <a:rPr lang="es-ES"/>
              <a:pPr/>
              <a:t>‹Nº›</a:t>
            </a:fld>
            <a:endParaRPr lang="es-ES"/>
          </a:p>
        </p:txBody>
      </p:sp>
    </p:spTree>
    <p:extLst>
      <p:ext uri="{BB962C8B-B14F-4D97-AF65-F5344CB8AC3E}">
        <p14:creationId xmlns:p14="http://schemas.microsoft.com/office/powerpoint/2010/main" val="5686544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es-ES"/>
          </a:p>
        </p:txBody>
      </p:sp>
      <p:sp>
        <p:nvSpPr>
          <p:cNvPr id="15363" name="Rectangle 3"/>
          <p:cNvSpPr>
            <a:spLocks noGrp="1" noChangeArrowheads="1"/>
          </p:cNvSpPr>
          <p:nvPr>
            <p:ph type="dt" idx="1"/>
          </p:nvPr>
        </p:nvSpPr>
        <p:spPr bwMode="auto">
          <a:xfrm>
            <a:off x="3886200" y="0"/>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endParaRPr lang="es-ES"/>
          </a:p>
        </p:txBody>
      </p:sp>
      <p:sp>
        <p:nvSpPr>
          <p:cNvPr id="4100" name="Rectangle 4"/>
          <p:cNvSpPr>
            <a:spLocks noGrp="1" noRot="1" noChangeAspect="1" noChangeArrowheads="1" noTextEdit="1"/>
          </p:cNvSpPr>
          <p:nvPr>
            <p:ph type="sldImg" idx="2"/>
          </p:nvPr>
        </p:nvSpPr>
        <p:spPr bwMode="auto">
          <a:xfrm>
            <a:off x="984250" y="733425"/>
            <a:ext cx="4889500" cy="3665538"/>
          </a:xfrm>
          <a:prstGeom prst="rect">
            <a:avLst/>
          </a:prstGeom>
          <a:noFill/>
          <a:ln w="9525">
            <a:solidFill>
              <a:srgbClr val="000000"/>
            </a:solidFill>
            <a:miter lim="800000"/>
            <a:headEnd/>
            <a:tailEnd/>
          </a:ln>
          <a:effectLst/>
        </p:spPr>
      </p:sp>
      <p:sp>
        <p:nvSpPr>
          <p:cNvPr id="15365" name="Rectangle 5"/>
          <p:cNvSpPr>
            <a:spLocks noGrp="1" noChangeArrowheads="1"/>
          </p:cNvSpPr>
          <p:nvPr>
            <p:ph type="body" sz="quarter" idx="3"/>
          </p:nvPr>
        </p:nvSpPr>
        <p:spPr bwMode="auto">
          <a:xfrm>
            <a:off x="914400" y="4643438"/>
            <a:ext cx="5029200" cy="439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15366" name="Rectangle 6"/>
          <p:cNvSpPr>
            <a:spLocks noGrp="1" noChangeArrowheads="1"/>
          </p:cNvSpPr>
          <p:nvPr>
            <p:ph type="ftr" sz="quarter" idx="4"/>
          </p:nvPr>
        </p:nvSpPr>
        <p:spPr bwMode="auto">
          <a:xfrm>
            <a:off x="0" y="9285288"/>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es-ES"/>
          </a:p>
        </p:txBody>
      </p:sp>
      <p:sp>
        <p:nvSpPr>
          <p:cNvPr id="15367" name="Rectangle 7"/>
          <p:cNvSpPr>
            <a:spLocks noGrp="1" noChangeArrowheads="1"/>
          </p:cNvSpPr>
          <p:nvPr>
            <p:ph type="sldNum" sz="quarter" idx="5"/>
          </p:nvPr>
        </p:nvSpPr>
        <p:spPr bwMode="auto">
          <a:xfrm>
            <a:off x="3886200" y="9285288"/>
            <a:ext cx="297180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44852BE6-CC3D-4A51-AB5D-8F1EB48B45E8}" type="slidenum">
              <a:rPr lang="es-ES"/>
              <a:pPr/>
              <a:t>‹Nº›</a:t>
            </a:fld>
            <a:endParaRPr lang="es-ES"/>
          </a:p>
        </p:txBody>
      </p:sp>
    </p:spTree>
    <p:extLst>
      <p:ext uri="{BB962C8B-B14F-4D97-AF65-F5344CB8AC3E}">
        <p14:creationId xmlns:p14="http://schemas.microsoft.com/office/powerpoint/2010/main" val="25788413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a:ln>
            <a:miter lim="800000"/>
            <a:headEnd/>
            <a:tailEnd/>
          </a:ln>
        </p:spPr>
        <p:txBody>
          <a:bodyPr/>
          <a:lstStyle/>
          <a:p>
            <a:fld id="{7F5D6587-E1E4-4E64-A2A3-FAAB5E32637D}" type="slidenum">
              <a:rPr lang="es-ES"/>
              <a:pPr/>
              <a:t>2</a:t>
            </a:fld>
            <a:endParaRPr lang="es-ES"/>
          </a:p>
        </p:txBody>
      </p:sp>
      <p:sp>
        <p:nvSpPr>
          <p:cNvPr id="8195" name="Rectangle 2050"/>
          <p:cNvSpPr>
            <a:spLocks noGrp="1" noRot="1" noChangeAspect="1" noChangeArrowheads="1" noTextEdit="1"/>
          </p:cNvSpPr>
          <p:nvPr>
            <p:ph type="sldImg"/>
          </p:nvPr>
        </p:nvSpPr>
        <p:spPr>
          <a:xfrm>
            <a:off x="985838" y="733425"/>
            <a:ext cx="4886325" cy="3665538"/>
          </a:xfrm>
          <a:ln/>
        </p:spPr>
      </p:sp>
      <p:sp>
        <p:nvSpPr>
          <p:cNvPr id="8196" name="Rectangle 2051"/>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a:ln>
            <a:miter lim="800000"/>
            <a:headEnd/>
            <a:tailEnd/>
          </a:ln>
        </p:spPr>
        <p:txBody>
          <a:bodyPr/>
          <a:lstStyle/>
          <a:p>
            <a:fld id="{B892CB4A-1875-4586-9021-1A78AD991B1D}" type="slidenum">
              <a:rPr lang="es-ES"/>
              <a:pPr/>
              <a:t>3</a:t>
            </a:fld>
            <a:endParaRPr lang="es-ES"/>
          </a:p>
        </p:txBody>
      </p:sp>
      <p:sp>
        <p:nvSpPr>
          <p:cNvPr id="10243" name="Rectangle 2"/>
          <p:cNvSpPr>
            <a:spLocks noGrp="1" noRot="1" noChangeAspect="1" noChangeArrowheads="1" noTextEdit="1"/>
          </p:cNvSpPr>
          <p:nvPr>
            <p:ph type="sldImg"/>
          </p:nvPr>
        </p:nvSpPr>
        <p:spPr>
          <a:xfrm>
            <a:off x="985838" y="733425"/>
            <a:ext cx="4886325" cy="3665538"/>
          </a:xfrm>
          <a:ln/>
        </p:spPr>
      </p:sp>
      <p:sp>
        <p:nvSpPr>
          <p:cNvPr id="1024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a:ln>
            <a:miter lim="800000"/>
            <a:headEnd/>
            <a:tailEnd/>
          </a:ln>
        </p:spPr>
        <p:txBody>
          <a:bodyPr/>
          <a:lstStyle/>
          <a:p>
            <a:fld id="{C7E36607-7001-4248-B95F-EC971B10A575}" type="slidenum">
              <a:rPr lang="es-ES"/>
              <a:pPr/>
              <a:t>4</a:t>
            </a:fld>
            <a:endParaRPr lang="es-ES"/>
          </a:p>
        </p:txBody>
      </p:sp>
      <p:sp>
        <p:nvSpPr>
          <p:cNvPr id="12291" name="Rectangle 2"/>
          <p:cNvSpPr>
            <a:spLocks noGrp="1" noRot="1" noChangeAspect="1" noChangeArrowheads="1" noTextEdit="1"/>
          </p:cNvSpPr>
          <p:nvPr>
            <p:ph type="sldImg"/>
          </p:nvPr>
        </p:nvSpPr>
        <p:spPr>
          <a:xfrm>
            <a:off x="985838" y="733425"/>
            <a:ext cx="4886325" cy="3665538"/>
          </a:xfrm>
          <a:ln/>
        </p:spPr>
      </p:sp>
      <p:sp>
        <p:nvSpPr>
          <p:cNvPr id="1229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a:ln>
            <a:miter lim="800000"/>
            <a:headEnd/>
            <a:tailEnd/>
          </a:ln>
        </p:spPr>
        <p:txBody>
          <a:bodyPr/>
          <a:lstStyle/>
          <a:p>
            <a:fld id="{760A01E1-7600-4879-B628-3C4B0415AF2C}" type="slidenum">
              <a:rPr lang="es-ES"/>
              <a:pPr/>
              <a:t>5</a:t>
            </a:fld>
            <a:endParaRPr lang="es-ES"/>
          </a:p>
        </p:txBody>
      </p:sp>
      <p:sp>
        <p:nvSpPr>
          <p:cNvPr id="14339" name="Rectangle 2"/>
          <p:cNvSpPr>
            <a:spLocks noGrp="1" noRot="1" noChangeAspect="1" noChangeArrowheads="1" noTextEdit="1"/>
          </p:cNvSpPr>
          <p:nvPr>
            <p:ph type="sldImg"/>
          </p:nvPr>
        </p:nvSpPr>
        <p:spPr>
          <a:xfrm>
            <a:off x="985838" y="733425"/>
            <a:ext cx="4886325" cy="3665538"/>
          </a:xfrm>
          <a:ln/>
        </p:spPr>
      </p:sp>
      <p:sp>
        <p:nvSpPr>
          <p:cNvPr id="1434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a:ln>
            <a:miter lim="800000"/>
            <a:headEnd/>
            <a:tailEnd/>
          </a:ln>
        </p:spPr>
        <p:txBody>
          <a:bodyPr/>
          <a:lstStyle/>
          <a:p>
            <a:fld id="{F8262D3E-8545-4B7E-AA70-27A52DDB2B56}" type="slidenum">
              <a:rPr lang="es-ES"/>
              <a:pPr/>
              <a:t>6</a:t>
            </a:fld>
            <a:endParaRPr lang="es-ES"/>
          </a:p>
        </p:txBody>
      </p:sp>
      <p:sp>
        <p:nvSpPr>
          <p:cNvPr id="16387" name="Rectangle 2"/>
          <p:cNvSpPr>
            <a:spLocks noGrp="1" noRot="1" noChangeAspect="1" noChangeArrowheads="1" noTextEdit="1"/>
          </p:cNvSpPr>
          <p:nvPr>
            <p:ph type="sldImg"/>
          </p:nvPr>
        </p:nvSpPr>
        <p:spPr>
          <a:xfrm>
            <a:off x="985838" y="733425"/>
            <a:ext cx="4886325" cy="3665538"/>
          </a:xfrm>
          <a:ln/>
        </p:spPr>
      </p:sp>
      <p:sp>
        <p:nvSpPr>
          <p:cNvPr id="1638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miter lim="800000"/>
            <a:headEnd/>
            <a:tailEnd/>
          </a:ln>
        </p:spPr>
        <p:txBody>
          <a:bodyPr/>
          <a:lstStyle/>
          <a:p>
            <a:fld id="{9D553EE2-286F-4896-91B4-1FCBE9E24168}" type="slidenum">
              <a:rPr lang="es-ES"/>
              <a:pPr/>
              <a:t>7</a:t>
            </a:fld>
            <a:endParaRPr lang="es-ES"/>
          </a:p>
        </p:txBody>
      </p:sp>
      <p:sp>
        <p:nvSpPr>
          <p:cNvPr id="18435" name="Rectangle 2"/>
          <p:cNvSpPr>
            <a:spLocks noGrp="1" noRot="1" noChangeAspect="1" noChangeArrowheads="1" noTextEdit="1"/>
          </p:cNvSpPr>
          <p:nvPr>
            <p:ph type="sldImg"/>
          </p:nvPr>
        </p:nvSpPr>
        <p:spPr>
          <a:xfrm>
            <a:off x="985838" y="733425"/>
            <a:ext cx="4886325" cy="3665538"/>
          </a:xfrm>
          <a:ln/>
        </p:spPr>
      </p:sp>
      <p:sp>
        <p:nvSpPr>
          <p:cNvPr id="1843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a:ln>
            <a:miter lim="800000"/>
            <a:headEnd/>
            <a:tailEnd/>
          </a:ln>
        </p:spPr>
        <p:txBody>
          <a:bodyPr/>
          <a:lstStyle/>
          <a:p>
            <a:fld id="{AAF89901-AAA8-46A1-97A8-7845814D5F60}" type="slidenum">
              <a:rPr lang="es-ES"/>
              <a:pPr/>
              <a:t>8</a:t>
            </a:fld>
            <a:endParaRPr lang="es-ES"/>
          </a:p>
        </p:txBody>
      </p:sp>
      <p:sp>
        <p:nvSpPr>
          <p:cNvPr id="20483" name="Rectangle 2"/>
          <p:cNvSpPr>
            <a:spLocks noGrp="1" noRot="1" noChangeAspect="1" noChangeArrowheads="1" noTextEdit="1"/>
          </p:cNvSpPr>
          <p:nvPr>
            <p:ph type="sldImg"/>
          </p:nvPr>
        </p:nvSpPr>
        <p:spPr>
          <a:xfrm>
            <a:off x="985838" y="733425"/>
            <a:ext cx="4886325" cy="3665538"/>
          </a:xfrm>
          <a:ln/>
        </p:spPr>
      </p:sp>
      <p:sp>
        <p:nvSpPr>
          <p:cNvPr id="2048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a:ln>
            <a:miter lim="800000"/>
            <a:headEnd/>
            <a:tailEnd/>
          </a:ln>
        </p:spPr>
        <p:txBody>
          <a:bodyPr/>
          <a:lstStyle/>
          <a:p>
            <a:fld id="{2B810DFD-2F59-4ED0-9B32-4C455030973C}" type="slidenum">
              <a:rPr lang="es-ES"/>
              <a:pPr/>
              <a:t>9</a:t>
            </a:fld>
            <a:endParaRPr lang="es-ES"/>
          </a:p>
        </p:txBody>
      </p:sp>
      <p:sp>
        <p:nvSpPr>
          <p:cNvPr id="22531" name="Rectangle 2"/>
          <p:cNvSpPr>
            <a:spLocks noGrp="1" noRot="1" noChangeAspect="1" noChangeArrowheads="1" noTextEdit="1"/>
          </p:cNvSpPr>
          <p:nvPr>
            <p:ph type="sldImg"/>
          </p:nvPr>
        </p:nvSpPr>
        <p:spPr>
          <a:xfrm>
            <a:off x="985838" y="733425"/>
            <a:ext cx="4886325" cy="3665538"/>
          </a:xfrm>
          <a:ln/>
        </p:spPr>
      </p:sp>
      <p:sp>
        <p:nvSpPr>
          <p:cNvPr id="2253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a:ln>
            <a:miter lim="800000"/>
            <a:headEnd/>
            <a:tailEnd/>
          </a:ln>
        </p:spPr>
        <p:txBody>
          <a:bodyPr/>
          <a:lstStyle/>
          <a:p>
            <a:fld id="{DDA466CF-CF66-4725-A2A5-DFACB777CB61}" type="slidenum">
              <a:rPr lang="es-ES"/>
              <a:pPr/>
              <a:t>10</a:t>
            </a:fld>
            <a:endParaRPr lang="es-ES"/>
          </a:p>
        </p:txBody>
      </p:sp>
      <p:sp>
        <p:nvSpPr>
          <p:cNvPr id="24579" name="Rectangle 2"/>
          <p:cNvSpPr>
            <a:spLocks noGrp="1" noRot="1" noChangeAspect="1" noChangeArrowheads="1" noTextEdit="1"/>
          </p:cNvSpPr>
          <p:nvPr>
            <p:ph type="sldImg"/>
          </p:nvPr>
        </p:nvSpPr>
        <p:spPr>
          <a:xfrm>
            <a:off x="985838" y="733425"/>
            <a:ext cx="4886325" cy="3665538"/>
          </a:xfrm>
          <a:ln/>
        </p:spPr>
      </p:sp>
      <p:sp>
        <p:nvSpPr>
          <p:cNvPr id="2458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miter lim="800000"/>
            <a:headEnd/>
            <a:tailEnd/>
          </a:ln>
        </p:spPr>
        <p:txBody>
          <a:bodyPr/>
          <a:lstStyle/>
          <a:p>
            <a:fld id="{02C0CE0A-84EC-4B73-B201-D9E68E5FC788}" type="slidenum">
              <a:rPr lang="es-ES"/>
              <a:pPr/>
              <a:t>11</a:t>
            </a:fld>
            <a:endParaRPr lang="es-ES"/>
          </a:p>
        </p:txBody>
      </p:sp>
      <p:sp>
        <p:nvSpPr>
          <p:cNvPr id="26627" name="Rectangle 2"/>
          <p:cNvSpPr>
            <a:spLocks noGrp="1" noRot="1" noChangeAspect="1" noChangeArrowheads="1" noTextEdit="1"/>
          </p:cNvSpPr>
          <p:nvPr>
            <p:ph type="sldImg"/>
          </p:nvPr>
        </p:nvSpPr>
        <p:spPr>
          <a:xfrm>
            <a:off x="985838" y="733425"/>
            <a:ext cx="4886325" cy="3665538"/>
          </a:xfrm>
          <a:ln/>
        </p:spPr>
      </p:sp>
      <p:sp>
        <p:nvSpPr>
          <p:cNvPr id="2662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miter lim="800000"/>
            <a:headEnd/>
            <a:tailEnd/>
          </a:ln>
        </p:spPr>
        <p:txBody>
          <a:bodyPr/>
          <a:lstStyle/>
          <a:p>
            <a:fld id="{237ACCC0-B5E5-414B-93F0-41B89FC72957}" type="slidenum">
              <a:rPr lang="es-ES"/>
              <a:pPr/>
              <a:t>12</a:t>
            </a:fld>
            <a:endParaRPr lang="es-ES"/>
          </a:p>
        </p:txBody>
      </p:sp>
      <p:sp>
        <p:nvSpPr>
          <p:cNvPr id="28675" name="Rectangle 2"/>
          <p:cNvSpPr>
            <a:spLocks noGrp="1" noRot="1" noChangeAspect="1" noChangeArrowheads="1" noTextEdit="1"/>
          </p:cNvSpPr>
          <p:nvPr>
            <p:ph type="sldImg"/>
          </p:nvPr>
        </p:nvSpPr>
        <p:spPr>
          <a:xfrm>
            <a:off x="985838" y="733425"/>
            <a:ext cx="4886325" cy="3665538"/>
          </a:xfrm>
          <a:ln/>
        </p:spPr>
      </p:sp>
      <p:sp>
        <p:nvSpPr>
          <p:cNvPr id="2867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9CA5B29E-0F26-4A5C-BB00-BB0534D91725}" type="slidenum">
              <a:rPr lang="es-ES"/>
              <a:pPr/>
              <a:t>13</a:t>
            </a:fld>
            <a:endParaRPr lang="es-ES"/>
          </a:p>
        </p:txBody>
      </p:sp>
      <p:sp>
        <p:nvSpPr>
          <p:cNvPr id="30723" name="Rectangle 2"/>
          <p:cNvSpPr>
            <a:spLocks noGrp="1" noRot="1" noChangeAspect="1" noChangeArrowheads="1" noTextEdit="1"/>
          </p:cNvSpPr>
          <p:nvPr>
            <p:ph type="sldImg"/>
          </p:nvPr>
        </p:nvSpPr>
        <p:spPr>
          <a:xfrm>
            <a:off x="985838" y="733425"/>
            <a:ext cx="4886325" cy="3665538"/>
          </a:xfrm>
          <a:ln/>
        </p:spPr>
      </p:sp>
      <p:sp>
        <p:nvSpPr>
          <p:cNvPr id="3072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fld id="{89C59CC6-BDE3-48F3-A301-225ACAE85886}" type="slidenum">
              <a:rPr lang="es-ES"/>
              <a:pPr/>
              <a:t>14</a:t>
            </a:fld>
            <a:endParaRPr lang="es-ES"/>
          </a:p>
        </p:txBody>
      </p:sp>
      <p:sp>
        <p:nvSpPr>
          <p:cNvPr id="32771" name="Rectangle 2"/>
          <p:cNvSpPr>
            <a:spLocks noGrp="1" noRot="1" noChangeAspect="1" noChangeArrowheads="1" noTextEdit="1"/>
          </p:cNvSpPr>
          <p:nvPr>
            <p:ph type="sldImg"/>
          </p:nvPr>
        </p:nvSpPr>
        <p:spPr>
          <a:xfrm>
            <a:off x="985838" y="733425"/>
            <a:ext cx="4886325" cy="3665538"/>
          </a:xfrm>
          <a:ln/>
        </p:spPr>
      </p:sp>
      <p:sp>
        <p:nvSpPr>
          <p:cNvPr id="3277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miter lim="800000"/>
            <a:headEnd/>
            <a:tailEnd/>
          </a:ln>
        </p:spPr>
        <p:txBody>
          <a:bodyPr/>
          <a:lstStyle/>
          <a:p>
            <a:fld id="{63FFAD06-9B67-46CC-ACFB-A608474EB79C}" type="slidenum">
              <a:rPr lang="es-ES"/>
              <a:pPr/>
              <a:t>15</a:t>
            </a:fld>
            <a:endParaRPr lang="es-ES"/>
          </a:p>
        </p:txBody>
      </p:sp>
      <p:sp>
        <p:nvSpPr>
          <p:cNvPr id="34819" name="Rectangle 2"/>
          <p:cNvSpPr>
            <a:spLocks noGrp="1" noRot="1" noChangeAspect="1" noChangeArrowheads="1" noTextEdit="1"/>
          </p:cNvSpPr>
          <p:nvPr>
            <p:ph type="sldImg"/>
          </p:nvPr>
        </p:nvSpPr>
        <p:spPr>
          <a:xfrm>
            <a:off x="985838" y="733425"/>
            <a:ext cx="4886325" cy="3665538"/>
          </a:xfrm>
          <a:ln/>
        </p:spPr>
      </p:sp>
      <p:sp>
        <p:nvSpPr>
          <p:cNvPr id="3482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fld id="{D9B0543E-2CDB-4267-8498-54D727429EEF}" type="slidenum">
              <a:rPr lang="es-ES"/>
              <a:pPr/>
              <a:t>16</a:t>
            </a:fld>
            <a:endParaRPr lang="es-ES"/>
          </a:p>
        </p:txBody>
      </p:sp>
      <p:sp>
        <p:nvSpPr>
          <p:cNvPr id="36867" name="Rectangle 2"/>
          <p:cNvSpPr>
            <a:spLocks noGrp="1" noRot="1" noChangeAspect="1" noChangeArrowheads="1" noTextEdit="1"/>
          </p:cNvSpPr>
          <p:nvPr>
            <p:ph type="sldImg"/>
          </p:nvPr>
        </p:nvSpPr>
        <p:spPr>
          <a:xfrm>
            <a:off x="985838" y="733425"/>
            <a:ext cx="4886325" cy="3665538"/>
          </a:xfrm>
          <a:ln/>
        </p:spPr>
      </p:sp>
      <p:sp>
        <p:nvSpPr>
          <p:cNvPr id="3686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miter lim="800000"/>
            <a:headEnd/>
            <a:tailEnd/>
          </a:ln>
        </p:spPr>
        <p:txBody>
          <a:bodyPr/>
          <a:lstStyle/>
          <a:p>
            <a:fld id="{CA012E71-9E32-489B-ADCE-6EE980B37ADE}" type="slidenum">
              <a:rPr lang="es-ES"/>
              <a:pPr/>
              <a:t>52</a:t>
            </a:fld>
            <a:endParaRPr lang="es-ES"/>
          </a:p>
        </p:txBody>
      </p:sp>
      <p:sp>
        <p:nvSpPr>
          <p:cNvPr id="74755" name="Rectangle 2"/>
          <p:cNvSpPr>
            <a:spLocks noGrp="1" noRot="1" noChangeAspect="1" noChangeArrowheads="1" noTextEdit="1"/>
          </p:cNvSpPr>
          <p:nvPr>
            <p:ph type="sldImg"/>
          </p:nvPr>
        </p:nvSpPr>
        <p:spPr>
          <a:xfrm>
            <a:off x="985838" y="733425"/>
            <a:ext cx="4886325" cy="3665538"/>
          </a:xfrm>
          <a:ln/>
        </p:spPr>
      </p:sp>
      <p:sp>
        <p:nvSpPr>
          <p:cNvPr id="7475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miter lim="800000"/>
            <a:headEnd/>
            <a:tailEnd/>
          </a:ln>
        </p:spPr>
        <p:txBody>
          <a:bodyPr/>
          <a:lstStyle/>
          <a:p>
            <a:fld id="{8478803F-4AF3-4D08-A2B8-D3358B7E3AB8}" type="slidenum">
              <a:rPr lang="es-ES"/>
              <a:pPr/>
              <a:t>53</a:t>
            </a:fld>
            <a:endParaRPr lang="es-ES"/>
          </a:p>
        </p:txBody>
      </p:sp>
      <p:sp>
        <p:nvSpPr>
          <p:cNvPr id="76803" name="Rectangle 2"/>
          <p:cNvSpPr>
            <a:spLocks noGrp="1" noRot="1" noChangeAspect="1" noChangeArrowheads="1" noTextEdit="1"/>
          </p:cNvSpPr>
          <p:nvPr>
            <p:ph type="sldImg"/>
          </p:nvPr>
        </p:nvSpPr>
        <p:spPr>
          <a:xfrm>
            <a:off x="985838" y="733425"/>
            <a:ext cx="4886325" cy="3665538"/>
          </a:xfrm>
          <a:ln/>
        </p:spPr>
      </p:sp>
      <p:sp>
        <p:nvSpPr>
          <p:cNvPr id="7680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miter lim="800000"/>
            <a:headEnd/>
            <a:tailEnd/>
          </a:ln>
        </p:spPr>
        <p:txBody>
          <a:bodyPr/>
          <a:lstStyle/>
          <a:p>
            <a:fld id="{2B3B1AB0-1923-4FB2-A15B-D3FF6CEB0F25}" type="slidenum">
              <a:rPr lang="es-ES"/>
              <a:pPr/>
              <a:t>54</a:t>
            </a:fld>
            <a:endParaRPr lang="es-ES"/>
          </a:p>
        </p:txBody>
      </p:sp>
      <p:sp>
        <p:nvSpPr>
          <p:cNvPr id="78851" name="Rectangle 2"/>
          <p:cNvSpPr>
            <a:spLocks noGrp="1" noRot="1" noChangeAspect="1" noChangeArrowheads="1" noTextEdit="1"/>
          </p:cNvSpPr>
          <p:nvPr>
            <p:ph type="sldImg"/>
          </p:nvPr>
        </p:nvSpPr>
        <p:spPr>
          <a:xfrm>
            <a:off x="985838" y="733425"/>
            <a:ext cx="4886325" cy="3665538"/>
          </a:xfrm>
          <a:ln/>
        </p:spPr>
      </p:sp>
      <p:sp>
        <p:nvSpPr>
          <p:cNvPr id="7885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a:ln>
            <a:miter lim="800000"/>
            <a:headEnd/>
            <a:tailEnd/>
          </a:ln>
        </p:spPr>
        <p:txBody>
          <a:bodyPr/>
          <a:lstStyle/>
          <a:p>
            <a:fld id="{CBC963E6-E831-4C98-842C-C51AE6C3537A}" type="slidenum">
              <a:rPr lang="es-ES"/>
              <a:pPr/>
              <a:t>55</a:t>
            </a:fld>
            <a:endParaRPr lang="es-ES"/>
          </a:p>
        </p:txBody>
      </p:sp>
      <p:sp>
        <p:nvSpPr>
          <p:cNvPr id="80899" name="Rectangle 2"/>
          <p:cNvSpPr>
            <a:spLocks noGrp="1" noRot="1" noChangeAspect="1" noChangeArrowheads="1" noTextEdit="1"/>
          </p:cNvSpPr>
          <p:nvPr>
            <p:ph type="sldImg"/>
          </p:nvPr>
        </p:nvSpPr>
        <p:spPr>
          <a:xfrm>
            <a:off x="985838" y="733425"/>
            <a:ext cx="4886325" cy="3665538"/>
          </a:xfrm>
          <a:ln/>
        </p:spPr>
      </p:sp>
      <p:sp>
        <p:nvSpPr>
          <p:cNvPr id="8090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miter lim="800000"/>
            <a:headEnd/>
            <a:tailEnd/>
          </a:ln>
        </p:spPr>
        <p:txBody>
          <a:bodyPr/>
          <a:lstStyle/>
          <a:p>
            <a:fld id="{838F02A8-2251-43E8-9FF5-8D6FACDB5544}" type="slidenum">
              <a:rPr lang="es-ES"/>
              <a:pPr/>
              <a:t>56</a:t>
            </a:fld>
            <a:endParaRPr lang="es-ES"/>
          </a:p>
        </p:txBody>
      </p:sp>
      <p:sp>
        <p:nvSpPr>
          <p:cNvPr id="82947" name="Rectangle 2"/>
          <p:cNvSpPr>
            <a:spLocks noGrp="1" noRot="1" noChangeAspect="1" noChangeArrowheads="1" noTextEdit="1"/>
          </p:cNvSpPr>
          <p:nvPr>
            <p:ph type="sldImg"/>
          </p:nvPr>
        </p:nvSpPr>
        <p:spPr>
          <a:xfrm>
            <a:off x="985838" y="733425"/>
            <a:ext cx="4886325" cy="3665538"/>
          </a:xfrm>
          <a:ln/>
        </p:spPr>
      </p:sp>
      <p:sp>
        <p:nvSpPr>
          <p:cNvPr id="8294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a:ln>
            <a:miter lim="800000"/>
            <a:headEnd/>
            <a:tailEnd/>
          </a:ln>
        </p:spPr>
        <p:txBody>
          <a:bodyPr/>
          <a:lstStyle/>
          <a:p>
            <a:fld id="{1A2780C9-692B-4F6C-BAFD-DBB1D5133F02}" type="slidenum">
              <a:rPr lang="es-ES"/>
              <a:pPr/>
              <a:t>57</a:t>
            </a:fld>
            <a:endParaRPr lang="es-ES"/>
          </a:p>
        </p:txBody>
      </p:sp>
      <p:sp>
        <p:nvSpPr>
          <p:cNvPr id="84995" name="Rectangle 2"/>
          <p:cNvSpPr>
            <a:spLocks noGrp="1" noRot="1" noChangeAspect="1" noChangeArrowheads="1" noTextEdit="1"/>
          </p:cNvSpPr>
          <p:nvPr>
            <p:ph type="sldImg"/>
          </p:nvPr>
        </p:nvSpPr>
        <p:spPr>
          <a:xfrm>
            <a:off x="985838" y="733425"/>
            <a:ext cx="4886325" cy="3665538"/>
          </a:xfrm>
          <a:ln/>
        </p:spPr>
      </p:sp>
      <p:sp>
        <p:nvSpPr>
          <p:cNvPr id="8499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miter lim="800000"/>
            <a:headEnd/>
            <a:tailEnd/>
          </a:ln>
        </p:spPr>
        <p:txBody>
          <a:bodyPr/>
          <a:lstStyle/>
          <a:p>
            <a:fld id="{EA17F272-358A-4BA4-A9E4-91F34FAADBF3}" type="slidenum">
              <a:rPr lang="es-ES"/>
              <a:pPr/>
              <a:t>58</a:t>
            </a:fld>
            <a:endParaRPr lang="es-ES"/>
          </a:p>
        </p:txBody>
      </p:sp>
      <p:sp>
        <p:nvSpPr>
          <p:cNvPr id="87043" name="Rectangle 2"/>
          <p:cNvSpPr>
            <a:spLocks noGrp="1" noRot="1" noChangeAspect="1" noChangeArrowheads="1" noTextEdit="1"/>
          </p:cNvSpPr>
          <p:nvPr>
            <p:ph type="sldImg"/>
          </p:nvPr>
        </p:nvSpPr>
        <p:spPr>
          <a:xfrm>
            <a:off x="985838" y="733425"/>
            <a:ext cx="4886325" cy="3665538"/>
          </a:xfrm>
          <a:ln/>
        </p:spPr>
      </p:sp>
      <p:sp>
        <p:nvSpPr>
          <p:cNvPr id="8704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miter lim="800000"/>
            <a:headEnd/>
            <a:tailEnd/>
          </a:ln>
        </p:spPr>
        <p:txBody>
          <a:bodyPr/>
          <a:lstStyle/>
          <a:p>
            <a:fld id="{E927CB84-01F6-435F-9335-432A094C5B72}" type="slidenum">
              <a:rPr lang="es-ES"/>
              <a:pPr/>
              <a:t>59</a:t>
            </a:fld>
            <a:endParaRPr lang="es-ES"/>
          </a:p>
        </p:txBody>
      </p:sp>
      <p:sp>
        <p:nvSpPr>
          <p:cNvPr id="89091" name="Rectangle 2"/>
          <p:cNvSpPr>
            <a:spLocks noGrp="1" noRot="1" noChangeAspect="1" noChangeArrowheads="1" noTextEdit="1"/>
          </p:cNvSpPr>
          <p:nvPr>
            <p:ph type="sldImg"/>
          </p:nvPr>
        </p:nvSpPr>
        <p:spPr>
          <a:xfrm>
            <a:off x="985838" y="733425"/>
            <a:ext cx="4886325" cy="3665538"/>
          </a:xfrm>
          <a:ln/>
        </p:spPr>
      </p:sp>
      <p:sp>
        <p:nvSpPr>
          <p:cNvPr id="8909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miter lim="800000"/>
            <a:headEnd/>
            <a:tailEnd/>
          </a:ln>
        </p:spPr>
        <p:txBody>
          <a:bodyPr/>
          <a:lstStyle/>
          <a:p>
            <a:fld id="{339B2451-955A-4427-8832-5BA2D3BC6706}" type="slidenum">
              <a:rPr lang="es-ES"/>
              <a:pPr/>
              <a:t>60</a:t>
            </a:fld>
            <a:endParaRPr lang="es-ES"/>
          </a:p>
        </p:txBody>
      </p:sp>
      <p:sp>
        <p:nvSpPr>
          <p:cNvPr id="91139" name="Rectangle 2"/>
          <p:cNvSpPr>
            <a:spLocks noGrp="1" noRot="1" noChangeAspect="1" noChangeArrowheads="1" noTextEdit="1"/>
          </p:cNvSpPr>
          <p:nvPr>
            <p:ph type="sldImg"/>
          </p:nvPr>
        </p:nvSpPr>
        <p:spPr>
          <a:xfrm>
            <a:off x="985838" y="733425"/>
            <a:ext cx="4886325" cy="3665538"/>
          </a:xfrm>
          <a:ln/>
        </p:spPr>
      </p:sp>
      <p:sp>
        <p:nvSpPr>
          <p:cNvPr id="9114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miter lim="800000"/>
            <a:headEnd/>
            <a:tailEnd/>
          </a:ln>
        </p:spPr>
        <p:txBody>
          <a:bodyPr/>
          <a:lstStyle/>
          <a:p>
            <a:fld id="{3C222016-F4A5-460B-84A8-33E27B93B0DC}" type="slidenum">
              <a:rPr lang="es-ES"/>
              <a:pPr/>
              <a:t>61</a:t>
            </a:fld>
            <a:endParaRPr lang="es-ES"/>
          </a:p>
        </p:txBody>
      </p:sp>
      <p:sp>
        <p:nvSpPr>
          <p:cNvPr id="93187" name="Rectangle 2"/>
          <p:cNvSpPr>
            <a:spLocks noGrp="1" noRot="1" noChangeAspect="1" noChangeArrowheads="1" noTextEdit="1"/>
          </p:cNvSpPr>
          <p:nvPr>
            <p:ph type="sldImg"/>
          </p:nvPr>
        </p:nvSpPr>
        <p:spPr>
          <a:xfrm>
            <a:off x="985838" y="733425"/>
            <a:ext cx="4886325" cy="3665538"/>
          </a:xfrm>
          <a:ln/>
        </p:spPr>
      </p:sp>
      <p:sp>
        <p:nvSpPr>
          <p:cNvPr id="9318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a:ln>
            <a:miter lim="800000"/>
            <a:headEnd/>
            <a:tailEnd/>
          </a:ln>
        </p:spPr>
        <p:txBody>
          <a:bodyPr/>
          <a:lstStyle/>
          <a:p>
            <a:fld id="{567FC504-E795-4D6B-82C8-5C1A5313FCF0}" type="slidenum">
              <a:rPr lang="es-ES"/>
              <a:pPr/>
              <a:t>62</a:t>
            </a:fld>
            <a:endParaRPr lang="es-ES"/>
          </a:p>
        </p:txBody>
      </p:sp>
      <p:sp>
        <p:nvSpPr>
          <p:cNvPr id="95235" name="Rectangle 2"/>
          <p:cNvSpPr>
            <a:spLocks noGrp="1" noRot="1" noChangeAspect="1" noChangeArrowheads="1" noTextEdit="1"/>
          </p:cNvSpPr>
          <p:nvPr>
            <p:ph type="sldImg"/>
          </p:nvPr>
        </p:nvSpPr>
        <p:spPr>
          <a:xfrm>
            <a:off x="985838" y="733425"/>
            <a:ext cx="4886325" cy="3665538"/>
          </a:xfrm>
          <a:ln/>
        </p:spPr>
      </p:sp>
      <p:sp>
        <p:nvSpPr>
          <p:cNvPr id="9523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a:ln>
            <a:miter lim="800000"/>
            <a:headEnd/>
            <a:tailEnd/>
          </a:ln>
        </p:spPr>
        <p:txBody>
          <a:bodyPr/>
          <a:lstStyle/>
          <a:p>
            <a:fld id="{93AA0C85-B9DF-4959-A447-97909DB7525D}" type="slidenum">
              <a:rPr lang="es-ES"/>
              <a:pPr/>
              <a:t>63</a:t>
            </a:fld>
            <a:endParaRPr lang="es-ES"/>
          </a:p>
        </p:txBody>
      </p:sp>
      <p:sp>
        <p:nvSpPr>
          <p:cNvPr id="97283" name="Rectangle 2"/>
          <p:cNvSpPr>
            <a:spLocks noGrp="1" noRot="1" noChangeAspect="1" noChangeArrowheads="1" noTextEdit="1"/>
          </p:cNvSpPr>
          <p:nvPr>
            <p:ph type="sldImg"/>
          </p:nvPr>
        </p:nvSpPr>
        <p:spPr>
          <a:xfrm>
            <a:off x="985838" y="733425"/>
            <a:ext cx="4886325" cy="3665538"/>
          </a:xfrm>
          <a:ln/>
        </p:spPr>
      </p:sp>
      <p:sp>
        <p:nvSpPr>
          <p:cNvPr id="97284"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a:ln>
            <a:miter lim="800000"/>
            <a:headEnd/>
            <a:tailEnd/>
          </a:ln>
        </p:spPr>
        <p:txBody>
          <a:bodyPr/>
          <a:lstStyle/>
          <a:p>
            <a:fld id="{FAF44172-2EBB-4B48-98C5-C1DF564EDD4D}" type="slidenum">
              <a:rPr lang="es-ES"/>
              <a:pPr/>
              <a:t>64</a:t>
            </a:fld>
            <a:endParaRPr lang="es-ES"/>
          </a:p>
        </p:txBody>
      </p:sp>
      <p:sp>
        <p:nvSpPr>
          <p:cNvPr id="99331" name="Rectangle 2"/>
          <p:cNvSpPr>
            <a:spLocks noGrp="1" noRot="1" noChangeAspect="1" noChangeArrowheads="1" noTextEdit="1"/>
          </p:cNvSpPr>
          <p:nvPr>
            <p:ph type="sldImg"/>
          </p:nvPr>
        </p:nvSpPr>
        <p:spPr>
          <a:xfrm>
            <a:off x="985838" y="733425"/>
            <a:ext cx="4886325" cy="3665538"/>
          </a:xfrm>
          <a:ln/>
        </p:spPr>
      </p:sp>
      <p:sp>
        <p:nvSpPr>
          <p:cNvPr id="99332"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a:noFill/>
          <a:ln>
            <a:miter lim="800000"/>
            <a:headEnd/>
            <a:tailEnd/>
          </a:ln>
        </p:spPr>
        <p:txBody>
          <a:bodyPr/>
          <a:lstStyle/>
          <a:p>
            <a:fld id="{5BF4E625-C748-4118-9A1D-7E610DAD31CE}" type="slidenum">
              <a:rPr lang="es-ES"/>
              <a:pPr/>
              <a:t>65</a:t>
            </a:fld>
            <a:endParaRPr lang="es-ES"/>
          </a:p>
        </p:txBody>
      </p:sp>
      <p:sp>
        <p:nvSpPr>
          <p:cNvPr id="101379" name="Rectangle 2"/>
          <p:cNvSpPr>
            <a:spLocks noGrp="1" noRot="1" noChangeAspect="1" noChangeArrowheads="1" noTextEdit="1"/>
          </p:cNvSpPr>
          <p:nvPr>
            <p:ph type="sldImg"/>
          </p:nvPr>
        </p:nvSpPr>
        <p:spPr>
          <a:xfrm>
            <a:off x="985838" y="733425"/>
            <a:ext cx="4886325" cy="3665538"/>
          </a:xfrm>
          <a:ln/>
        </p:spPr>
      </p:sp>
      <p:sp>
        <p:nvSpPr>
          <p:cNvPr id="101380"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a:noFill/>
          <a:ln>
            <a:miter lim="800000"/>
            <a:headEnd/>
            <a:tailEnd/>
          </a:ln>
        </p:spPr>
        <p:txBody>
          <a:bodyPr/>
          <a:lstStyle/>
          <a:p>
            <a:fld id="{8B683352-9987-49EC-990D-FFF25482039F}" type="slidenum">
              <a:rPr lang="es-ES"/>
              <a:pPr/>
              <a:t>66</a:t>
            </a:fld>
            <a:endParaRPr lang="es-ES"/>
          </a:p>
        </p:txBody>
      </p:sp>
      <p:sp>
        <p:nvSpPr>
          <p:cNvPr id="103427" name="Rectangle 2"/>
          <p:cNvSpPr>
            <a:spLocks noGrp="1" noRot="1" noChangeAspect="1" noChangeArrowheads="1" noTextEdit="1"/>
          </p:cNvSpPr>
          <p:nvPr>
            <p:ph type="sldImg"/>
          </p:nvPr>
        </p:nvSpPr>
        <p:spPr>
          <a:xfrm>
            <a:off x="985838" y="733425"/>
            <a:ext cx="4886325" cy="3665538"/>
          </a:xfrm>
          <a:ln/>
        </p:spPr>
      </p:sp>
      <p:sp>
        <p:nvSpPr>
          <p:cNvPr id="103428"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a:ln>
            <a:miter lim="800000"/>
            <a:headEnd/>
            <a:tailEnd/>
          </a:ln>
        </p:spPr>
        <p:txBody>
          <a:bodyPr/>
          <a:lstStyle/>
          <a:p>
            <a:fld id="{99BF29AF-7CFE-45E2-AF78-CE043280CF54}" type="slidenum">
              <a:rPr lang="es-ES"/>
              <a:pPr/>
              <a:t>67</a:t>
            </a:fld>
            <a:endParaRPr lang="es-ES"/>
          </a:p>
        </p:txBody>
      </p:sp>
      <p:sp>
        <p:nvSpPr>
          <p:cNvPr id="105475" name="Rectangle 2"/>
          <p:cNvSpPr>
            <a:spLocks noGrp="1" noRot="1" noChangeAspect="1" noChangeArrowheads="1" noTextEdit="1"/>
          </p:cNvSpPr>
          <p:nvPr>
            <p:ph type="sldImg"/>
          </p:nvPr>
        </p:nvSpPr>
        <p:spPr>
          <a:xfrm>
            <a:off x="985838" y="733425"/>
            <a:ext cx="4886325" cy="3665538"/>
          </a:xfrm>
          <a:ln/>
        </p:spPr>
      </p:sp>
      <p:sp>
        <p:nvSpPr>
          <p:cNvPr id="105476" name="Rectangle 3"/>
          <p:cNvSpPr>
            <a:spLocks noGrp="1" noChangeArrowheads="1"/>
          </p:cNvSpPr>
          <p:nvPr>
            <p:ph type="body" idx="1"/>
          </p:nvPr>
        </p:nvSpPr>
        <p:spPr>
          <a:noFill/>
        </p:spPr>
        <p:txBody>
          <a:bodyPr/>
          <a:lstStyle/>
          <a:p>
            <a:endParaRPr lang="es-ES"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4" name="Picture 7" descr="Brickwork-SD-R1acrop.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useBgFill="1">
        <p:nvSpPr>
          <p:cNvPr id="5" name="Freeform 12"/>
          <p:cNvSpPr/>
          <p:nvPr/>
        </p:nvSpPr>
        <p:spPr>
          <a:xfrm>
            <a:off x="-8467" y="-16933"/>
            <a:ext cx="8754534" cy="6451600"/>
          </a:xfrm>
          <a:custGeom>
            <a:avLst/>
            <a:gdLst/>
            <a:ahLst/>
            <a:cxnLst/>
            <a:rect l="l" t="t" r="r" b="b"/>
            <a:pathLst>
              <a:path w="8754534" h="6451600">
                <a:moveTo>
                  <a:pt x="8373534" y="0"/>
                </a:moveTo>
                <a:lnTo>
                  <a:pt x="8754534" y="5994400"/>
                </a:lnTo>
                <a:lnTo>
                  <a:pt x="0" y="6451600"/>
                </a:lnTo>
                <a:lnTo>
                  <a:pt x="0" y="0"/>
                </a:lnTo>
                <a:lnTo>
                  <a:pt x="8373534" y="0"/>
                </a:lnTo>
                <a:close/>
              </a:path>
            </a:pathLst>
          </a:cu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6" name="Freeform 22"/>
          <p:cNvSpPr/>
          <p:nvPr/>
        </p:nvSpPr>
        <p:spPr>
          <a:xfrm>
            <a:off x="-10379" y="4445000"/>
            <a:ext cx="8464695" cy="1715811"/>
          </a:xfrm>
          <a:custGeom>
            <a:avLst/>
            <a:gdLst/>
            <a:ahLst/>
            <a:cxnLst/>
            <a:rect l="l" t="t" r="r" b="b"/>
            <a:pathLst>
              <a:path w="8428428" h="1878553">
                <a:moveTo>
                  <a:pt x="0" y="438229"/>
                </a:moveTo>
                <a:lnTo>
                  <a:pt x="8343246" y="0"/>
                </a:lnTo>
                <a:lnTo>
                  <a:pt x="8428428" y="1424838"/>
                </a:lnTo>
                <a:lnTo>
                  <a:pt x="7515" y="1878553"/>
                </a:lnTo>
                <a:lnTo>
                  <a:pt x="0" y="438229"/>
                </a:lnTo>
                <a:close/>
              </a:path>
            </a:pathLst>
          </a:cu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7" name="Freeform 28"/>
          <p:cNvSpPr/>
          <p:nvPr/>
        </p:nvSpPr>
        <p:spPr>
          <a:xfrm>
            <a:off x="-2864" y="0"/>
            <a:ext cx="5811235" cy="321615"/>
          </a:xfrm>
          <a:custGeom>
            <a:avLst/>
            <a:gdLst/>
            <a:ahLst/>
            <a:cxnLst/>
            <a:rect l="l" t="t" r="r" b="b"/>
            <a:pathLst>
              <a:path w="5811235" h="321615">
                <a:moveTo>
                  <a:pt x="0" y="0"/>
                </a:moveTo>
                <a:lnTo>
                  <a:pt x="5811235" y="0"/>
                </a:lnTo>
                <a:lnTo>
                  <a:pt x="1" y="321615"/>
                </a:lnTo>
                <a:cubicBezTo>
                  <a:pt x="1" y="214410"/>
                  <a:pt x="0" y="107205"/>
                  <a:pt x="0" y="0"/>
                </a:cubicBezTo>
                <a:close/>
              </a:path>
            </a:pathLst>
          </a:cu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8" name="Freeform 29"/>
          <p:cNvSpPr/>
          <p:nvPr/>
        </p:nvSpPr>
        <p:spPr>
          <a:xfrm rot="21420000">
            <a:off x="-171450" y="212725"/>
            <a:ext cx="8480425" cy="5746750"/>
          </a:xfrm>
          <a:custGeom>
            <a:avLst/>
            <a:gdLst/>
            <a:ahLst/>
            <a:cxnLst/>
            <a:rect l="l" t="t" r="r" b="b"/>
            <a:pathLst>
              <a:path w="11307378" h="5746008">
                <a:moveTo>
                  <a:pt x="11270997" y="0"/>
                </a:moveTo>
                <a:lnTo>
                  <a:pt x="11307378" y="5746008"/>
                </a:lnTo>
                <a:lnTo>
                  <a:pt x="1" y="574313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9" name="5-Point Star 32"/>
          <p:cNvSpPr/>
          <p:nvPr/>
        </p:nvSpPr>
        <p:spPr>
          <a:xfrm rot="21420000">
            <a:off x="3122613" y="5057775"/>
            <a:ext cx="514350" cy="514350"/>
          </a:xfrm>
          <a:prstGeom prst="star5">
            <a:avLst>
              <a:gd name="adj" fmla="val 26693"/>
              <a:gd name="hf" fmla="val 105146"/>
              <a:gd name="vf" fmla="val 110557"/>
            </a:avLst>
          </a:prstGeom>
          <a:solidFill>
            <a:schemeClr val="accent1">
              <a:lumMod val="40000"/>
              <a:lumOff val="60000"/>
              <a:alpha val="60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rot="21420000">
            <a:off x="451416" y="668338"/>
            <a:ext cx="7533524" cy="2766528"/>
          </a:xfrm>
        </p:spPr>
        <p:txBody>
          <a:bodyPr anchor="b">
            <a:normAutofit/>
          </a:bodyPr>
          <a:lstStyle>
            <a:lvl1pPr algn="r">
              <a:defRPr sz="7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21420000">
            <a:off x="554462" y="3446830"/>
            <a:ext cx="7512060" cy="550333"/>
          </a:xfrm>
        </p:spPr>
        <p:txBody>
          <a:bodyPr anchor="t">
            <a:noAutofit/>
          </a:bodyPr>
          <a:lstStyle>
            <a:lvl1pPr marL="0" indent="0" algn="r">
              <a:buNone/>
              <a:defRPr sz="24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10" name="Date Placeholder 3"/>
          <p:cNvSpPr>
            <a:spLocks noGrp="1"/>
          </p:cNvSpPr>
          <p:nvPr>
            <p:ph type="dt" sz="half" idx="10"/>
          </p:nvPr>
        </p:nvSpPr>
        <p:spPr>
          <a:xfrm rot="21420000">
            <a:off x="3668713" y="4714875"/>
            <a:ext cx="4608512" cy="941388"/>
          </a:xfrm>
        </p:spPr>
        <p:txBody>
          <a:bodyPr/>
          <a:lstStyle>
            <a:lvl1pPr algn="ctr">
              <a:defRPr sz="4200">
                <a:solidFill>
                  <a:schemeClr val="accent1">
                    <a:lumMod val="40000"/>
                    <a:lumOff val="60000"/>
                  </a:schemeClr>
                </a:solidFill>
              </a:defRPr>
            </a:lvl1pPr>
          </a:lstStyle>
          <a:p>
            <a:pPr>
              <a:defRPr/>
            </a:pPr>
            <a:fld id="{3E08B190-937D-4A1C-AC9E-5A9B3088977D}" type="datetime1">
              <a:rPr lang="es-ES"/>
              <a:pPr>
                <a:defRPr/>
              </a:pPr>
              <a:t>30/11/2015</a:t>
            </a:fld>
            <a:endParaRPr lang="es-ES"/>
          </a:p>
        </p:txBody>
      </p:sp>
      <p:sp>
        <p:nvSpPr>
          <p:cNvPr id="11" name="Footer Placeholder 4"/>
          <p:cNvSpPr>
            <a:spLocks noGrp="1"/>
          </p:cNvSpPr>
          <p:nvPr>
            <p:ph type="ftr" sz="quarter" idx="11"/>
          </p:nvPr>
        </p:nvSpPr>
        <p:spPr>
          <a:xfrm rot="21420000">
            <a:off x="-9525" y="4956175"/>
            <a:ext cx="2990850" cy="914400"/>
          </a:xfrm>
        </p:spPr>
        <p:txBody>
          <a:bodyPr wrap="square">
            <a:spAutoFit/>
          </a:bodyPr>
          <a:lstStyle>
            <a:lvl1pPr>
              <a:defRPr lang="en-US" sz="4200"/>
            </a:lvl1pPr>
          </a:lstStyle>
          <a:p>
            <a:pPr>
              <a:defRPr/>
            </a:pPr>
            <a:endParaRPr lang="es-ES"/>
          </a:p>
        </p:txBody>
      </p:sp>
      <p:sp>
        <p:nvSpPr>
          <p:cNvPr id="12" name="Slide Number Placeholder 5"/>
          <p:cNvSpPr>
            <a:spLocks noGrp="1"/>
          </p:cNvSpPr>
          <p:nvPr>
            <p:ph type="sldNum" sz="quarter" idx="12"/>
          </p:nvPr>
        </p:nvSpPr>
        <p:spPr>
          <a:xfrm rot="21420000">
            <a:off x="7400925" y="3819525"/>
            <a:ext cx="681038" cy="498475"/>
          </a:xfrm>
        </p:spPr>
        <p:txBody>
          <a:bodyPr/>
          <a:lstStyle>
            <a:lvl1pPr>
              <a:defRPr sz="2400">
                <a:solidFill>
                  <a:srgbClr val="404040"/>
                </a:solidFill>
              </a:defRPr>
            </a:lvl1pPr>
          </a:lstStyle>
          <a:p>
            <a:fld id="{0372F6CF-2E15-4D64-B30C-4C97BA3E1702}"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2" name="Content Placeholder 2"/>
          <p:cNvSpPr>
            <a:spLocks noGrp="1"/>
          </p:cNvSpPr>
          <p:nvPr>
            <p:ph sz="quarter" idx="13"/>
          </p:nvPr>
        </p:nvSpPr>
        <p:spPr>
          <a:xfrm>
            <a:off x="514351" y="2063396"/>
            <a:ext cx="7796030" cy="331118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4"/>
          </p:nvPr>
        </p:nvSpPr>
        <p:spPr/>
        <p:txBody>
          <a:bodyPr/>
          <a:lstStyle>
            <a:lvl1pPr>
              <a:defRPr/>
            </a:lvl1pPr>
          </a:lstStyle>
          <a:p>
            <a:pPr>
              <a:defRPr/>
            </a:pPr>
            <a:fld id="{89DEB09B-EB19-4CFB-BDA2-1D35D815852D}" type="datetime1">
              <a:rPr lang="es-ES"/>
              <a:pPr>
                <a:defRPr/>
              </a:pPr>
              <a:t>30/11/2015</a:t>
            </a:fld>
            <a:endParaRPr lang="es-ES"/>
          </a:p>
        </p:txBody>
      </p:sp>
      <p:sp>
        <p:nvSpPr>
          <p:cNvPr id="5" name="Footer Placeholder 4"/>
          <p:cNvSpPr>
            <a:spLocks noGrp="1"/>
          </p:cNvSpPr>
          <p:nvPr>
            <p:ph type="ftr" sz="quarter" idx="15"/>
          </p:nvPr>
        </p:nvSpPr>
        <p:spPr/>
        <p:txBody>
          <a:bodyPr/>
          <a:lstStyle>
            <a:lvl1pPr>
              <a:defRPr/>
            </a:lvl1pPr>
          </a:lstStyle>
          <a:p>
            <a:pPr>
              <a:defRPr/>
            </a:pPr>
            <a:endParaRPr lang="es-ES"/>
          </a:p>
        </p:txBody>
      </p:sp>
      <p:sp>
        <p:nvSpPr>
          <p:cNvPr id="6" name="Slide Number Placeholder 5"/>
          <p:cNvSpPr>
            <a:spLocks noGrp="1"/>
          </p:cNvSpPr>
          <p:nvPr>
            <p:ph type="sldNum" sz="quarter" idx="16"/>
          </p:nvPr>
        </p:nvSpPr>
        <p:spPr/>
        <p:txBody>
          <a:bodyPr/>
          <a:lstStyle>
            <a:lvl1pPr>
              <a:defRPr/>
            </a:lvl1pPr>
          </a:lstStyle>
          <a:p>
            <a:fld id="{6B3E4A78-731E-4D87-AAAA-939BC0F0F882}"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6030" cy="3193487"/>
          </a:xfrm>
        </p:spPr>
        <p:txBody>
          <a:bodyPr anchor="b">
            <a:normAutofit/>
          </a:bodyPr>
          <a:lstStyle>
            <a:lvl1pPr algn="l">
              <a:defRPr sz="54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514351" y="3742267"/>
            <a:ext cx="7796030" cy="1639614"/>
          </a:xfrm>
        </p:spPr>
        <p:txBody>
          <a:bodyPr anchor="t"/>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fld id="{BA0121A8-AA5B-4852-BE61-4D7223A0A886}" type="datetime1">
              <a:rPr lang="es-ES"/>
              <a:pPr>
                <a:defRPr/>
              </a:pPr>
              <a:t>30/11/2015</a:t>
            </a:fld>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fld id="{6B69C730-2F6D-445D-9C0A-6283E2745DC3}"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7662" cy="1158140"/>
          </a:xfrm>
        </p:spPr>
        <p:txBody>
          <a:bodyPr/>
          <a:lstStyle/>
          <a:p>
            <a:r>
              <a:rPr lang="es-ES" smtClean="0"/>
              <a:t>Haga clic para modificar el estilo de título del patrón</a:t>
            </a:r>
            <a:endParaRPr lang="en-US" dirty="0"/>
          </a:p>
        </p:txBody>
      </p:sp>
      <p:sp>
        <p:nvSpPr>
          <p:cNvPr id="12" name="Content Placeholder 2"/>
          <p:cNvSpPr>
            <a:spLocks noGrp="1"/>
          </p:cNvSpPr>
          <p:nvPr>
            <p:ph sz="quarter" idx="13"/>
          </p:nvPr>
        </p:nvSpPr>
        <p:spPr>
          <a:xfrm>
            <a:off x="514350" y="2063396"/>
            <a:ext cx="3816536" cy="3311189"/>
          </a:xfrm>
        </p:spPr>
        <p:txBody>
          <a:bodyPr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13" name="Content Placeholder 3"/>
          <p:cNvSpPr>
            <a:spLocks noGrp="1"/>
          </p:cNvSpPr>
          <p:nvPr>
            <p:ph sz="quarter" idx="14"/>
          </p:nvPr>
        </p:nvSpPr>
        <p:spPr>
          <a:xfrm>
            <a:off x="4495478" y="2063396"/>
            <a:ext cx="3814904" cy="3311189"/>
          </a:xfrm>
        </p:spPr>
        <p:txBody>
          <a:bodyPr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5"/>
          </p:nvPr>
        </p:nvSpPr>
        <p:spPr/>
        <p:txBody>
          <a:bodyPr/>
          <a:lstStyle>
            <a:lvl1pPr>
              <a:defRPr/>
            </a:lvl1pPr>
          </a:lstStyle>
          <a:p>
            <a:pPr>
              <a:defRPr/>
            </a:pPr>
            <a:fld id="{123D963F-660D-4EB2-926A-5E79BDE21D3B}" type="datetime1">
              <a:rPr lang="es-ES"/>
              <a:pPr>
                <a:defRPr/>
              </a:pPr>
              <a:t>30/11/2015</a:t>
            </a:fld>
            <a:endParaRPr lang="es-ES"/>
          </a:p>
        </p:txBody>
      </p:sp>
      <p:sp>
        <p:nvSpPr>
          <p:cNvPr id="6" name="Footer Placeholder 4"/>
          <p:cNvSpPr>
            <a:spLocks noGrp="1"/>
          </p:cNvSpPr>
          <p:nvPr>
            <p:ph type="ftr" sz="quarter" idx="16"/>
          </p:nvPr>
        </p:nvSpPr>
        <p:spPr/>
        <p:txBody>
          <a:bodyPr/>
          <a:lstStyle>
            <a:lvl1pPr>
              <a:defRPr/>
            </a:lvl1pPr>
          </a:lstStyle>
          <a:p>
            <a:pPr>
              <a:defRPr/>
            </a:pPr>
            <a:endParaRPr lang="es-ES"/>
          </a:p>
        </p:txBody>
      </p:sp>
      <p:sp>
        <p:nvSpPr>
          <p:cNvPr id="7" name="Slide Number Placeholder 5"/>
          <p:cNvSpPr>
            <a:spLocks noGrp="1"/>
          </p:cNvSpPr>
          <p:nvPr>
            <p:ph type="sldNum" sz="quarter" idx="17"/>
          </p:nvPr>
        </p:nvSpPr>
        <p:spPr/>
        <p:txBody>
          <a:bodyPr/>
          <a:lstStyle>
            <a:lvl1pPr>
              <a:defRPr/>
            </a:lvl1pPr>
          </a:lstStyle>
          <a:p>
            <a:fld id="{338A313B-CFFC-405D-9414-9A1336682257}"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4" name="Title 1"/>
          <p:cNvSpPr>
            <a:spLocks noGrp="1"/>
          </p:cNvSpPr>
          <p:nvPr>
            <p:ph type="title"/>
          </p:nvPr>
        </p:nvSpPr>
        <p:spPr>
          <a:xfrm>
            <a:off x="514351" y="685800"/>
            <a:ext cx="7796030" cy="1158140"/>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39569" y="2063396"/>
            <a:ext cx="3591317"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2" name="Content Placeholder 3"/>
          <p:cNvSpPr>
            <a:spLocks noGrp="1"/>
          </p:cNvSpPr>
          <p:nvPr>
            <p:ph sz="quarter" idx="13"/>
          </p:nvPr>
        </p:nvSpPr>
        <p:spPr>
          <a:xfrm>
            <a:off x="514352" y="2861733"/>
            <a:ext cx="3816534" cy="2512852"/>
          </a:xfrm>
        </p:spPr>
        <p:txBody>
          <a:bodyPr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15340" y="2063396"/>
            <a:ext cx="359667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3" name="Content Placeholder 5"/>
          <p:cNvSpPr>
            <a:spLocks noGrp="1"/>
          </p:cNvSpPr>
          <p:nvPr>
            <p:ph sz="quarter" idx="14"/>
          </p:nvPr>
        </p:nvSpPr>
        <p:spPr>
          <a:xfrm>
            <a:off x="4495477" y="2861733"/>
            <a:ext cx="3816535" cy="2512852"/>
          </a:xfrm>
        </p:spPr>
        <p:txBody>
          <a:bodyPr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5"/>
          </p:nvPr>
        </p:nvSpPr>
        <p:spPr/>
        <p:txBody>
          <a:bodyPr/>
          <a:lstStyle>
            <a:lvl1pPr>
              <a:defRPr/>
            </a:lvl1pPr>
          </a:lstStyle>
          <a:p>
            <a:pPr>
              <a:defRPr/>
            </a:pPr>
            <a:fld id="{D10471C8-4109-465A-8099-C9A3A028C5FF}" type="datetime1">
              <a:rPr lang="es-ES"/>
              <a:pPr>
                <a:defRPr/>
              </a:pPr>
              <a:t>30/11/2015</a:t>
            </a:fld>
            <a:endParaRPr lang="es-ES"/>
          </a:p>
        </p:txBody>
      </p:sp>
      <p:sp>
        <p:nvSpPr>
          <p:cNvPr id="8" name="Footer Placeholder 4"/>
          <p:cNvSpPr>
            <a:spLocks noGrp="1"/>
          </p:cNvSpPr>
          <p:nvPr>
            <p:ph type="ftr" sz="quarter" idx="16"/>
          </p:nvPr>
        </p:nvSpPr>
        <p:spPr/>
        <p:txBody>
          <a:bodyPr/>
          <a:lstStyle>
            <a:lvl1pPr>
              <a:defRPr/>
            </a:lvl1pPr>
          </a:lstStyle>
          <a:p>
            <a:pPr>
              <a:defRPr/>
            </a:pPr>
            <a:endParaRPr lang="es-ES"/>
          </a:p>
        </p:txBody>
      </p:sp>
      <p:sp>
        <p:nvSpPr>
          <p:cNvPr id="9" name="Slide Number Placeholder 5"/>
          <p:cNvSpPr>
            <a:spLocks noGrp="1"/>
          </p:cNvSpPr>
          <p:nvPr>
            <p:ph type="sldNum" sz="quarter" idx="17"/>
          </p:nvPr>
        </p:nvSpPr>
        <p:spPr/>
        <p:txBody>
          <a:bodyPr/>
          <a:lstStyle>
            <a:lvl1pPr>
              <a:defRPr/>
            </a:lvl1pPr>
          </a:lstStyle>
          <a:p>
            <a:fld id="{C2AFAA86-934A-43FF-8E70-6BB13FF21F78}"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fld id="{0D22A89A-F4D0-4F4A-86B0-680B453E170D}" type="datetime1">
              <a:rPr lang="es-ES"/>
              <a:pPr>
                <a:defRPr/>
              </a:pPr>
              <a:t>30/11/2015</a:t>
            </a:fld>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fld id="{8B2D0FE5-3D2F-4CAA-B99F-7A955FE34267}"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743490E-C8A4-4922-B706-B339BBEF3CC8}" type="datetime1">
              <a:rPr lang="es-ES"/>
              <a:pPr>
                <a:defRPr/>
              </a:pPr>
              <a:t>30/11/2015</a:t>
            </a:fld>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fld id="{DADF1B53-9D93-43E3-9F57-C4CE819B222E}"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20232" y="685800"/>
            <a:ext cx="3095145" cy="2023252"/>
          </a:xfrm>
        </p:spPr>
        <p:txBody>
          <a:bodyPr anchor="b">
            <a:normAutofit/>
          </a:bodyPr>
          <a:lstStyle>
            <a:lvl1pPr algn="ctr">
              <a:defRPr sz="3600"/>
            </a:lvl1pPr>
          </a:lstStyle>
          <a:p>
            <a:r>
              <a:rPr lang="es-ES" smtClean="0"/>
              <a:t>Haga clic para modificar el estilo de título del patrón</a:t>
            </a:r>
            <a:endParaRPr lang="en-US" dirty="0"/>
          </a:p>
        </p:txBody>
      </p:sp>
      <p:sp>
        <p:nvSpPr>
          <p:cNvPr id="10" name="Content Placeholder 2"/>
          <p:cNvSpPr>
            <a:spLocks noGrp="1"/>
          </p:cNvSpPr>
          <p:nvPr>
            <p:ph sz="quarter" idx="13"/>
          </p:nvPr>
        </p:nvSpPr>
        <p:spPr>
          <a:xfrm>
            <a:off x="3784600" y="685801"/>
            <a:ext cx="4525781" cy="4688785"/>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520232" y="2709053"/>
            <a:ext cx="3095146" cy="2665533"/>
          </a:xfrm>
        </p:spPr>
        <p:txBody>
          <a:bodyPr anchor="t"/>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4"/>
          </p:nvPr>
        </p:nvSpPr>
        <p:spPr/>
        <p:txBody>
          <a:bodyPr/>
          <a:lstStyle>
            <a:lvl1pPr>
              <a:defRPr/>
            </a:lvl1pPr>
          </a:lstStyle>
          <a:p>
            <a:pPr>
              <a:defRPr/>
            </a:pPr>
            <a:fld id="{DDE1FC97-EDE8-419E-9249-FEED3F4748D1}" type="datetime1">
              <a:rPr lang="es-ES"/>
              <a:pPr>
                <a:defRPr/>
              </a:pPr>
              <a:t>30/11/2015</a:t>
            </a:fld>
            <a:endParaRPr lang="es-ES"/>
          </a:p>
        </p:txBody>
      </p:sp>
      <p:sp>
        <p:nvSpPr>
          <p:cNvPr id="6" name="Footer Placeholder 4"/>
          <p:cNvSpPr>
            <a:spLocks noGrp="1"/>
          </p:cNvSpPr>
          <p:nvPr>
            <p:ph type="ftr" sz="quarter" idx="15"/>
          </p:nvPr>
        </p:nvSpPr>
        <p:spPr/>
        <p:txBody>
          <a:bodyPr/>
          <a:lstStyle>
            <a:lvl1pPr>
              <a:defRPr/>
            </a:lvl1pPr>
          </a:lstStyle>
          <a:p>
            <a:pPr>
              <a:defRPr/>
            </a:pPr>
            <a:endParaRPr lang="es-ES"/>
          </a:p>
        </p:txBody>
      </p:sp>
      <p:sp>
        <p:nvSpPr>
          <p:cNvPr id="7" name="Slide Number Placeholder 5"/>
          <p:cNvSpPr>
            <a:spLocks noGrp="1"/>
          </p:cNvSpPr>
          <p:nvPr>
            <p:ph type="sldNum" sz="quarter" idx="16"/>
          </p:nvPr>
        </p:nvSpPr>
        <p:spPr/>
        <p:txBody>
          <a:bodyPr/>
          <a:lstStyle>
            <a:lvl1pPr>
              <a:defRPr/>
            </a:lvl1pPr>
          </a:lstStyle>
          <a:p>
            <a:fld id="{74E76103-10AC-4045-A874-94B0544F1E8D}"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0"/>
            <a:ext cx="4408172" cy="2023252"/>
          </a:xfrm>
        </p:spPr>
        <p:txBody>
          <a:bodyPr anchor="b">
            <a:normAutofit/>
          </a:bodyPr>
          <a:lstStyle>
            <a:lvl1pPr algn="ctr">
              <a:defRPr sz="36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47740" y="1"/>
            <a:ext cx="3162641"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514351" y="2709053"/>
            <a:ext cx="4408171" cy="2362481"/>
          </a:xfrm>
        </p:spPr>
        <p:txBody>
          <a:bodyPr anchor="t"/>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72042BE4-8163-4F30-AD3D-78AF9E8C8AA2}" type="datetime1">
              <a:rPr lang="es-ES"/>
              <a:pPr>
                <a:defRPr/>
              </a:pPr>
              <a:t>30/11/2015</a:t>
            </a:fld>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2324A7B4-C196-49A8-8A13-1CC4964BEE53}"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514350" y="4106333"/>
            <a:ext cx="7796031" cy="588846"/>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4351" y="685800"/>
            <a:ext cx="7794385"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514335" y="4702923"/>
            <a:ext cx="7796046"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5C73E2EE-A97B-41F9-9A2C-7AE1EE336C27}" type="datetime1">
              <a:rPr lang="es-ES"/>
              <a:pPr>
                <a:defRPr/>
              </a:pPr>
              <a:t>30/11/2015</a:t>
            </a:fld>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CDF06700-886C-47F0-9B02-E0ED65661A13}" type="slidenum">
              <a:rPr lang="es-ES"/>
              <a:pPr/>
              <a:t>‹Nº›</a:t>
            </a:fld>
            <a:endParaRPr lang="es-E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514351" y="685801"/>
            <a:ext cx="7797677" cy="3194903"/>
          </a:xfrm>
        </p:spPr>
        <p:txBody>
          <a:bodyPr>
            <a:normAutofit/>
          </a:bodyPr>
          <a:lstStyle>
            <a:lvl1pPr algn="ctr">
              <a:defRPr sz="48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514335" y="4106333"/>
            <a:ext cx="7796047" cy="1273606"/>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DDD29ACB-6BDF-4C0C-A1AB-4942F80DBD70}" type="datetime1">
              <a:rPr lang="es-ES"/>
              <a:pPr>
                <a:defRPr/>
              </a:pPr>
              <a:t>30/11/2015</a:t>
            </a:fld>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24EC6B9D-1656-4895-A2A0-6B3F858FDD08}" type="slidenum">
              <a:rPr lang="es-ES"/>
              <a:pPr/>
              <a:t>‹Nº›</a:t>
            </a:fld>
            <a:endParaRPr lang="es-ES"/>
          </a:p>
        </p:txBody>
      </p:sp>
    </p:spTree>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5" name="TextBox 9"/>
          <p:cNvSpPr txBox="1"/>
          <p:nvPr/>
        </p:nvSpPr>
        <p:spPr>
          <a:xfrm>
            <a:off x="404813" y="887413"/>
            <a:ext cx="4572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eaLnBrk="1" hangingPunct="1">
              <a:defRPr/>
            </a:pPr>
            <a:r>
              <a:rPr lang="en-US" sz="8000" dirty="0">
                <a:effectLst/>
              </a:rPr>
              <a:t>“</a:t>
            </a:r>
          </a:p>
        </p:txBody>
      </p:sp>
      <p:sp>
        <p:nvSpPr>
          <p:cNvPr id="6" name="TextBox 10"/>
          <p:cNvSpPr txBox="1"/>
          <p:nvPr/>
        </p:nvSpPr>
        <p:spPr>
          <a:xfrm>
            <a:off x="7897813" y="2906713"/>
            <a:ext cx="4572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hangingPunct="1">
              <a:defRPr/>
            </a:pPr>
            <a:r>
              <a:rPr lang="en-US" sz="8000" dirty="0">
                <a:effectLst/>
              </a:rPr>
              <a:t>”</a:t>
            </a:r>
          </a:p>
        </p:txBody>
      </p:sp>
      <p:sp>
        <p:nvSpPr>
          <p:cNvPr id="2" name="Title 1"/>
          <p:cNvSpPr>
            <a:spLocks noGrp="1"/>
          </p:cNvSpPr>
          <p:nvPr>
            <p:ph type="title"/>
          </p:nvPr>
        </p:nvSpPr>
        <p:spPr>
          <a:xfrm>
            <a:off x="841299" y="685800"/>
            <a:ext cx="7143765" cy="2916704"/>
          </a:xfrm>
        </p:spPr>
        <p:txBody>
          <a:bodyPr>
            <a:normAutofit/>
          </a:bodyPr>
          <a:lstStyle>
            <a:lvl1pPr algn="ctr">
              <a:defRPr sz="4800"/>
            </a:lvl1pPr>
          </a:lstStyle>
          <a:p>
            <a:r>
              <a:rPr lang="es-ES" smtClean="0"/>
              <a:t>Haga clic para modificar el estilo de título del patrón</a:t>
            </a:r>
            <a:endParaRPr lang="en-US" dirty="0"/>
          </a:p>
        </p:txBody>
      </p:sp>
      <p:sp>
        <p:nvSpPr>
          <p:cNvPr id="12" name="Text Placeholder 3"/>
          <p:cNvSpPr>
            <a:spLocks noGrp="1"/>
          </p:cNvSpPr>
          <p:nvPr>
            <p:ph type="body" sz="half" idx="13"/>
          </p:nvPr>
        </p:nvSpPr>
        <p:spPr>
          <a:xfrm>
            <a:off x="1162698" y="3610032"/>
            <a:ext cx="6500967" cy="377768"/>
          </a:xfrm>
        </p:spPr>
        <p:txBody>
          <a:bodyPr anchor="t"/>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4" name="Text Placeholder 3"/>
          <p:cNvSpPr>
            <a:spLocks noGrp="1"/>
          </p:cNvSpPr>
          <p:nvPr>
            <p:ph type="body" sz="half" idx="2"/>
          </p:nvPr>
        </p:nvSpPr>
        <p:spPr>
          <a:xfrm>
            <a:off x="514351" y="4106334"/>
            <a:ext cx="7797662" cy="126825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7" name="Date Placeholder 4"/>
          <p:cNvSpPr>
            <a:spLocks noGrp="1"/>
          </p:cNvSpPr>
          <p:nvPr>
            <p:ph type="dt" sz="half" idx="14"/>
          </p:nvPr>
        </p:nvSpPr>
        <p:spPr/>
        <p:txBody>
          <a:bodyPr/>
          <a:lstStyle>
            <a:lvl1pPr>
              <a:defRPr/>
            </a:lvl1pPr>
          </a:lstStyle>
          <a:p>
            <a:pPr>
              <a:defRPr/>
            </a:pPr>
            <a:fld id="{C3B275B3-DCB1-4960-885E-48E0B77383CD}" type="datetime1">
              <a:rPr lang="es-ES"/>
              <a:pPr>
                <a:defRPr/>
              </a:pPr>
              <a:t>30/11/2015</a:t>
            </a:fld>
            <a:endParaRPr lang="es-ES"/>
          </a:p>
        </p:txBody>
      </p:sp>
      <p:sp>
        <p:nvSpPr>
          <p:cNvPr id="8" name="Footer Placeholder 5"/>
          <p:cNvSpPr>
            <a:spLocks noGrp="1"/>
          </p:cNvSpPr>
          <p:nvPr>
            <p:ph type="ftr" sz="quarter" idx="15"/>
          </p:nvPr>
        </p:nvSpPr>
        <p:spPr/>
        <p:txBody>
          <a:bodyPr/>
          <a:lstStyle>
            <a:lvl1pPr>
              <a:defRPr/>
            </a:lvl1pPr>
          </a:lstStyle>
          <a:p>
            <a:pPr>
              <a:defRPr/>
            </a:pPr>
            <a:endParaRPr lang="es-ES"/>
          </a:p>
        </p:txBody>
      </p:sp>
      <p:sp>
        <p:nvSpPr>
          <p:cNvPr id="9" name="Slide Number Placeholder 6"/>
          <p:cNvSpPr>
            <a:spLocks noGrp="1"/>
          </p:cNvSpPr>
          <p:nvPr>
            <p:ph type="sldNum" sz="quarter" idx="16"/>
          </p:nvPr>
        </p:nvSpPr>
        <p:spPr/>
        <p:txBody>
          <a:bodyPr/>
          <a:lstStyle>
            <a:lvl1pPr>
              <a:defRPr/>
            </a:lvl1pPr>
          </a:lstStyle>
          <a:p>
            <a:fld id="{ABAB6AD4-1EB4-46C3-AEE0-43D2CCA4F86A}" type="slidenum">
              <a:rPr lang="es-ES"/>
              <a:pPr/>
              <a:t>‹Nº›</a:t>
            </a:fld>
            <a:endParaRPr lang="es-ES"/>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514351" y="1723855"/>
            <a:ext cx="7796030" cy="2511835"/>
          </a:xfrm>
        </p:spPr>
        <p:txBody>
          <a:bodyPr anchor="b">
            <a:normAutofit/>
          </a:bodyPr>
          <a:lstStyle>
            <a:lvl1pPr algn="l">
              <a:defRPr sz="480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514351" y="4247468"/>
            <a:ext cx="7796030" cy="1140644"/>
          </a:xfrm>
        </p:spPr>
        <p:txBody>
          <a:bodyPr anchor="t"/>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FFC5EF57-B3A3-444A-9D4F-42C8F6160165}" type="datetime1">
              <a:rPr lang="es-ES"/>
              <a:pPr>
                <a:defRPr/>
              </a:pPr>
              <a:t>30/11/2015</a:t>
            </a:fld>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fld id="{84D969BE-209B-4DD9-B6AC-01D18EC1A94E}" type="slidenum">
              <a:rPr lang="es-ES"/>
              <a:pPr/>
              <a:t>‹Nº›</a:t>
            </a:fld>
            <a:endParaRPr lang="es-ES"/>
          </a:p>
        </p:txBody>
      </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lumna 3">
    <p:spTree>
      <p:nvGrpSpPr>
        <p:cNvPr id="1" name=""/>
        <p:cNvGrpSpPr/>
        <p:nvPr/>
      </p:nvGrpSpPr>
      <p:grpSpPr>
        <a:xfrm>
          <a:off x="0" y="0"/>
          <a:ext cx="0" cy="0"/>
          <a:chOff x="0" y="0"/>
          <a:chExt cx="0" cy="0"/>
        </a:xfrm>
      </p:grpSpPr>
      <p:sp>
        <p:nvSpPr>
          <p:cNvPr id="15" name="Title 1"/>
          <p:cNvSpPr>
            <a:spLocks noGrp="1"/>
          </p:cNvSpPr>
          <p:nvPr>
            <p:ph type="title"/>
          </p:nvPr>
        </p:nvSpPr>
        <p:spPr>
          <a:xfrm>
            <a:off x="514351" y="685801"/>
            <a:ext cx="7796030" cy="1151965"/>
          </a:xfrm>
        </p:spPr>
        <p:txBody>
          <a:bodyPr/>
          <a:lstStyle>
            <a:lvl1pPr algn="ctr">
              <a:defRPr/>
            </a:lvl1pPr>
          </a:lstStyle>
          <a:p>
            <a:r>
              <a:rPr lang="es-ES" smtClean="0"/>
              <a:t>Haga clic para modificar el estilo de título del patrón</a:t>
            </a:r>
            <a:endParaRPr lang="en-US" dirty="0"/>
          </a:p>
        </p:txBody>
      </p:sp>
      <p:sp>
        <p:nvSpPr>
          <p:cNvPr id="7" name="Text Placeholder 2"/>
          <p:cNvSpPr>
            <a:spLocks noGrp="1"/>
          </p:cNvSpPr>
          <p:nvPr>
            <p:ph type="body" idx="1"/>
          </p:nvPr>
        </p:nvSpPr>
        <p:spPr>
          <a:xfrm>
            <a:off x="514352"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8" name="Text Placeholder 3"/>
          <p:cNvSpPr>
            <a:spLocks noGrp="1"/>
          </p:cNvSpPr>
          <p:nvPr>
            <p:ph type="body" sz="half" idx="15"/>
          </p:nvPr>
        </p:nvSpPr>
        <p:spPr>
          <a:xfrm>
            <a:off x="514352" y="2639658"/>
            <a:ext cx="2482596"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9" name="Text Placeholder 4"/>
          <p:cNvSpPr>
            <a:spLocks noGrp="1"/>
          </p:cNvSpPr>
          <p:nvPr>
            <p:ph type="body" sz="quarter" idx="3"/>
          </p:nvPr>
        </p:nvSpPr>
        <p:spPr>
          <a:xfrm>
            <a:off x="3175967"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0" name="Text Placeholder 3"/>
          <p:cNvSpPr>
            <a:spLocks noGrp="1"/>
          </p:cNvSpPr>
          <p:nvPr>
            <p:ph type="body" sz="half" idx="16"/>
          </p:nvPr>
        </p:nvSpPr>
        <p:spPr>
          <a:xfrm>
            <a:off x="3175966" y="2639658"/>
            <a:ext cx="2482596"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1" name="Text Placeholder 4"/>
          <p:cNvSpPr>
            <a:spLocks noGrp="1"/>
          </p:cNvSpPr>
          <p:nvPr>
            <p:ph type="body" sz="quarter" idx="13"/>
          </p:nvPr>
        </p:nvSpPr>
        <p:spPr>
          <a:xfrm>
            <a:off x="5827785" y="2063395"/>
            <a:ext cx="2482596"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12" name="Text Placeholder 3"/>
          <p:cNvSpPr>
            <a:spLocks noGrp="1"/>
          </p:cNvSpPr>
          <p:nvPr>
            <p:ph type="body" sz="half" idx="17"/>
          </p:nvPr>
        </p:nvSpPr>
        <p:spPr>
          <a:xfrm>
            <a:off x="5827785" y="2639658"/>
            <a:ext cx="2482596"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3" name="Date Placeholder 3"/>
          <p:cNvSpPr>
            <a:spLocks noGrp="1"/>
          </p:cNvSpPr>
          <p:nvPr>
            <p:ph type="dt" sz="half" idx="18"/>
          </p:nvPr>
        </p:nvSpPr>
        <p:spPr/>
        <p:txBody>
          <a:bodyPr/>
          <a:lstStyle>
            <a:lvl1pPr>
              <a:defRPr/>
            </a:lvl1pPr>
          </a:lstStyle>
          <a:p>
            <a:pPr>
              <a:defRPr/>
            </a:pPr>
            <a:fld id="{65D465E0-FF6A-476F-91FE-EAD21B96F78C}" type="datetime1">
              <a:rPr lang="es-ES"/>
              <a:pPr>
                <a:defRPr/>
              </a:pPr>
              <a:t>30/11/2015</a:t>
            </a:fld>
            <a:endParaRPr lang="es-ES"/>
          </a:p>
        </p:txBody>
      </p:sp>
      <p:sp>
        <p:nvSpPr>
          <p:cNvPr id="14" name="Footer Placeholder 4"/>
          <p:cNvSpPr>
            <a:spLocks noGrp="1"/>
          </p:cNvSpPr>
          <p:nvPr>
            <p:ph type="ftr" sz="quarter" idx="19"/>
          </p:nvPr>
        </p:nvSpPr>
        <p:spPr/>
        <p:txBody>
          <a:bodyPr/>
          <a:lstStyle>
            <a:lvl1pPr>
              <a:defRPr/>
            </a:lvl1pPr>
          </a:lstStyle>
          <a:p>
            <a:pPr>
              <a:defRPr/>
            </a:pPr>
            <a:endParaRPr lang="es-ES"/>
          </a:p>
        </p:txBody>
      </p:sp>
      <p:sp>
        <p:nvSpPr>
          <p:cNvPr id="16" name="Slide Number Placeholder 5"/>
          <p:cNvSpPr>
            <a:spLocks noGrp="1"/>
          </p:cNvSpPr>
          <p:nvPr>
            <p:ph type="sldNum" sz="quarter" idx="20"/>
          </p:nvPr>
        </p:nvSpPr>
        <p:spPr/>
        <p:txBody>
          <a:bodyPr/>
          <a:lstStyle>
            <a:lvl1pPr>
              <a:defRPr/>
            </a:lvl1pPr>
          </a:lstStyle>
          <a:p>
            <a:fld id="{38620991-7F56-49D5-9F78-0D02587B3DA4}" type="slidenum">
              <a:rPr lang="es-ES"/>
              <a:pPr/>
              <a:t>‹Nº›</a:t>
            </a:fld>
            <a:endParaRPr lang="es-ES"/>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mna de imagen 3">
    <p:spTree>
      <p:nvGrpSpPr>
        <p:cNvPr id="1" name=""/>
        <p:cNvGrpSpPr/>
        <p:nvPr/>
      </p:nvGrpSpPr>
      <p:grpSpPr>
        <a:xfrm>
          <a:off x="0" y="0"/>
          <a:ext cx="0" cy="0"/>
          <a:chOff x="0" y="0"/>
          <a:chExt cx="0" cy="0"/>
        </a:xfrm>
      </p:grpSpPr>
      <p:sp>
        <p:nvSpPr>
          <p:cNvPr id="30" name="Title 1"/>
          <p:cNvSpPr>
            <a:spLocks noGrp="1"/>
          </p:cNvSpPr>
          <p:nvPr>
            <p:ph type="title"/>
          </p:nvPr>
        </p:nvSpPr>
        <p:spPr>
          <a:xfrm>
            <a:off x="514351" y="685801"/>
            <a:ext cx="7797662" cy="1151965"/>
          </a:xfrm>
        </p:spPr>
        <p:txBody>
          <a:bodyPr/>
          <a:lstStyle>
            <a:lvl1pPr algn="ctr">
              <a:defRPr/>
            </a:lvl1pPr>
          </a:lstStyle>
          <a:p>
            <a:r>
              <a:rPr lang="es-ES" smtClean="0"/>
              <a:t>Haga clic para modificar el estilo de título del patrón</a:t>
            </a:r>
            <a:endParaRPr lang="en-US" dirty="0"/>
          </a:p>
        </p:txBody>
      </p:sp>
      <p:sp>
        <p:nvSpPr>
          <p:cNvPr id="19" name="Text Placeholder 2"/>
          <p:cNvSpPr>
            <a:spLocks noGrp="1"/>
          </p:cNvSpPr>
          <p:nvPr>
            <p:ph type="body" idx="1"/>
          </p:nvPr>
        </p:nvSpPr>
        <p:spPr>
          <a:xfrm>
            <a:off x="518880"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0" name="Picture Placeholder 2"/>
          <p:cNvSpPr>
            <a:spLocks noGrp="1" noChangeAspect="1"/>
          </p:cNvSpPr>
          <p:nvPr>
            <p:ph type="pic" idx="15"/>
          </p:nvPr>
        </p:nvSpPr>
        <p:spPr>
          <a:xfrm>
            <a:off x="514335" y="2063396"/>
            <a:ext cx="2482596" cy="1536725"/>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1" name="Text Placeholder 3"/>
          <p:cNvSpPr>
            <a:spLocks noGrp="1"/>
          </p:cNvSpPr>
          <p:nvPr>
            <p:ph type="body" sz="half" idx="18"/>
          </p:nvPr>
        </p:nvSpPr>
        <p:spPr>
          <a:xfrm>
            <a:off x="518880" y="4389288"/>
            <a:ext cx="2482596" cy="98529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2" name="Text Placeholder 4"/>
          <p:cNvSpPr>
            <a:spLocks noGrp="1"/>
          </p:cNvSpPr>
          <p:nvPr>
            <p:ph type="body" sz="quarter" idx="3"/>
          </p:nvPr>
        </p:nvSpPr>
        <p:spPr>
          <a:xfrm>
            <a:off x="317805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3" name="Picture Placeholder 2"/>
          <p:cNvSpPr>
            <a:spLocks noGrp="1" noChangeAspect="1"/>
          </p:cNvSpPr>
          <p:nvPr>
            <p:ph type="pic" idx="21"/>
          </p:nvPr>
        </p:nvSpPr>
        <p:spPr>
          <a:xfrm>
            <a:off x="3176999" y="2063396"/>
            <a:ext cx="2482596" cy="1535237"/>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4" name="Text Placeholder 3"/>
          <p:cNvSpPr>
            <a:spLocks noGrp="1"/>
          </p:cNvSpPr>
          <p:nvPr>
            <p:ph type="body" sz="half" idx="19"/>
          </p:nvPr>
        </p:nvSpPr>
        <p:spPr>
          <a:xfrm>
            <a:off x="3176998" y="4389286"/>
            <a:ext cx="2483655" cy="985300"/>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5" name="Text Placeholder 4"/>
          <p:cNvSpPr>
            <a:spLocks noGrp="1"/>
          </p:cNvSpPr>
          <p:nvPr>
            <p:ph type="body" sz="quarter" idx="13"/>
          </p:nvPr>
        </p:nvSpPr>
        <p:spPr>
          <a:xfrm>
            <a:off x="5826708" y="3813025"/>
            <a:ext cx="2482596"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26" name="Picture Placeholder 2"/>
          <p:cNvSpPr>
            <a:spLocks noGrp="1" noChangeAspect="1"/>
          </p:cNvSpPr>
          <p:nvPr>
            <p:ph type="pic" idx="22"/>
          </p:nvPr>
        </p:nvSpPr>
        <p:spPr>
          <a:xfrm>
            <a:off x="5826614" y="2063394"/>
            <a:ext cx="2482596" cy="1537196"/>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noProof="0" smtClean="0"/>
              <a:t>Haga clic en el icono para agregar una imagen</a:t>
            </a:r>
            <a:endParaRPr lang="en-US" noProof="0" dirty="0"/>
          </a:p>
        </p:txBody>
      </p:sp>
      <p:sp>
        <p:nvSpPr>
          <p:cNvPr id="27" name="Text Placeholder 3"/>
          <p:cNvSpPr>
            <a:spLocks noGrp="1"/>
          </p:cNvSpPr>
          <p:nvPr>
            <p:ph type="body" sz="half" idx="20"/>
          </p:nvPr>
        </p:nvSpPr>
        <p:spPr>
          <a:xfrm>
            <a:off x="5826614" y="4389284"/>
            <a:ext cx="2482596" cy="985302"/>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12" name="Date Placeholder 3"/>
          <p:cNvSpPr>
            <a:spLocks noGrp="1"/>
          </p:cNvSpPr>
          <p:nvPr>
            <p:ph type="dt" sz="half" idx="23"/>
          </p:nvPr>
        </p:nvSpPr>
        <p:spPr/>
        <p:txBody>
          <a:bodyPr/>
          <a:lstStyle>
            <a:lvl1pPr>
              <a:defRPr/>
            </a:lvl1pPr>
          </a:lstStyle>
          <a:p>
            <a:pPr>
              <a:defRPr/>
            </a:pPr>
            <a:fld id="{65E5C611-F96C-4F5E-9A49-73C1C45242D9}" type="datetime1">
              <a:rPr lang="es-ES"/>
              <a:pPr>
                <a:defRPr/>
              </a:pPr>
              <a:t>30/11/2015</a:t>
            </a:fld>
            <a:endParaRPr lang="es-ES"/>
          </a:p>
        </p:txBody>
      </p:sp>
      <p:sp>
        <p:nvSpPr>
          <p:cNvPr id="13" name="Footer Placeholder 4"/>
          <p:cNvSpPr>
            <a:spLocks noGrp="1"/>
          </p:cNvSpPr>
          <p:nvPr>
            <p:ph type="ftr" sz="quarter" idx="24"/>
          </p:nvPr>
        </p:nvSpPr>
        <p:spPr/>
        <p:txBody>
          <a:bodyPr/>
          <a:lstStyle>
            <a:lvl1pPr>
              <a:defRPr/>
            </a:lvl1pPr>
          </a:lstStyle>
          <a:p>
            <a:pPr>
              <a:defRPr/>
            </a:pPr>
            <a:endParaRPr lang="es-ES"/>
          </a:p>
        </p:txBody>
      </p:sp>
      <p:sp>
        <p:nvSpPr>
          <p:cNvPr id="14" name="Slide Number Placeholder 5"/>
          <p:cNvSpPr>
            <a:spLocks noGrp="1"/>
          </p:cNvSpPr>
          <p:nvPr>
            <p:ph type="sldNum" sz="quarter" idx="25"/>
          </p:nvPr>
        </p:nvSpPr>
        <p:spPr/>
        <p:txBody>
          <a:bodyPr/>
          <a:lstStyle>
            <a:lvl1pPr>
              <a:defRPr/>
            </a:lvl1pPr>
          </a:lstStyle>
          <a:p>
            <a:fld id="{BFFA64FD-8A6B-45B2-A63B-3A2A2A9211D8}" type="slidenum">
              <a:rPr lang="es-ES"/>
              <a:pPr/>
              <a:t>‹Nº›</a:t>
            </a:fld>
            <a:endParaRPr lang="es-ES"/>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s-ES" smtClean="0"/>
              <a:t>Haga clic para modificar el estilo de título del patrón</a:t>
            </a:r>
            <a:endParaRPr lang="en-US" dirty="0"/>
          </a:p>
        </p:txBody>
      </p:sp>
      <p:sp>
        <p:nvSpPr>
          <p:cNvPr id="11" name="Vertical Text Placeholder 2"/>
          <p:cNvSpPr>
            <a:spLocks noGrp="1"/>
          </p:cNvSpPr>
          <p:nvPr>
            <p:ph type="body" orient="vert" sz="quarter" idx="13"/>
          </p:nvPr>
        </p:nvSpPr>
        <p:spPr>
          <a:xfrm>
            <a:off x="514351" y="2063396"/>
            <a:ext cx="7796030" cy="3311190"/>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4"/>
          </p:nvPr>
        </p:nvSpPr>
        <p:spPr/>
        <p:txBody>
          <a:bodyPr/>
          <a:lstStyle>
            <a:lvl1pPr>
              <a:defRPr/>
            </a:lvl1pPr>
          </a:lstStyle>
          <a:p>
            <a:pPr>
              <a:defRPr/>
            </a:pPr>
            <a:fld id="{4B60EF37-1819-4B79-9799-3632F5147581}" type="datetime1">
              <a:rPr lang="es-ES"/>
              <a:pPr>
                <a:defRPr/>
              </a:pPr>
              <a:t>30/11/2015</a:t>
            </a:fld>
            <a:endParaRPr lang="es-ES"/>
          </a:p>
        </p:txBody>
      </p:sp>
      <p:sp>
        <p:nvSpPr>
          <p:cNvPr id="5" name="Footer Placeholder 4"/>
          <p:cNvSpPr>
            <a:spLocks noGrp="1"/>
          </p:cNvSpPr>
          <p:nvPr>
            <p:ph type="ftr" sz="quarter" idx="15"/>
          </p:nvPr>
        </p:nvSpPr>
        <p:spPr/>
        <p:txBody>
          <a:bodyPr/>
          <a:lstStyle>
            <a:lvl1pPr>
              <a:defRPr/>
            </a:lvl1pPr>
          </a:lstStyle>
          <a:p>
            <a:pPr>
              <a:defRPr/>
            </a:pPr>
            <a:endParaRPr lang="es-ES"/>
          </a:p>
        </p:txBody>
      </p:sp>
      <p:sp>
        <p:nvSpPr>
          <p:cNvPr id="6" name="Slide Number Placeholder 5"/>
          <p:cNvSpPr>
            <a:spLocks noGrp="1"/>
          </p:cNvSpPr>
          <p:nvPr>
            <p:ph type="sldNum" sz="quarter" idx="16"/>
          </p:nvPr>
        </p:nvSpPr>
        <p:spPr/>
        <p:txBody>
          <a:bodyPr/>
          <a:lstStyle>
            <a:lvl1pPr>
              <a:defRPr/>
            </a:lvl1pPr>
          </a:lstStyle>
          <a:p>
            <a:fld id="{82798DFE-D3ED-46D8-B1D2-55BF0631598A}" type="slidenum">
              <a:rPr lang="es-ES"/>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1896" y="685801"/>
            <a:ext cx="1698485" cy="4688785"/>
          </a:xfrm>
        </p:spPr>
        <p:txBody>
          <a:bodyPr vert="eaVert"/>
          <a:lstStyle>
            <a:lvl1pPr algn="l">
              <a:defRPr/>
            </a:lvl1pPr>
          </a:lstStyle>
          <a:p>
            <a:r>
              <a:rPr lang="es-ES" smtClean="0"/>
              <a:t>Haga clic para modificar el estilo de título del patrón</a:t>
            </a:r>
            <a:endParaRPr lang="en-US" dirty="0"/>
          </a:p>
        </p:txBody>
      </p:sp>
      <p:sp>
        <p:nvSpPr>
          <p:cNvPr id="8" name="Vertical Text Placeholder 2"/>
          <p:cNvSpPr>
            <a:spLocks noGrp="1"/>
          </p:cNvSpPr>
          <p:nvPr>
            <p:ph type="body" orient="vert" sz="quarter" idx="13"/>
          </p:nvPr>
        </p:nvSpPr>
        <p:spPr>
          <a:xfrm>
            <a:off x="514351" y="685801"/>
            <a:ext cx="5928323" cy="4688785"/>
          </a:xfrm>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4"/>
          </p:nvPr>
        </p:nvSpPr>
        <p:spPr/>
        <p:txBody>
          <a:bodyPr/>
          <a:lstStyle>
            <a:lvl1pPr>
              <a:defRPr/>
            </a:lvl1pPr>
          </a:lstStyle>
          <a:p>
            <a:pPr>
              <a:defRPr/>
            </a:pPr>
            <a:fld id="{AD36DD7B-4FBD-42A2-A289-B370D206B5F5}" type="datetime1">
              <a:rPr lang="es-ES"/>
              <a:pPr>
                <a:defRPr/>
              </a:pPr>
              <a:t>30/11/2015</a:t>
            </a:fld>
            <a:endParaRPr lang="es-ES"/>
          </a:p>
        </p:txBody>
      </p:sp>
      <p:sp>
        <p:nvSpPr>
          <p:cNvPr id="5" name="Footer Placeholder 4"/>
          <p:cNvSpPr>
            <a:spLocks noGrp="1"/>
          </p:cNvSpPr>
          <p:nvPr>
            <p:ph type="ftr" sz="quarter" idx="15"/>
          </p:nvPr>
        </p:nvSpPr>
        <p:spPr/>
        <p:txBody>
          <a:bodyPr/>
          <a:lstStyle>
            <a:lvl1pPr>
              <a:defRPr/>
            </a:lvl1pPr>
          </a:lstStyle>
          <a:p>
            <a:pPr>
              <a:defRPr/>
            </a:pPr>
            <a:endParaRPr lang="es-ES"/>
          </a:p>
        </p:txBody>
      </p:sp>
      <p:sp>
        <p:nvSpPr>
          <p:cNvPr id="6" name="Slide Number Placeholder 5"/>
          <p:cNvSpPr>
            <a:spLocks noGrp="1"/>
          </p:cNvSpPr>
          <p:nvPr>
            <p:ph type="sldNum" sz="quarter" idx="16"/>
          </p:nvPr>
        </p:nvSpPr>
        <p:spPr/>
        <p:txBody>
          <a:bodyPr/>
          <a:lstStyle>
            <a:lvl1pPr>
              <a:defRPr/>
            </a:lvl1pPr>
          </a:lstStyle>
          <a:p>
            <a:fld id="{5BA7B446-D507-44B6-B89F-AFAB7F1F55D7}" type="slidenum">
              <a:rPr lang="es-ES"/>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026" name="Picture 7" descr="Brickwork-SD-R1acrop.jpg"/>
          <p:cNvPicPr>
            <a:picLocks noChangeAspect="1"/>
          </p:cNvPicPr>
          <p:nvPr/>
        </p:nvPicPr>
        <p:blipFill>
          <a:blip r:embed="rId19"/>
          <a:srcRect/>
          <a:stretch>
            <a:fillRect/>
          </a:stretch>
        </p:blipFill>
        <p:spPr bwMode="auto">
          <a:xfrm>
            <a:off x="0" y="0"/>
            <a:ext cx="9144000" cy="6858000"/>
          </a:xfrm>
          <a:prstGeom prst="rect">
            <a:avLst/>
          </a:prstGeom>
          <a:noFill/>
          <a:ln w="9525">
            <a:noFill/>
            <a:miter lim="800000"/>
            <a:headEnd/>
            <a:tailEnd/>
          </a:ln>
        </p:spPr>
      </p:pic>
      <p:grpSp>
        <p:nvGrpSpPr>
          <p:cNvPr id="1027" name="Group 9"/>
          <p:cNvGrpSpPr>
            <a:grpSpLocks/>
          </p:cNvGrpSpPr>
          <p:nvPr/>
        </p:nvGrpSpPr>
        <p:grpSpPr bwMode="auto">
          <a:xfrm>
            <a:off x="-19050" y="0"/>
            <a:ext cx="9004300" cy="6643688"/>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75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2524" cy="6420230"/>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grpSp>
      <p:sp>
        <p:nvSpPr>
          <p:cNvPr id="2" name="Title Placeholder 1"/>
          <p:cNvSpPr>
            <a:spLocks noGrp="1"/>
          </p:cNvSpPr>
          <p:nvPr>
            <p:ph type="title"/>
          </p:nvPr>
        </p:nvSpPr>
        <p:spPr>
          <a:xfrm>
            <a:off x="514350" y="685800"/>
            <a:ext cx="7797800" cy="1152525"/>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514350" y="2063750"/>
            <a:ext cx="7797800" cy="3311525"/>
          </a:xfrm>
          <a:prstGeom prst="rect">
            <a:avLst/>
          </a:prstGeom>
        </p:spPr>
        <p:txBody>
          <a:bodyPr vert="horz" lIns="91440" tIns="45720" rIns="91440" bIns="45720" rtlCol="0"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5473700" y="5757863"/>
            <a:ext cx="2838450" cy="498475"/>
          </a:xfrm>
          <a:prstGeom prst="rect">
            <a:avLst/>
          </a:prstGeom>
        </p:spPr>
        <p:txBody>
          <a:bodyPr vert="horz" lIns="91440" tIns="45720" rIns="91440" bIns="45720" rtlCol="0" anchor="ctr"/>
          <a:lstStyle>
            <a:lvl1pPr algn="r" eaLnBrk="1" hangingPunct="1">
              <a:defRPr sz="2800" cap="all" baseline="0">
                <a:solidFill>
                  <a:schemeClr val="accent1">
                    <a:lumMod val="40000"/>
                    <a:lumOff val="60000"/>
                  </a:schemeClr>
                </a:solidFill>
              </a:defRPr>
            </a:lvl1pPr>
          </a:lstStyle>
          <a:p>
            <a:pPr>
              <a:defRPr/>
            </a:pPr>
            <a:fld id="{9B1A78B3-9F1F-4977-8BE3-4DA2839F85BD}" type="datetime1">
              <a:rPr lang="es-ES"/>
              <a:pPr>
                <a:defRPr/>
              </a:pPr>
              <a:t>30/11/2015</a:t>
            </a:fld>
            <a:endParaRPr lang="es-ES"/>
          </a:p>
        </p:txBody>
      </p:sp>
      <p:sp>
        <p:nvSpPr>
          <p:cNvPr id="5" name="Footer Placeholder 4"/>
          <p:cNvSpPr>
            <a:spLocks noGrp="1"/>
          </p:cNvSpPr>
          <p:nvPr>
            <p:ph type="ftr" sz="quarter" idx="3"/>
          </p:nvPr>
        </p:nvSpPr>
        <p:spPr>
          <a:xfrm>
            <a:off x="514350" y="5757863"/>
            <a:ext cx="4124325" cy="498475"/>
          </a:xfrm>
          <a:prstGeom prst="rect">
            <a:avLst/>
          </a:prstGeom>
        </p:spPr>
        <p:txBody>
          <a:bodyPr vert="horz" lIns="91440" tIns="45720" rIns="91440" bIns="45720" rtlCol="0" anchor="ctr"/>
          <a:lstStyle>
            <a:lvl1pPr algn="l" eaLnBrk="1" hangingPunct="1">
              <a:defRPr sz="2800" cap="all" baseline="0">
                <a:solidFill>
                  <a:schemeClr val="accent1">
                    <a:lumMod val="40000"/>
                    <a:lumOff val="60000"/>
                  </a:schemeClr>
                </a:solidFill>
              </a:defRPr>
            </a:lvl1pPr>
          </a:lstStyle>
          <a:p>
            <a:pPr>
              <a:defRPr/>
            </a:pPr>
            <a:endParaRPr lang="es-ES"/>
          </a:p>
        </p:txBody>
      </p:sp>
      <p:sp>
        <p:nvSpPr>
          <p:cNvPr id="6" name="Slide Number Placeholder 5"/>
          <p:cNvSpPr>
            <a:spLocks noGrp="1"/>
          </p:cNvSpPr>
          <p:nvPr>
            <p:ph type="sldNum" sz="quarter" idx="4"/>
          </p:nvPr>
        </p:nvSpPr>
        <p:spPr>
          <a:xfrm>
            <a:off x="4714875" y="5757863"/>
            <a:ext cx="681038" cy="49847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2800">
                <a:solidFill>
                  <a:srgbClr val="F8CCA0"/>
                </a:solidFill>
              </a:defRPr>
            </a:lvl1pPr>
          </a:lstStyle>
          <a:p>
            <a:fld id="{5706B13E-C987-4E68-AD95-F937B4717F10}"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751"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 id="2147483752" r:id="rId12"/>
    <p:sldLayoutId id="2147483746" r:id="rId13"/>
    <p:sldLayoutId id="2147483747" r:id="rId14"/>
    <p:sldLayoutId id="2147483748" r:id="rId15"/>
    <p:sldLayoutId id="2147483749" r:id="rId16"/>
    <p:sldLayoutId id="2147483750" r:id="rId17"/>
  </p:sldLayoutIdLst>
  <p:hf hdr="0" ftr="0" dt="0"/>
  <p:txStyles>
    <p:titleStyle>
      <a:lvl1pPr algn="l" rtl="0" eaLnBrk="0" fontAlgn="base" hangingPunct="0">
        <a:lnSpc>
          <a:spcPct val="90000"/>
        </a:lnSpc>
        <a:spcBef>
          <a:spcPct val="0"/>
        </a:spcBef>
        <a:spcAft>
          <a:spcPct val="0"/>
        </a:spcAft>
        <a:defRPr sz="4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4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4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4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4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4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4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4400">
          <a:solidFill>
            <a:schemeClr val="accent1"/>
          </a:solidFill>
          <a:latin typeface="Impact" panose="020B0806030902050204" pitchFamily="34" charset="0"/>
        </a:defRPr>
      </a:lvl9pPr>
    </p:titleStyle>
    <p:bodyStyle>
      <a:lvl1pPr marL="228600" indent="-228600" algn="l" rtl="0" eaLnBrk="0" fontAlgn="base" hangingPunct="0">
        <a:lnSpc>
          <a:spcPct val="120000"/>
        </a:lnSpc>
        <a:spcBef>
          <a:spcPts val="1000"/>
        </a:spcBef>
        <a:spcAft>
          <a:spcPct val="0"/>
        </a:spcAft>
        <a:buClr>
          <a:schemeClr val="accent1"/>
        </a:buClr>
        <a:buSzPct val="160000"/>
        <a:buFont typeface="Arial"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accent1"/>
        </a:buClr>
        <a:buSzPct val="160000"/>
        <a:buFont typeface="Arial"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accent1"/>
        </a:buClr>
        <a:buSzPct val="160000"/>
        <a:buFont typeface="Arial"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accent1"/>
        </a:buClr>
        <a:buSzPct val="160000"/>
        <a:buFont typeface="Arial"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accent1"/>
        </a:buClr>
        <a:buSzPct val="160000"/>
        <a:buFont typeface="Arial"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929A5F04-C38C-45C0-B497-B181EA366F1E}" type="slidenum">
              <a:rPr lang="es-ES"/>
              <a:pPr/>
              <a:t>1</a:t>
            </a:fld>
            <a:endParaRPr lang="es-ES"/>
          </a:p>
        </p:txBody>
      </p:sp>
      <p:sp>
        <p:nvSpPr>
          <p:cNvPr id="5" name="Título 1"/>
          <p:cNvSpPr>
            <a:spLocks noGrp="1"/>
          </p:cNvSpPr>
          <p:nvPr>
            <p:ph type="ctrTitle"/>
          </p:nvPr>
        </p:nvSpPr>
        <p:spPr>
          <a:xfrm>
            <a:off x="323850" y="1341438"/>
            <a:ext cx="8362950" cy="3911600"/>
          </a:xfrm>
        </p:spPr>
        <p:txBody>
          <a:bodyPr>
            <a:normAutofit fontScale="90000"/>
          </a:bodyPr>
          <a:lstStyle/>
          <a:p>
            <a:pPr marL="34290" algn="ctr">
              <a:defRPr/>
            </a:pPr>
            <a:r>
              <a:rPr lang="es-MX" sz="1800" b="1" cap="none" dirty="0" smtClean="0">
                <a:solidFill>
                  <a:schemeClr val="bg1">
                    <a:lumMod val="50000"/>
                  </a:schemeClr>
                </a:solidFill>
                <a:latin typeface="Arial" panose="020B0604020202020204" pitchFamily="34" charset="0"/>
                <a:cs typeface="Arial" panose="020B0604020202020204" pitchFamily="34" charset="0"/>
              </a:rPr>
              <a:t>DURANGO</a:t>
            </a:r>
            <a:br>
              <a:rPr lang="es-MX" sz="1800" b="1"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Nombre del campus</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b="1" cap="none" dirty="0" smtClean="0">
                <a:solidFill>
                  <a:schemeClr val="bg1">
                    <a:lumMod val="50000"/>
                  </a:schemeClr>
                </a:solidFill>
                <a:latin typeface="Arial" panose="020B0604020202020204" pitchFamily="34" charset="0"/>
                <a:cs typeface="Arial" panose="020B0604020202020204" pitchFamily="34" charset="0"/>
              </a:rPr>
              <a:t>Componente profesional </a:t>
            </a:r>
            <a:br>
              <a:rPr lang="es-MX" sz="1800" b="1"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Nombre de la asignatura</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ES_tradnl" sz="1800" b="1" dirty="0" smtClean="0">
                <a:latin typeface="Calibri" panose="020F0502020204030204" pitchFamily="34" charset="0"/>
                <a:cs typeface="Calibri" panose="020F0502020204030204" pitchFamily="34" charset="0"/>
              </a:rPr>
              <a:t>CÓMO </a:t>
            </a:r>
            <a:r>
              <a:rPr lang="es-ES_tradnl" sz="1800" b="1" dirty="0">
                <a:latin typeface="Calibri" panose="020F0502020204030204" pitchFamily="34" charset="0"/>
                <a:cs typeface="Calibri" panose="020F0502020204030204" pitchFamily="34" charset="0"/>
              </a:rPr>
              <a:t>TRANSFORMAR UNA IDEA EN UN PROYECTO</a:t>
            </a: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Nombre del tema o trabajo</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t>
            </a:r>
            <a:r>
              <a:rPr lang="es-MX" sz="1800" b="1" cap="none" dirty="0" smtClean="0">
                <a:solidFill>
                  <a:schemeClr val="bg1">
                    <a:lumMod val="50000"/>
                  </a:schemeClr>
                </a:solidFill>
                <a:latin typeface="Arial" panose="020B0604020202020204" pitchFamily="34" charset="0"/>
                <a:cs typeface="Arial" panose="020B0604020202020204" pitchFamily="34" charset="0"/>
              </a:rPr>
              <a:t>4° Semestre</a:t>
            </a:r>
            <a:br>
              <a:rPr lang="es-MX" sz="1800" b="1"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ES_tradnl" sz="1600" cap="none" dirty="0" smtClean="0">
                <a:latin typeface="Calibri" panose="020F0502020204030204" pitchFamily="34" charset="0"/>
                <a:cs typeface="Calibri" panose="020F0502020204030204" pitchFamily="34" charset="0"/>
              </a:rPr>
              <a:t>Conjunto </a:t>
            </a:r>
            <a:r>
              <a:rPr lang="es-ES_tradnl" sz="1600" cap="none" dirty="0">
                <a:latin typeface="Calibri" panose="020F0502020204030204" pitchFamily="34" charset="0"/>
                <a:cs typeface="Calibri" panose="020F0502020204030204" pitchFamily="34" charset="0"/>
              </a:rPr>
              <a:t>de antecedentes que permiten juzgar las ventajas y desventajas que presenta la asignación de recursos económicos a una unidad productora, donde serán transformados en determinados bienes o servicios.</a:t>
            </a:r>
            <a:r>
              <a:rPr lang="es-ES_tradnl" sz="1800" b="1" dirty="0" smtClean="0">
                <a:latin typeface="Calibri" panose="020F0502020204030204" pitchFamily="34" charset="0"/>
                <a:cs typeface="Calibri" panose="020F0502020204030204" pitchFamily="34" charset="0"/>
              </a:rPr>
              <a:t/>
            </a:r>
            <a:br>
              <a:rPr lang="es-ES_tradnl" sz="1800" b="1" dirty="0" smtClean="0">
                <a:latin typeface="Calibri" panose="020F0502020204030204" pitchFamily="34" charset="0"/>
                <a:cs typeface="Calibri" panose="020F050202020403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Aprendizaje o competencia</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b="1" cap="none" dirty="0" smtClean="0">
                <a:solidFill>
                  <a:schemeClr val="bg1">
                    <a:lumMod val="50000"/>
                  </a:schemeClr>
                </a:solidFill>
                <a:latin typeface="Arial" panose="020B0604020202020204" pitchFamily="34" charset="0"/>
                <a:cs typeface="Arial" panose="020B0604020202020204" pitchFamily="34" charset="0"/>
              </a:rPr>
              <a:t>Marco Antonio Díaz Valenzuela</a:t>
            </a:r>
            <a:br>
              <a:rPr lang="es-MX" sz="1800" b="1"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Nombre de quien elaboró el recurso didáctico</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
            </a:r>
            <a:br>
              <a:rPr lang="es-MX" sz="1800"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2</a:t>
            </a:r>
            <a:r>
              <a:rPr lang="es-MX" sz="1800" b="1" dirty="0" smtClean="0">
                <a:solidFill>
                  <a:schemeClr val="bg1">
                    <a:lumMod val="50000"/>
                  </a:schemeClr>
                </a:solidFill>
                <a:latin typeface="Arial" panose="020B0604020202020204" pitchFamily="34" charset="0"/>
                <a:cs typeface="Arial" panose="020B0604020202020204" pitchFamily="34" charset="0"/>
              </a:rPr>
              <a:t>6</a:t>
            </a:r>
            <a:r>
              <a:rPr lang="es-MX" sz="1800" b="1" cap="none" dirty="0" smtClean="0">
                <a:solidFill>
                  <a:schemeClr val="bg1">
                    <a:lumMod val="50000"/>
                  </a:schemeClr>
                </a:solidFill>
                <a:latin typeface="Arial" panose="020B0604020202020204" pitchFamily="34" charset="0"/>
                <a:cs typeface="Arial" panose="020B0604020202020204" pitchFamily="34" charset="0"/>
              </a:rPr>
              <a:t>/02/2015</a:t>
            </a:r>
            <a:br>
              <a:rPr lang="es-MX" sz="1800" b="1" cap="none" dirty="0" smtClean="0">
                <a:solidFill>
                  <a:schemeClr val="bg1">
                    <a:lumMod val="50000"/>
                  </a:schemeClr>
                </a:solidFill>
                <a:latin typeface="Arial" panose="020B0604020202020204" pitchFamily="34" charset="0"/>
                <a:cs typeface="Arial" panose="020B0604020202020204" pitchFamily="34" charset="0"/>
              </a:rPr>
            </a:br>
            <a:r>
              <a:rPr lang="es-MX" sz="1800" cap="none" dirty="0" smtClean="0">
                <a:solidFill>
                  <a:schemeClr val="bg1">
                    <a:lumMod val="50000"/>
                  </a:schemeClr>
                </a:solidFill>
                <a:latin typeface="Arial" panose="020B0604020202020204" pitchFamily="34" charset="0"/>
                <a:cs typeface="Arial" panose="020B0604020202020204" pitchFamily="34" charset="0"/>
              </a:rPr>
              <a:t>Fecha de la elaboración</a:t>
            </a:r>
            <a:endParaRPr lang="es-MX" sz="1800" cap="none" dirty="0">
              <a:solidFill>
                <a:schemeClr val="bg1">
                  <a:lumMod val="50000"/>
                </a:schemeClr>
              </a:solidFill>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Rectangle 7"/>
          <p:cNvSpPr>
            <a:spLocks noGrp="1" noChangeArrowheads="1"/>
          </p:cNvSpPr>
          <p:nvPr>
            <p:ph type="subTitle" idx="1"/>
          </p:nvPr>
        </p:nvSpPr>
        <p:spPr>
          <a:xfrm>
            <a:off x="1676400" y="1196975"/>
            <a:ext cx="5991225" cy="3378200"/>
          </a:xfrm>
        </p:spPr>
        <p:txBody>
          <a:bodyPr/>
          <a:lstStyle/>
          <a:p>
            <a:pPr algn="ctr" eaLnBrk="1" fontAlgn="auto" hangingPunct="1">
              <a:spcAft>
                <a:spcPts val="0"/>
              </a:spcAft>
              <a:buFont typeface="Arial" panose="020B0604020202020204" pitchFamily="34" charset="0"/>
              <a:buNone/>
              <a:defRPr/>
            </a:pPr>
            <a:endParaRPr lang="es-ES_tradnl" b="1" dirty="0"/>
          </a:p>
          <a:p>
            <a:pPr algn="ctr" eaLnBrk="1" fontAlgn="auto" hangingPunct="1">
              <a:spcAft>
                <a:spcPts val="0"/>
              </a:spcAft>
              <a:buFont typeface="Arial" panose="020B0604020202020204" pitchFamily="34" charset="0"/>
              <a:buNone/>
              <a:defRPr/>
            </a:pPr>
            <a:endParaRPr lang="es-ES_tradnl" sz="2800" b="1" dirty="0" smtClean="0">
              <a:latin typeface="Calibri" panose="020F0502020204030204" pitchFamily="34" charset="0"/>
              <a:cs typeface="Calibri" panose="020F0502020204030204" pitchFamily="34" charset="0"/>
            </a:endParaRPr>
          </a:p>
          <a:p>
            <a:pPr algn="ctr" eaLnBrk="1" fontAlgn="auto" hangingPunct="1">
              <a:spcAft>
                <a:spcPts val="0"/>
              </a:spcAft>
              <a:buFont typeface="Arial" panose="020B0604020202020204" pitchFamily="34" charset="0"/>
              <a:buNone/>
              <a:defRPr/>
            </a:pPr>
            <a:r>
              <a:rPr lang="es-ES_tradnl" sz="2800" b="1" dirty="0" smtClean="0">
                <a:latin typeface="Calibri" panose="020F0502020204030204" pitchFamily="34" charset="0"/>
                <a:cs typeface="Calibri" panose="020F0502020204030204" pitchFamily="34" charset="0"/>
              </a:rPr>
              <a:t>¿CÓMO </a:t>
            </a:r>
            <a:r>
              <a:rPr lang="es-ES_tradnl" sz="2800" b="1" dirty="0">
                <a:latin typeface="Calibri" panose="020F0502020204030204" pitchFamily="34" charset="0"/>
                <a:cs typeface="Calibri" panose="020F0502020204030204" pitchFamily="34" charset="0"/>
              </a:rPr>
              <a:t>TRANSFORMAR UNA IDEA EN UN PROYECTO DE NEGOCIOS?</a:t>
            </a:r>
          </a:p>
          <a:p>
            <a:pPr algn="ctr" eaLnBrk="1" fontAlgn="auto" hangingPunct="1">
              <a:spcAft>
                <a:spcPts val="0"/>
              </a:spcAft>
              <a:buFont typeface="Arial" panose="020B0604020202020204" pitchFamily="34" charset="0"/>
              <a:buNone/>
              <a:defRPr/>
            </a:pPr>
            <a:endParaRPr lang="es-ES_tradnl" sz="28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6" name="Rectangle 6"/>
          <p:cNvSpPr>
            <a:spLocks noGrp="1" noChangeArrowheads="1"/>
          </p:cNvSpPr>
          <p:nvPr>
            <p:ph type="title"/>
          </p:nvPr>
        </p:nvSpPr>
        <p:spPr/>
        <p:txBody>
          <a:bodyPr/>
          <a:lstStyle/>
          <a:p>
            <a:pPr eaLnBrk="1" fontAlgn="auto" hangingPunct="1">
              <a:spcAft>
                <a:spcPts val="0"/>
              </a:spcAft>
              <a:defRPr/>
            </a:pPr>
            <a:r>
              <a:rPr lang="es-ES_tradnl" dirty="0"/>
              <a:t>IDEA Vs. PROYECTO</a:t>
            </a:r>
            <a:endParaRPr lang="es-ES" dirty="0"/>
          </a:p>
        </p:txBody>
      </p:sp>
      <p:sp>
        <p:nvSpPr>
          <p:cNvPr id="9219" name="Rectangle 7"/>
          <p:cNvSpPr>
            <a:spLocks noGrp="1" noChangeArrowheads="1"/>
          </p:cNvSpPr>
          <p:nvPr>
            <p:ph sz="quarter" idx="13"/>
          </p:nvPr>
        </p:nvSpPr>
        <p:spPr bwMode="auto">
          <a:xfrm>
            <a:off x="1365250" y="1676400"/>
            <a:ext cx="6096000" cy="4114800"/>
          </a:xfrm>
        </p:spPr>
        <p:txBody>
          <a:bodyPr wrap="square" numCol="1" anchorCtr="0" compatLnSpc="1">
            <a:prstTxWarp prst="textNoShape">
              <a:avLst/>
            </a:prstTxWarp>
          </a:bodyPr>
          <a:lstStyle/>
          <a:p>
            <a:pPr algn="just" eaLnBrk="1" hangingPunct="1">
              <a:lnSpc>
                <a:spcPct val="90000"/>
              </a:lnSpc>
            </a:pPr>
            <a:r>
              <a:rPr lang="es-ES_tradnl" b="1" cap="none" smtClean="0">
                <a:latin typeface="Calibri" pitchFamily="34" charset="0"/>
                <a:ea typeface="Calibri" pitchFamily="34" charset="0"/>
                <a:cs typeface="Calibri" pitchFamily="34" charset="0"/>
              </a:rPr>
              <a:t>La idea </a:t>
            </a:r>
            <a:r>
              <a:rPr lang="es-ES_tradnl" cap="none" smtClean="0">
                <a:latin typeface="Calibri" pitchFamily="34" charset="0"/>
                <a:ea typeface="Calibri" pitchFamily="34" charset="0"/>
                <a:cs typeface="Calibri" pitchFamily="34" charset="0"/>
              </a:rPr>
              <a:t>puede ser brillante o muy creativa, pero transformarla en un proyecto requiere transitar una serie de etapas</a:t>
            </a:r>
          </a:p>
          <a:p>
            <a:pPr algn="just" eaLnBrk="1" hangingPunct="1">
              <a:lnSpc>
                <a:spcPct val="90000"/>
              </a:lnSpc>
              <a:buFont typeface="Wingdings" pitchFamily="2" charset="2"/>
              <a:buNone/>
            </a:pPr>
            <a:endParaRPr lang="es-ES" cap="none" smtClean="0">
              <a:latin typeface="Calibri" pitchFamily="34" charset="0"/>
              <a:ea typeface="Calibri" pitchFamily="34" charset="0"/>
              <a:cs typeface="Calibri" pitchFamily="34" charset="0"/>
            </a:endParaRPr>
          </a:p>
          <a:p>
            <a:pPr algn="just" eaLnBrk="1" hangingPunct="1">
              <a:lnSpc>
                <a:spcPct val="90000"/>
              </a:lnSpc>
            </a:pPr>
            <a:r>
              <a:rPr lang="es-ES_tradnl" cap="none" smtClean="0">
                <a:latin typeface="Calibri" pitchFamily="34" charset="0"/>
                <a:ea typeface="Calibri" pitchFamily="34" charset="0"/>
                <a:cs typeface="Calibri" pitchFamily="34" charset="0"/>
              </a:rPr>
              <a:t>No todas las ideas se pueden transformar en un negocio, dado que no logran superar las etapas de formulación o bien su evaluación es negativa</a:t>
            </a:r>
            <a:endParaRPr lang="es-ES" cap="none" smtClean="0">
              <a:latin typeface="Calibri" pitchFamily="34" charset="0"/>
              <a:ea typeface="Calibri" pitchFamily="34" charset="0"/>
              <a:cs typeface="Calibri" pitchFamily="34" charset="0"/>
            </a:endParaRPr>
          </a:p>
        </p:txBody>
      </p:sp>
    </p:spTree>
  </p:cSld>
  <p:clrMapOvr>
    <a:masterClrMapping/>
  </p:clrMapOvr>
  <p:transition>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fontAlgn="auto" hangingPunct="1">
              <a:spcAft>
                <a:spcPts val="0"/>
              </a:spcAft>
              <a:defRPr/>
            </a:pPr>
            <a:r>
              <a:rPr lang="es-ES_tradnl" dirty="0"/>
              <a:t>IDEA Vs. PROYECTO</a:t>
            </a:r>
            <a:endParaRPr lang="es-ES" dirty="0"/>
          </a:p>
        </p:txBody>
      </p:sp>
      <p:sp>
        <p:nvSpPr>
          <p:cNvPr id="37891" name="Rectangle 3"/>
          <p:cNvSpPr>
            <a:spLocks noGrp="1" noChangeArrowheads="1"/>
          </p:cNvSpPr>
          <p:nvPr>
            <p:ph sz="quarter" idx="13"/>
          </p:nvPr>
        </p:nvSpPr>
        <p:spPr>
          <a:xfrm>
            <a:off x="428625" y="1381125"/>
            <a:ext cx="8104188" cy="4495800"/>
          </a:xfrm>
        </p:spPr>
        <p:txBody>
          <a:bodyPr/>
          <a:lstStyle/>
          <a:p>
            <a:pPr algn="just" eaLnBrk="1" fontAlgn="auto" hangingPunct="1">
              <a:lnSpc>
                <a:spcPct val="90000"/>
              </a:lnSpc>
              <a:spcAft>
                <a:spcPts val="0"/>
              </a:spcAft>
              <a:buFont typeface="Arial" panose="020B0604020202020204" pitchFamily="34" charset="0"/>
              <a:buChar char="•"/>
              <a:defRPr/>
            </a:pPr>
            <a:r>
              <a:rPr lang="es-ES_tradnl" b="1" dirty="0">
                <a:latin typeface="Calibri" panose="020F0502020204030204" pitchFamily="34" charset="0"/>
                <a:cs typeface="Calibri" panose="020F0502020204030204" pitchFamily="34" charset="0"/>
              </a:rPr>
              <a:t>IDEA: </a:t>
            </a:r>
            <a:endParaRPr lang="es-ES_tradnl" b="1" dirty="0" smtClean="0">
              <a:latin typeface="Calibri" panose="020F0502020204030204" pitchFamily="34" charset="0"/>
              <a:cs typeface="Calibri" panose="020F0502020204030204" pitchFamily="34" charset="0"/>
            </a:endParaRPr>
          </a:p>
          <a:p>
            <a:pPr marL="0" indent="0" algn="just"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Ocurrencia de un </a:t>
            </a:r>
            <a:r>
              <a:rPr lang="es-ES_tradnl" u="sng" cap="none" dirty="0" smtClean="0">
                <a:latin typeface="Calibri" panose="020F0502020204030204" pitchFamily="34" charset="0"/>
                <a:cs typeface="Calibri" panose="020F0502020204030204" pitchFamily="34" charset="0"/>
              </a:rPr>
              <a:t>posible</a:t>
            </a:r>
            <a:r>
              <a:rPr lang="es-ES_tradnl" cap="none" dirty="0" smtClean="0">
                <a:latin typeface="Calibri" panose="020F0502020204030204" pitchFamily="34" charset="0"/>
                <a:cs typeface="Calibri" panose="020F0502020204030204" pitchFamily="34" charset="0"/>
              </a:rPr>
              <a:t> negocio con </a:t>
            </a:r>
            <a:r>
              <a:rPr lang="es-ES_tradnl" u="sng" cap="none" dirty="0" smtClean="0">
                <a:latin typeface="Calibri" panose="020F0502020204030204" pitchFamily="34" charset="0"/>
                <a:cs typeface="Calibri" panose="020F0502020204030204" pitchFamily="34" charset="0"/>
              </a:rPr>
              <a:t>posible</a:t>
            </a:r>
            <a:r>
              <a:rPr lang="es-ES_tradnl" cap="none" dirty="0" smtClean="0">
                <a:latin typeface="Calibri" panose="020F0502020204030204" pitchFamily="34" charset="0"/>
                <a:cs typeface="Calibri" panose="020F0502020204030204" pitchFamily="34" charset="0"/>
              </a:rPr>
              <a:t> rentabilidad.</a:t>
            </a:r>
          </a:p>
          <a:p>
            <a:pPr algn="just" eaLnBrk="1" fontAlgn="auto" hangingPunct="1">
              <a:lnSpc>
                <a:spcPct val="90000"/>
              </a:lnSpc>
              <a:spcAft>
                <a:spcPts val="0"/>
              </a:spcAft>
              <a:buFont typeface="Wingdings" panose="05000000000000000000" pitchFamily="2" charset="2"/>
              <a:buNone/>
              <a:defRPr/>
            </a:pPr>
            <a:endParaRPr lang="es-ES" dirty="0">
              <a:latin typeface="Calibri" panose="020F0502020204030204" pitchFamily="34" charset="0"/>
              <a:cs typeface="Calibri" panose="020F0502020204030204" pitchFamily="34" charset="0"/>
            </a:endParaRPr>
          </a:p>
          <a:p>
            <a:pPr algn="just" eaLnBrk="1" fontAlgn="auto" hangingPunct="1">
              <a:lnSpc>
                <a:spcPct val="90000"/>
              </a:lnSpc>
              <a:spcAft>
                <a:spcPts val="0"/>
              </a:spcAft>
              <a:buFont typeface="Arial" panose="020B0604020202020204" pitchFamily="34" charset="0"/>
              <a:buChar char="•"/>
              <a:defRPr/>
            </a:pPr>
            <a:r>
              <a:rPr lang="es-ES_tradnl" b="1" dirty="0">
                <a:latin typeface="Calibri" panose="020F0502020204030204" pitchFamily="34" charset="0"/>
                <a:cs typeface="Calibri" panose="020F0502020204030204" pitchFamily="34" charset="0"/>
              </a:rPr>
              <a:t>PROYECTO: </a:t>
            </a:r>
            <a:endParaRPr lang="es-ES_tradnl" b="1" dirty="0" smtClean="0">
              <a:latin typeface="Calibri" panose="020F0502020204030204" pitchFamily="34" charset="0"/>
              <a:cs typeface="Calibri" panose="020F0502020204030204" pitchFamily="34" charset="0"/>
            </a:endParaRPr>
          </a:p>
          <a:p>
            <a:pPr marL="0" indent="0" algn="just"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Es un conjunto de antecedentes que permiten juzgar las ventajas y desventajas que presenta la asignación de recursos económicos a una unidad productora, donde serán transformados en determinados bienes o servicios.</a:t>
            </a:r>
            <a:endParaRPr lang="es-ES" cap="none" dirty="0">
              <a:latin typeface="Calibri" panose="020F0502020204030204" pitchFamily="34" charset="0"/>
              <a:cs typeface="Calibri" panose="020F0502020204030204" pitchFamily="34" charset="0"/>
            </a:endParaRPr>
          </a:p>
        </p:txBody>
      </p:sp>
    </p:spTree>
  </p:cSld>
  <p:clrMapOvr>
    <a:masterClrMapping/>
  </p:clrMapOvr>
  <p:transition>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0" name="Rectangle 6"/>
          <p:cNvSpPr>
            <a:spLocks noGrp="1" noChangeArrowheads="1"/>
          </p:cNvSpPr>
          <p:nvPr>
            <p:ph type="title"/>
          </p:nvPr>
        </p:nvSpPr>
        <p:spPr>
          <a:xfrm>
            <a:off x="514350" y="260350"/>
            <a:ext cx="7797800" cy="1152525"/>
          </a:xfrm>
        </p:spPr>
        <p:txBody>
          <a:bodyPr/>
          <a:lstStyle/>
          <a:p>
            <a:pPr eaLnBrk="1" fontAlgn="auto" hangingPunct="1">
              <a:spcAft>
                <a:spcPts val="0"/>
              </a:spcAft>
              <a:defRPr/>
            </a:pPr>
            <a:r>
              <a:rPr lang="es-ES_tradnl" dirty="0"/>
              <a:t>ETAPAS DEL PROYECTO</a:t>
            </a:r>
            <a:endParaRPr lang="es-ES" dirty="0"/>
          </a:p>
        </p:txBody>
      </p:sp>
      <p:sp>
        <p:nvSpPr>
          <p:cNvPr id="6151" name="Rectangle 7"/>
          <p:cNvSpPr>
            <a:spLocks noGrp="1" noChangeArrowheads="1"/>
          </p:cNvSpPr>
          <p:nvPr>
            <p:ph sz="quarter" idx="13"/>
          </p:nvPr>
        </p:nvSpPr>
        <p:spPr>
          <a:xfrm>
            <a:off x="323850" y="1838325"/>
            <a:ext cx="8208963" cy="3606800"/>
          </a:xfrm>
        </p:spPr>
        <p:txBody>
          <a:bodyPr>
            <a:normAutofit fontScale="92500" lnSpcReduction="20000"/>
          </a:bodyPr>
          <a:lstStyle/>
          <a:p>
            <a:pPr marL="533400" indent="-533400"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Debemos diferenciar:</a:t>
            </a:r>
          </a:p>
          <a:p>
            <a:pPr marL="533400" indent="-533400" eaLnBrk="1" fontAlgn="auto" hangingPunct="1">
              <a:lnSpc>
                <a:spcPct val="90000"/>
              </a:lnSpc>
              <a:spcAft>
                <a:spcPts val="0"/>
              </a:spcAft>
              <a:buFont typeface="Wingdings" panose="05000000000000000000" pitchFamily="2" charset="2"/>
              <a:buNone/>
              <a:defRPr/>
            </a:pPr>
            <a:endParaRPr lang="es-ES_tradnl"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FORMULACIÓN: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preparan los antecedentes (datos) en base a un método.</a:t>
            </a:r>
          </a:p>
          <a:p>
            <a:pPr marL="533400" indent="-533400" eaLnBrk="1" fontAlgn="auto" hangingPunct="1">
              <a:lnSpc>
                <a:spcPct val="90000"/>
              </a:lnSpc>
              <a:spcAft>
                <a:spcPts val="0"/>
              </a:spcAft>
              <a:buFont typeface="Wingdings" panose="05000000000000000000" pitchFamily="2" charset="2"/>
              <a:buAutoNum type="alphaUcParenR"/>
              <a:defRPr/>
            </a:pPr>
            <a:endParaRPr lang="es-ES_tradnl" b="1"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EVALUACIÓN: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califica al proyecto. Se lo compara con las expectativas o con otros proyectos. Se mide el riesgo.</a:t>
            </a:r>
          </a:p>
          <a:p>
            <a:pPr marL="0" indent="0" eaLnBrk="1" fontAlgn="auto" hangingPunct="1">
              <a:lnSpc>
                <a:spcPct val="90000"/>
              </a:lnSpc>
              <a:spcAft>
                <a:spcPts val="0"/>
              </a:spcAft>
              <a:buFont typeface="Arial" panose="020B0604020202020204" pitchFamily="34" charset="0"/>
              <a:buNone/>
              <a:defRPr/>
            </a:pPr>
            <a:endParaRPr lang="es-ES_tradnl"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FINANCIAMIENTO: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estudian las fuentes de los recursos.</a:t>
            </a:r>
            <a:endParaRPr lang="es-ES" cap="none" dirty="0">
              <a:latin typeface="Calibri" panose="020F0502020204030204" pitchFamily="34" charset="0"/>
              <a:cs typeface="Calibri" panose="020F0502020204030204" pitchFamily="34" charset="0"/>
            </a:endParaRPr>
          </a:p>
        </p:txBody>
      </p:sp>
    </p:spTree>
  </p:cSld>
  <p:clrMapOvr>
    <a:masterClrMapping/>
  </p:clrMapOvr>
  <p:transition>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4" name="Rectangle 6"/>
          <p:cNvSpPr>
            <a:spLocks noGrp="1" noChangeArrowheads="1"/>
          </p:cNvSpPr>
          <p:nvPr>
            <p:ph type="title"/>
          </p:nvPr>
        </p:nvSpPr>
        <p:spPr>
          <a:xfrm>
            <a:off x="1619250" y="476250"/>
            <a:ext cx="7053263" cy="1295400"/>
          </a:xfrm>
        </p:spPr>
        <p:txBody>
          <a:bodyPr/>
          <a:lstStyle/>
          <a:p>
            <a:pPr eaLnBrk="1" fontAlgn="auto" hangingPunct="1">
              <a:spcAft>
                <a:spcPts val="0"/>
              </a:spcAft>
              <a:defRPr/>
            </a:pPr>
            <a:r>
              <a:rPr lang="es-ES_tradnl" dirty="0"/>
              <a:t>A. </a:t>
            </a:r>
            <a:r>
              <a:rPr lang="es-ES_tradnl" dirty="0" err="1" smtClean="0"/>
              <a:t>FORMULACIóN</a:t>
            </a:r>
            <a:r>
              <a:rPr lang="es-ES_tradnl" dirty="0"/>
              <a:t>. Las Etapas</a:t>
            </a:r>
            <a:endParaRPr lang="es-ES" dirty="0"/>
          </a:p>
        </p:txBody>
      </p:sp>
      <p:sp>
        <p:nvSpPr>
          <p:cNvPr id="7175" name="Rectangle 7"/>
          <p:cNvSpPr>
            <a:spLocks noGrp="1" noChangeArrowheads="1"/>
          </p:cNvSpPr>
          <p:nvPr>
            <p:ph sz="quarter" idx="13"/>
          </p:nvPr>
        </p:nvSpPr>
        <p:spPr>
          <a:xfrm>
            <a:off x="250825" y="1628775"/>
            <a:ext cx="8612188" cy="3529013"/>
          </a:xfrm>
        </p:spPr>
        <p:txBody>
          <a:bodyPr/>
          <a:lstStyle/>
          <a:p>
            <a:pPr eaLnBrk="1" fontAlgn="auto" hangingPunct="1">
              <a:lnSpc>
                <a:spcPct val="90000"/>
              </a:lnSpc>
              <a:spcAft>
                <a:spcPts val="0"/>
              </a:spcAft>
              <a:buFont typeface="Arial" panose="020B0604020202020204" pitchFamily="34" charset="0"/>
              <a:buChar char="•"/>
              <a:defRPr/>
            </a:pPr>
            <a:r>
              <a:rPr lang="es-ES_tradnl" sz="2200" cap="none" dirty="0" smtClean="0">
                <a:latin typeface="Calibri" panose="020F0502020204030204" pitchFamily="34" charset="0"/>
                <a:cs typeface="Calibri" panose="020F0502020204030204" pitchFamily="34" charset="0"/>
              </a:rPr>
              <a:t>Si bien las etapas se presentan en un cierto orden, todas están interrelacionadas, mutuamente y son interdependientes.</a:t>
            </a:r>
          </a:p>
          <a:p>
            <a:pPr marL="0" indent="0" eaLnBrk="1" fontAlgn="auto" hangingPunct="1">
              <a:lnSpc>
                <a:spcPct val="90000"/>
              </a:lnSpc>
              <a:spcAft>
                <a:spcPts val="0"/>
              </a:spcAft>
              <a:buFont typeface="Arial" panose="020B0604020202020204" pitchFamily="34" charset="0"/>
              <a:buNone/>
              <a:defRPr/>
            </a:pPr>
            <a:endParaRPr lang="es-ES_tradnl" sz="2200"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sz="2200" cap="none" dirty="0" smtClean="0">
                <a:latin typeface="Calibri" panose="020F0502020204030204" pitchFamily="34" charset="0"/>
                <a:cs typeface="Calibri" panose="020F0502020204030204" pitchFamily="34" charset="0"/>
              </a:rPr>
              <a:t>Esto nos indica que debemos reunir datos para </a:t>
            </a:r>
            <a:r>
              <a:rPr lang="es-ES_tradnl" sz="2200" u="sng" cap="none" dirty="0" smtClean="0">
                <a:latin typeface="Calibri" panose="020F0502020204030204" pitchFamily="34" charset="0"/>
                <a:cs typeface="Calibri" panose="020F0502020204030204" pitchFamily="34" charset="0"/>
              </a:rPr>
              <a:t>todas</a:t>
            </a:r>
            <a:r>
              <a:rPr lang="es-ES_tradnl" sz="2200" cap="none" dirty="0" smtClean="0">
                <a:latin typeface="Calibri" panose="020F0502020204030204" pitchFamily="34" charset="0"/>
                <a:cs typeface="Calibri" panose="020F0502020204030204" pitchFamily="34" charset="0"/>
              </a:rPr>
              <a:t> las etapas al mismo tiempo, y no una por una (aunque debemos partir del estudio de mercado).</a:t>
            </a:r>
            <a:endParaRPr lang="es-ES" sz="2200" cap="none" dirty="0">
              <a:latin typeface="Calibri" panose="020F0502020204030204" pitchFamily="34" charset="0"/>
              <a:cs typeface="Calibri" panose="020F0502020204030204" pitchFamily="34" charset="0"/>
            </a:endParaRPr>
          </a:p>
        </p:txBody>
      </p:sp>
    </p:spTree>
  </p:cSld>
  <p:clrMapOvr>
    <a:masterClrMapping/>
  </p:clrMapOvr>
  <p:transition>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042988" y="404813"/>
            <a:ext cx="7007225" cy="1347787"/>
          </a:xfrm>
        </p:spPr>
        <p:txBody>
          <a:bodyPr/>
          <a:lstStyle/>
          <a:p>
            <a:pPr eaLnBrk="1" fontAlgn="auto" hangingPunct="1">
              <a:spcAft>
                <a:spcPts val="0"/>
              </a:spcAft>
              <a:defRPr/>
            </a:pPr>
            <a:r>
              <a:rPr lang="es-ES_tradnl" dirty="0"/>
              <a:t>A. </a:t>
            </a:r>
            <a:r>
              <a:rPr lang="es-ES_tradnl" dirty="0" err="1" smtClean="0"/>
              <a:t>FORMULACIóN</a:t>
            </a:r>
            <a:r>
              <a:rPr lang="es-ES_tradnl" dirty="0"/>
              <a:t>. Las Etapas</a:t>
            </a:r>
            <a:endParaRPr lang="es-ES" dirty="0"/>
          </a:p>
        </p:txBody>
      </p:sp>
      <p:sp>
        <p:nvSpPr>
          <p:cNvPr id="39939" name="Rectangle 3"/>
          <p:cNvSpPr>
            <a:spLocks noGrp="1" noChangeArrowheads="1"/>
          </p:cNvSpPr>
          <p:nvPr>
            <p:ph sz="quarter" idx="13"/>
          </p:nvPr>
        </p:nvSpPr>
        <p:spPr>
          <a:xfrm>
            <a:off x="1905000" y="1600200"/>
            <a:ext cx="6934200" cy="4191000"/>
          </a:xfrm>
        </p:spPr>
        <p:txBody>
          <a:bodyPr>
            <a:noAutofit/>
          </a:bodyPr>
          <a:lstStyle/>
          <a:p>
            <a:pPr marL="457200" indent="-457200" eaLnBrk="1" fontAlgn="auto" hangingPunct="1">
              <a:spcAft>
                <a:spcPts val="0"/>
              </a:spcAft>
              <a:buFont typeface="+mj-lt"/>
              <a:buAutoNum type="arabicPeriod"/>
              <a:defRPr/>
            </a:pPr>
            <a:r>
              <a:rPr lang="es-ES_tradnl" sz="2400" dirty="0" smtClean="0"/>
              <a:t>Estudio </a:t>
            </a:r>
            <a:r>
              <a:rPr lang="es-ES_tradnl" sz="2400" dirty="0"/>
              <a:t>de Mercado</a:t>
            </a:r>
          </a:p>
          <a:p>
            <a:pPr marL="457200" indent="-457200" eaLnBrk="1" fontAlgn="auto" hangingPunct="1">
              <a:spcAft>
                <a:spcPts val="0"/>
              </a:spcAft>
              <a:buFont typeface="+mj-lt"/>
              <a:buAutoNum type="arabicPeriod"/>
              <a:defRPr/>
            </a:pPr>
            <a:r>
              <a:rPr lang="es-ES_tradnl" sz="2400" dirty="0" smtClean="0"/>
              <a:t>Tamaño </a:t>
            </a:r>
            <a:r>
              <a:rPr lang="es-ES_tradnl" sz="2400" dirty="0"/>
              <a:t>y localización</a:t>
            </a:r>
          </a:p>
          <a:p>
            <a:pPr marL="457200" indent="-457200" eaLnBrk="1" fontAlgn="auto" hangingPunct="1">
              <a:spcAft>
                <a:spcPts val="0"/>
              </a:spcAft>
              <a:buFont typeface="+mj-lt"/>
              <a:buAutoNum type="arabicPeriod"/>
              <a:defRPr/>
            </a:pPr>
            <a:r>
              <a:rPr lang="es-ES_tradnl" sz="2400" dirty="0" smtClean="0"/>
              <a:t>Ingeniería </a:t>
            </a:r>
            <a:r>
              <a:rPr lang="es-ES_tradnl" sz="2400" dirty="0"/>
              <a:t>de Proyecto</a:t>
            </a:r>
          </a:p>
          <a:p>
            <a:pPr marL="457200" indent="-457200" eaLnBrk="1" fontAlgn="auto" hangingPunct="1">
              <a:spcAft>
                <a:spcPts val="0"/>
              </a:spcAft>
              <a:buFont typeface="+mj-lt"/>
              <a:buAutoNum type="arabicPeriod"/>
              <a:defRPr/>
            </a:pPr>
            <a:r>
              <a:rPr lang="es-ES_tradnl" sz="2400" dirty="0" smtClean="0"/>
              <a:t>Cálculo </a:t>
            </a:r>
            <a:r>
              <a:rPr lang="es-ES_tradnl" sz="2400" dirty="0"/>
              <a:t>de Costos y Proyección de Ingresos</a:t>
            </a:r>
            <a:endParaRPr lang="es-ES" sz="2400" dirty="0"/>
          </a:p>
          <a:p>
            <a:pPr marL="457200" indent="-457200" eaLnBrk="1" fontAlgn="auto" hangingPunct="1">
              <a:spcAft>
                <a:spcPts val="0"/>
              </a:spcAft>
              <a:buFont typeface="+mj-lt"/>
              <a:buAutoNum type="arabicPeriod"/>
              <a:defRPr/>
            </a:pPr>
            <a:r>
              <a:rPr lang="es-ES_tradnl" sz="2400" dirty="0" smtClean="0"/>
              <a:t>Cálculo </a:t>
            </a:r>
            <a:r>
              <a:rPr lang="es-ES_tradnl" sz="2400" dirty="0"/>
              <a:t>de Inversiones </a:t>
            </a:r>
          </a:p>
          <a:p>
            <a:pPr marL="457200" indent="-457200" eaLnBrk="1" fontAlgn="auto" hangingPunct="1">
              <a:spcAft>
                <a:spcPts val="0"/>
              </a:spcAft>
              <a:buFont typeface="+mj-lt"/>
              <a:buAutoNum type="arabicPeriod"/>
              <a:defRPr/>
            </a:pPr>
            <a:r>
              <a:rPr lang="es-ES_tradnl" sz="2400" dirty="0" smtClean="0"/>
              <a:t>Organización</a:t>
            </a:r>
            <a:endParaRPr lang="es-ES" sz="2400" dirty="0"/>
          </a:p>
        </p:txBody>
      </p:sp>
    </p:spTree>
  </p:cSld>
  <p:clrMapOvr>
    <a:masterClrMapping/>
  </p:clrMapOvr>
  <p:transition>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817688" y="457200"/>
            <a:ext cx="6477000" cy="1295400"/>
          </a:xfrm>
        </p:spPr>
        <p:txBody>
          <a:bodyPr/>
          <a:lstStyle/>
          <a:p>
            <a:pPr eaLnBrk="1" fontAlgn="auto" hangingPunct="1">
              <a:spcAft>
                <a:spcPts val="0"/>
              </a:spcAft>
              <a:defRPr/>
            </a:pPr>
            <a:r>
              <a:rPr lang="es-ES_tradnl" dirty="0"/>
              <a:t>A1. Estudio de Mercado</a:t>
            </a:r>
            <a:endParaRPr lang="es-ES" dirty="0"/>
          </a:p>
        </p:txBody>
      </p:sp>
      <p:sp>
        <p:nvSpPr>
          <p:cNvPr id="41987" name="Rectangle 3"/>
          <p:cNvSpPr>
            <a:spLocks noGrp="1" noChangeArrowheads="1"/>
          </p:cNvSpPr>
          <p:nvPr>
            <p:ph sz="quarter" idx="13"/>
          </p:nvPr>
        </p:nvSpPr>
        <p:spPr>
          <a:xfrm>
            <a:off x="468313" y="1484313"/>
            <a:ext cx="8207375" cy="4495800"/>
          </a:xfrm>
        </p:spPr>
        <p:txBody>
          <a:bodyPr/>
          <a:lstStyle/>
          <a:p>
            <a:pPr marL="533400" indent="-533400" algn="ctr" eaLnBrk="1" fontAlgn="auto" hangingPunct="1">
              <a:lnSpc>
                <a:spcPct val="90000"/>
              </a:lnSpc>
              <a:spcAft>
                <a:spcPts val="0"/>
              </a:spcAft>
              <a:buFont typeface="Wingdings" panose="05000000000000000000" pitchFamily="2" charset="2"/>
              <a:buNone/>
              <a:defRPr/>
            </a:pPr>
            <a:r>
              <a:rPr lang="es-ES_tradnl" dirty="0"/>
              <a:t>Es el estudio de la demanda de los </a:t>
            </a:r>
            <a:r>
              <a:rPr lang="es-ES_tradnl" dirty="0" smtClean="0"/>
              <a:t>bienes </a:t>
            </a:r>
            <a:r>
              <a:rPr lang="es-ES_tradnl" dirty="0"/>
              <a:t>o servicios del proyecto.</a:t>
            </a:r>
          </a:p>
          <a:p>
            <a:pPr marL="533400" indent="-533400" eaLnBrk="1" fontAlgn="auto" hangingPunct="1">
              <a:lnSpc>
                <a:spcPct val="90000"/>
              </a:lnSpc>
              <a:spcAft>
                <a:spcPts val="0"/>
              </a:spcAft>
              <a:buFont typeface="Wingdings" panose="05000000000000000000" pitchFamily="2" charset="2"/>
              <a:buNone/>
              <a:defRPr/>
            </a:pPr>
            <a:endParaRPr lang="es-ES_tradnl" dirty="0"/>
          </a:p>
          <a:p>
            <a:pPr marL="533400" indent="-533400"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Objetivos:</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Determinar cuánto se puede vender y a qué precio.</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Especificar las características del producto o servicio.</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Abordar los problemas de comercialización del proyecto.</a:t>
            </a:r>
          </a:p>
          <a:p>
            <a:pPr marL="533400" indent="-533400" eaLnBrk="1" fontAlgn="auto" hangingPunct="1">
              <a:lnSpc>
                <a:spcPct val="90000"/>
              </a:lnSpc>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noChangeArrowheads="1"/>
          </p:cNvSpPr>
          <p:nvPr>
            <p:ph type="title"/>
          </p:nvPr>
        </p:nvSpPr>
        <p:spPr>
          <a:xfrm>
            <a:off x="2438400" y="188913"/>
            <a:ext cx="6477000" cy="1295400"/>
          </a:xfrm>
        </p:spPr>
        <p:txBody>
          <a:bodyPr/>
          <a:lstStyle/>
          <a:p>
            <a:pPr eaLnBrk="1" fontAlgn="auto" hangingPunct="1">
              <a:spcAft>
                <a:spcPts val="0"/>
              </a:spcAft>
              <a:defRPr/>
            </a:pPr>
            <a:r>
              <a:rPr lang="es-ES_tradnl" dirty="0"/>
              <a:t>A2.a. Tamaño</a:t>
            </a:r>
            <a:endParaRPr lang="es-ES" dirty="0"/>
          </a:p>
        </p:txBody>
      </p:sp>
      <p:sp>
        <p:nvSpPr>
          <p:cNvPr id="44036" name="Rectangle 4"/>
          <p:cNvSpPr>
            <a:spLocks noGrp="1" noChangeArrowheads="1"/>
          </p:cNvSpPr>
          <p:nvPr>
            <p:ph sz="quarter" idx="13"/>
          </p:nvPr>
        </p:nvSpPr>
        <p:spPr>
          <a:xfrm>
            <a:off x="539750" y="1600200"/>
            <a:ext cx="7939088" cy="4495800"/>
          </a:xfrm>
        </p:spPr>
        <p:txBody>
          <a:bodyPr/>
          <a:lstStyle/>
          <a:p>
            <a:pPr marL="533400" indent="-533400" algn="ctr" eaLnBrk="1" fontAlgn="auto" hangingPunct="1">
              <a:spcAft>
                <a:spcPts val="0"/>
              </a:spcAft>
              <a:buFont typeface="Wingdings" panose="05000000000000000000" pitchFamily="2" charset="2"/>
              <a:buNone/>
              <a:defRPr/>
            </a:pPr>
            <a:r>
              <a:rPr lang="es-ES_tradnl" dirty="0"/>
              <a:t>Es la determinación de la capacidad de producción a instalar.</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 </a:t>
            </a:r>
          </a:p>
          <a:p>
            <a:pPr eaLnBrk="1" fontAlgn="auto" hangingPunct="1">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Determinar la capacidad de producción máxima de bienes o servicios que tendrá el proyecto durante su vida útil proyectada.</a:t>
            </a:r>
          </a:p>
          <a:p>
            <a:pPr marL="533400" indent="-533400" eaLnBrk="1" fontAlgn="auto" hangingPunct="1">
              <a:spcAft>
                <a:spcPts val="0"/>
              </a:spcAft>
              <a:buFont typeface="Wingdings" panose="05000000000000000000" pitchFamily="2" charset="2"/>
              <a:buNone/>
              <a:defRPr/>
            </a:pPr>
            <a:endParaRPr lang="es-ES_tradnl" sz="3200" dirty="0"/>
          </a:p>
          <a:p>
            <a:pPr marL="533400" indent="-533400" eaLnBrk="1" fontAlgn="auto" hangingPunct="1">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noChangeArrowheads="1"/>
          </p:cNvSpPr>
          <p:nvPr>
            <p:ph type="title"/>
          </p:nvPr>
        </p:nvSpPr>
        <p:spPr>
          <a:xfrm>
            <a:off x="2438400" y="457200"/>
            <a:ext cx="6477000" cy="1295400"/>
          </a:xfrm>
        </p:spPr>
        <p:txBody>
          <a:bodyPr/>
          <a:lstStyle/>
          <a:p>
            <a:pPr eaLnBrk="1" fontAlgn="auto" hangingPunct="1">
              <a:spcAft>
                <a:spcPts val="0"/>
              </a:spcAft>
              <a:defRPr/>
            </a:pPr>
            <a:r>
              <a:rPr lang="es-ES_tradnl" dirty="0"/>
              <a:t>A2.b. Localización</a:t>
            </a:r>
            <a:endParaRPr lang="es-ES" dirty="0"/>
          </a:p>
        </p:txBody>
      </p:sp>
      <p:sp>
        <p:nvSpPr>
          <p:cNvPr id="46084" name="Rectangle 4"/>
          <p:cNvSpPr>
            <a:spLocks noGrp="1" noChangeArrowheads="1"/>
          </p:cNvSpPr>
          <p:nvPr>
            <p:ph sz="quarter" idx="13"/>
          </p:nvPr>
        </p:nvSpPr>
        <p:spPr>
          <a:xfrm>
            <a:off x="323850" y="1600200"/>
            <a:ext cx="8515350" cy="4495800"/>
          </a:xfrm>
        </p:spPr>
        <p:txBody>
          <a:bodyPr/>
          <a:lstStyle/>
          <a:p>
            <a:pPr marL="533400" indent="-533400" algn="ctr" eaLnBrk="1" fontAlgn="auto" hangingPunct="1">
              <a:spcAft>
                <a:spcPts val="0"/>
              </a:spcAft>
              <a:buFont typeface="Wingdings" panose="05000000000000000000" pitchFamily="2" charset="2"/>
              <a:buNone/>
              <a:defRPr/>
            </a:pPr>
            <a:r>
              <a:rPr lang="es-ES_tradnl" dirty="0"/>
              <a:t>Es la determinación de la ubicación geográfica del negocio.</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 </a:t>
            </a:r>
          </a:p>
          <a:p>
            <a:pPr eaLnBrk="1" fontAlgn="auto" hangingPunct="1">
              <a:spcAft>
                <a:spcPts val="0"/>
              </a:spcAft>
              <a:buFont typeface="Arial" panose="020B0604020202020204" pitchFamily="34" charset="0"/>
              <a:buChar char="•"/>
              <a:defRPr/>
            </a:pPr>
            <a:r>
              <a:rPr lang="es-ES_tradnl" cap="none" dirty="0">
                <a:latin typeface="Calibri" panose="020F0502020204030204" pitchFamily="34" charset="0"/>
                <a:cs typeface="Calibri" panose="020F0502020204030204" pitchFamily="34" charset="0"/>
              </a:rPr>
              <a:t>D</a:t>
            </a:r>
            <a:r>
              <a:rPr lang="es-ES_tradnl" cap="none" dirty="0" smtClean="0">
                <a:latin typeface="Calibri" panose="020F0502020204030204" pitchFamily="34" charset="0"/>
                <a:cs typeface="Calibri" panose="020F0502020204030204" pitchFamily="34" charset="0"/>
              </a:rPr>
              <a:t>ecidir en qué lugar físico se instalará nuestro negocio (provincia, ciudad, calle, nº), tanto su sede productiva, como comercial o administrativa.</a:t>
            </a:r>
          </a:p>
          <a:p>
            <a:pPr marL="533400" indent="-533400" eaLnBrk="1" fontAlgn="auto" hangingPunct="1">
              <a:spcAft>
                <a:spcPts val="0"/>
              </a:spcAft>
              <a:buFont typeface="Wingdings" panose="05000000000000000000" pitchFamily="2" charset="2"/>
              <a:buNone/>
              <a:defRPr/>
            </a:pPr>
            <a:endParaRPr lang="es-ES_tradnl" sz="3200" dirty="0"/>
          </a:p>
          <a:p>
            <a:pPr marL="533400" indent="-533400" eaLnBrk="1" fontAlgn="auto" hangingPunct="1">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title"/>
          </p:nvPr>
        </p:nvSpPr>
        <p:spPr>
          <a:xfrm>
            <a:off x="2438400" y="115888"/>
            <a:ext cx="6477000" cy="1295400"/>
          </a:xfrm>
        </p:spPr>
        <p:txBody>
          <a:bodyPr/>
          <a:lstStyle/>
          <a:p>
            <a:pPr eaLnBrk="1" fontAlgn="auto" hangingPunct="1">
              <a:spcAft>
                <a:spcPts val="0"/>
              </a:spcAft>
              <a:defRPr/>
            </a:pPr>
            <a:r>
              <a:rPr lang="es-ES_tradnl" dirty="0"/>
              <a:t>A3. Ingeniería</a:t>
            </a:r>
            <a:endParaRPr lang="es-ES" dirty="0"/>
          </a:p>
        </p:txBody>
      </p:sp>
      <p:sp>
        <p:nvSpPr>
          <p:cNvPr id="48132" name="Rectangle 4"/>
          <p:cNvSpPr>
            <a:spLocks noGrp="1" noChangeArrowheads="1"/>
          </p:cNvSpPr>
          <p:nvPr>
            <p:ph sz="quarter" idx="13"/>
          </p:nvPr>
        </p:nvSpPr>
        <p:spPr>
          <a:xfrm>
            <a:off x="468313" y="1600200"/>
            <a:ext cx="8207375" cy="4495800"/>
          </a:xfrm>
        </p:spPr>
        <p:txBody>
          <a:bodyPr/>
          <a:lstStyle/>
          <a:p>
            <a:pPr marL="533400" indent="-533400" algn="ctr" eaLnBrk="1" fontAlgn="auto" hangingPunct="1">
              <a:spcAft>
                <a:spcPts val="0"/>
              </a:spcAft>
              <a:buFont typeface="Wingdings" panose="05000000000000000000" pitchFamily="2" charset="2"/>
              <a:buNone/>
              <a:defRPr/>
            </a:pPr>
            <a:r>
              <a:rPr lang="es-ES_tradnl" dirty="0"/>
              <a:t>Es el estudio de la fase técnica del proyecto (instalación, puesta en marcha y funcionamiento)</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 </a:t>
            </a:r>
          </a:p>
          <a:p>
            <a:pPr eaLnBrk="1" fontAlgn="auto" hangingPunct="1">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Estudiar y decidir sobre selección de procesos, insumos, equipos, edificios, rendimientos técnicos, y flexibilidad de la capacidad de producción.</a:t>
            </a:r>
          </a:p>
          <a:p>
            <a:pPr marL="533400" indent="-533400" eaLnBrk="1" fontAlgn="auto" hangingPunct="1">
              <a:spcAft>
                <a:spcPts val="0"/>
              </a:spcAft>
              <a:buFont typeface="Wingdings" panose="05000000000000000000" pitchFamily="2" charset="2"/>
              <a:buNone/>
              <a:defRPr/>
            </a:pPr>
            <a:endParaRPr lang="es-ES_tradnl" sz="3200" dirty="0"/>
          </a:p>
          <a:p>
            <a:pPr marL="533400" indent="-533400" eaLnBrk="1" fontAlgn="auto" hangingPunct="1">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title"/>
          </p:nvPr>
        </p:nvSpPr>
        <p:spPr>
          <a:xfrm>
            <a:off x="1695450" y="260350"/>
            <a:ext cx="6477000" cy="1295400"/>
          </a:xfrm>
        </p:spPr>
        <p:txBody>
          <a:bodyPr/>
          <a:lstStyle/>
          <a:p>
            <a:pPr eaLnBrk="1" fontAlgn="auto" hangingPunct="1">
              <a:spcAft>
                <a:spcPts val="0"/>
              </a:spcAft>
              <a:defRPr/>
            </a:pPr>
            <a:r>
              <a:rPr lang="es-ES_tradnl" dirty="0"/>
              <a:t>A4. Cálculo de Costos y proyección de Ingresos</a:t>
            </a:r>
            <a:endParaRPr lang="es-ES" dirty="0"/>
          </a:p>
        </p:txBody>
      </p:sp>
      <p:sp>
        <p:nvSpPr>
          <p:cNvPr id="51204" name="Rectangle 4"/>
          <p:cNvSpPr>
            <a:spLocks noGrp="1" noChangeArrowheads="1"/>
          </p:cNvSpPr>
          <p:nvPr>
            <p:ph sz="quarter" idx="13"/>
          </p:nvPr>
        </p:nvSpPr>
        <p:spPr>
          <a:xfrm>
            <a:off x="179388" y="1555750"/>
            <a:ext cx="8736012" cy="4387850"/>
          </a:xfrm>
        </p:spPr>
        <p:txBody>
          <a:bodyPr/>
          <a:lstStyle/>
          <a:p>
            <a:pPr marL="533400" indent="-533400" algn="ctr" eaLnBrk="1" fontAlgn="auto" hangingPunct="1">
              <a:spcAft>
                <a:spcPts val="0"/>
              </a:spcAft>
              <a:buFont typeface="Wingdings" panose="05000000000000000000" pitchFamily="2" charset="2"/>
              <a:buNone/>
              <a:defRPr/>
            </a:pPr>
            <a:endParaRPr lang="es-ES_tradnl" dirty="0"/>
          </a:p>
          <a:p>
            <a:pPr marL="533400" indent="-533400" algn="ctr" eaLnBrk="1" fontAlgn="auto" hangingPunct="1">
              <a:spcAft>
                <a:spcPts val="0"/>
              </a:spcAft>
              <a:buFont typeface="Wingdings" panose="05000000000000000000" pitchFamily="2" charset="2"/>
              <a:buNone/>
              <a:defRPr/>
            </a:pPr>
            <a:r>
              <a:rPr lang="es-ES_tradnl" dirty="0"/>
              <a:t>Es el cálculo proyectado de todos los costos e ingresos del proyecto.</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Objetivos: </a:t>
            </a:r>
          </a:p>
          <a:p>
            <a:pPr eaLnBrk="1" fontAlgn="auto" hangingPunct="1">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Estimar los ingresos que generará el proyecto funcionando.</a:t>
            </a:r>
          </a:p>
          <a:p>
            <a:pPr eaLnBrk="1" fontAlgn="auto" hangingPunct="1">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Calcular los costos y gastos del mismo (egresos).</a:t>
            </a:r>
          </a:p>
          <a:p>
            <a:pPr marL="533400" indent="-533400" eaLnBrk="1" fontAlgn="auto" hangingPunct="1">
              <a:spcAft>
                <a:spcPts val="0"/>
              </a:spcAft>
              <a:buFont typeface="Wingdings" panose="05000000000000000000" pitchFamily="2" charset="2"/>
              <a:buNone/>
              <a:defRPr/>
            </a:pPr>
            <a:endParaRPr lang="es-ES_tradnl" sz="3200" dirty="0"/>
          </a:p>
          <a:p>
            <a:pPr marL="533400" indent="-533400" eaLnBrk="1" fontAlgn="auto" hangingPunct="1">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noChangeArrowheads="1"/>
          </p:cNvSpPr>
          <p:nvPr>
            <p:ph type="title"/>
          </p:nvPr>
        </p:nvSpPr>
        <p:spPr>
          <a:xfrm>
            <a:off x="1271588" y="457200"/>
            <a:ext cx="6767512" cy="1295400"/>
          </a:xfrm>
        </p:spPr>
        <p:txBody>
          <a:bodyPr/>
          <a:lstStyle/>
          <a:p>
            <a:pPr eaLnBrk="1" fontAlgn="auto" hangingPunct="1">
              <a:spcAft>
                <a:spcPts val="0"/>
              </a:spcAft>
              <a:defRPr/>
            </a:pPr>
            <a:r>
              <a:rPr lang="es-ES_tradnl" dirty="0"/>
              <a:t>A5. Cálculo de Inversiones</a:t>
            </a:r>
            <a:endParaRPr lang="es-ES" dirty="0"/>
          </a:p>
        </p:txBody>
      </p:sp>
      <p:sp>
        <p:nvSpPr>
          <p:cNvPr id="53252" name="Rectangle 4"/>
          <p:cNvSpPr>
            <a:spLocks noGrp="1" noChangeArrowheads="1"/>
          </p:cNvSpPr>
          <p:nvPr>
            <p:ph sz="quarter" idx="13"/>
          </p:nvPr>
        </p:nvSpPr>
        <p:spPr>
          <a:xfrm>
            <a:off x="395288" y="1752600"/>
            <a:ext cx="8520112" cy="4191000"/>
          </a:xfrm>
        </p:spPr>
        <p:txBody>
          <a:bodyPr/>
          <a:lstStyle/>
          <a:p>
            <a:pPr marL="533400" indent="-533400" algn="ctr" eaLnBrk="1" fontAlgn="auto" hangingPunct="1">
              <a:lnSpc>
                <a:spcPct val="90000"/>
              </a:lnSpc>
              <a:spcAft>
                <a:spcPts val="0"/>
              </a:spcAft>
              <a:buFont typeface="Wingdings" panose="05000000000000000000" pitchFamily="2" charset="2"/>
              <a:buNone/>
              <a:defRPr/>
            </a:pPr>
            <a:endParaRPr lang="es-ES_tradnl" dirty="0"/>
          </a:p>
          <a:p>
            <a:pPr marL="533400" indent="-533400" algn="ctr" eaLnBrk="1" fontAlgn="auto" hangingPunct="1">
              <a:lnSpc>
                <a:spcPct val="90000"/>
              </a:lnSpc>
              <a:spcAft>
                <a:spcPts val="0"/>
              </a:spcAft>
              <a:buFont typeface="Wingdings" panose="05000000000000000000" pitchFamily="2" charset="2"/>
              <a:buNone/>
              <a:defRPr/>
            </a:pPr>
            <a:r>
              <a:rPr lang="es-ES_tradnl" dirty="0"/>
              <a:t>Es el cálculo de la totalidad de los recursos necesarios para poner en marcha el proyecto.</a:t>
            </a:r>
          </a:p>
          <a:p>
            <a:pPr marL="533400" indent="-533400" eaLnBrk="1" fontAlgn="auto" hangingPunct="1">
              <a:lnSpc>
                <a:spcPct val="90000"/>
              </a:lnSpc>
              <a:spcAft>
                <a:spcPts val="0"/>
              </a:spcAft>
              <a:buFont typeface="Wingdings" panose="05000000000000000000" pitchFamily="2" charset="2"/>
              <a:buNone/>
              <a:defRPr/>
            </a:pPr>
            <a:endParaRPr lang="es-ES_tradnl" dirty="0"/>
          </a:p>
          <a:p>
            <a:pPr marL="533400" indent="-533400"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Objetivos: </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Calcular la inversiones en activos fijos y capital de trabajo necesarios.</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Estimar el cronograma de desembolso de los fondos.</a:t>
            </a:r>
          </a:p>
          <a:p>
            <a:pPr marL="533400" indent="-533400" eaLnBrk="1" fontAlgn="auto" hangingPunct="1">
              <a:lnSpc>
                <a:spcPct val="90000"/>
              </a:lnSpc>
              <a:spcAft>
                <a:spcPts val="0"/>
              </a:spcAft>
              <a:buFont typeface="Wingdings" panose="05000000000000000000" pitchFamily="2" charset="2"/>
              <a:buNone/>
              <a:defRPr/>
            </a:pPr>
            <a:endParaRPr lang="es-ES_tradnl" sz="3200" dirty="0"/>
          </a:p>
          <a:p>
            <a:pPr marL="533400" indent="-533400" eaLnBrk="1" fontAlgn="auto" hangingPunct="1">
              <a:lnSpc>
                <a:spcPct val="90000"/>
              </a:lnSpc>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noChangeArrowheads="1"/>
          </p:cNvSpPr>
          <p:nvPr>
            <p:ph type="title"/>
          </p:nvPr>
        </p:nvSpPr>
        <p:spPr>
          <a:xfrm>
            <a:off x="2438400" y="457200"/>
            <a:ext cx="6477000" cy="1295400"/>
          </a:xfrm>
        </p:spPr>
        <p:txBody>
          <a:bodyPr/>
          <a:lstStyle/>
          <a:p>
            <a:pPr eaLnBrk="1" fontAlgn="auto" hangingPunct="1">
              <a:spcAft>
                <a:spcPts val="0"/>
              </a:spcAft>
              <a:defRPr/>
            </a:pPr>
            <a:r>
              <a:rPr lang="es-ES_tradnl"/>
              <a:t>A6. Organización</a:t>
            </a:r>
            <a:endParaRPr lang="es-ES"/>
          </a:p>
        </p:txBody>
      </p:sp>
      <p:sp>
        <p:nvSpPr>
          <p:cNvPr id="57348" name="Rectangle 4"/>
          <p:cNvSpPr>
            <a:spLocks noGrp="1" noChangeArrowheads="1"/>
          </p:cNvSpPr>
          <p:nvPr>
            <p:ph sz="quarter" idx="13"/>
          </p:nvPr>
        </p:nvSpPr>
        <p:spPr>
          <a:xfrm>
            <a:off x="323850" y="1447800"/>
            <a:ext cx="8591550" cy="4495800"/>
          </a:xfrm>
        </p:spPr>
        <p:txBody>
          <a:bodyPr/>
          <a:lstStyle/>
          <a:p>
            <a:pPr marL="533400" indent="-533400" algn="ctr" eaLnBrk="1" fontAlgn="auto" hangingPunct="1">
              <a:lnSpc>
                <a:spcPct val="90000"/>
              </a:lnSpc>
              <a:spcAft>
                <a:spcPts val="0"/>
              </a:spcAft>
              <a:buFont typeface="Wingdings" panose="05000000000000000000" pitchFamily="2" charset="2"/>
              <a:buNone/>
              <a:defRPr/>
            </a:pPr>
            <a:r>
              <a:rPr lang="es-ES_tradnl" dirty="0" smtClean="0"/>
              <a:t>Es </a:t>
            </a:r>
            <a:r>
              <a:rPr lang="es-ES_tradnl" dirty="0"/>
              <a:t>el análisis de los temas organizativos </a:t>
            </a:r>
          </a:p>
          <a:p>
            <a:pPr marL="533400" indent="-533400" algn="ctr" eaLnBrk="1" fontAlgn="auto" hangingPunct="1">
              <a:lnSpc>
                <a:spcPct val="90000"/>
              </a:lnSpc>
              <a:spcAft>
                <a:spcPts val="0"/>
              </a:spcAft>
              <a:buFont typeface="Wingdings" panose="05000000000000000000" pitchFamily="2" charset="2"/>
              <a:buNone/>
              <a:defRPr/>
            </a:pPr>
            <a:r>
              <a:rPr lang="es-ES_tradnl" dirty="0"/>
              <a:t>y legales del proyecto y sus costos.</a:t>
            </a:r>
          </a:p>
          <a:p>
            <a:pPr marL="533400" indent="-533400" eaLnBrk="1" fontAlgn="auto" hangingPunct="1">
              <a:lnSpc>
                <a:spcPct val="90000"/>
              </a:lnSpc>
              <a:spcAft>
                <a:spcPts val="0"/>
              </a:spcAft>
              <a:buFont typeface="Wingdings" panose="05000000000000000000" pitchFamily="2" charset="2"/>
              <a:buNone/>
              <a:defRPr/>
            </a:pPr>
            <a:endParaRPr lang="es-ES_tradnl" b="1" cap="none" dirty="0" smtClean="0">
              <a:latin typeface="Calibri" panose="020F0502020204030204" pitchFamily="34" charset="0"/>
              <a:cs typeface="Calibri" panose="020F050202020403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Objetivos: </a:t>
            </a:r>
          </a:p>
          <a:p>
            <a:pPr marL="533400" indent="-533400" eaLnBrk="1" fontAlgn="auto" hangingPunct="1">
              <a:lnSpc>
                <a:spcPct val="90000"/>
              </a:lnSpc>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1. Estudiar y decidir sobre aspectos de organización jurídica del proyecto (tipo de sociedad, unipersonal, etc.)</a:t>
            </a:r>
          </a:p>
          <a:p>
            <a:pPr marL="533400" indent="-533400" eaLnBrk="1" fontAlgn="auto" hangingPunct="1">
              <a:lnSpc>
                <a:spcPct val="90000"/>
              </a:lnSpc>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2. Prever aspectos administrativos, impositivos y legales.</a:t>
            </a:r>
          </a:p>
          <a:p>
            <a:pPr marL="533400" indent="-533400" eaLnBrk="1" fontAlgn="auto" hangingPunct="1">
              <a:lnSpc>
                <a:spcPct val="90000"/>
              </a:lnSpc>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2124075" y="457200"/>
            <a:ext cx="6791325" cy="1295400"/>
          </a:xfrm>
        </p:spPr>
        <p:txBody>
          <a:bodyPr/>
          <a:lstStyle/>
          <a:p>
            <a:pPr eaLnBrk="1" fontAlgn="auto" hangingPunct="1">
              <a:spcAft>
                <a:spcPts val="0"/>
              </a:spcAft>
              <a:defRPr/>
            </a:pPr>
            <a:r>
              <a:rPr lang="es-ES_tradnl" dirty="0"/>
              <a:t>B. </a:t>
            </a:r>
            <a:r>
              <a:rPr lang="es-ES_tradnl" dirty="0" smtClean="0"/>
              <a:t>Evaluación</a:t>
            </a:r>
            <a:endParaRPr lang="es-ES" dirty="0"/>
          </a:p>
        </p:txBody>
      </p:sp>
      <p:sp>
        <p:nvSpPr>
          <p:cNvPr id="35843" name="Rectangle 3"/>
          <p:cNvSpPr>
            <a:spLocks noGrp="1" noChangeArrowheads="1"/>
          </p:cNvSpPr>
          <p:nvPr>
            <p:ph sz="quarter" idx="13"/>
          </p:nvPr>
        </p:nvSpPr>
        <p:spPr>
          <a:xfrm>
            <a:off x="539750" y="1600200"/>
            <a:ext cx="7848600" cy="4852988"/>
          </a:xfrm>
        </p:spPr>
        <p:txBody>
          <a:bodyPr/>
          <a:lstStyle/>
          <a:p>
            <a:pPr algn="ctr" eaLnBrk="1" fontAlgn="auto" hangingPunct="1">
              <a:lnSpc>
                <a:spcPct val="90000"/>
              </a:lnSpc>
              <a:spcAft>
                <a:spcPts val="0"/>
              </a:spcAft>
              <a:buFont typeface="Wingdings" panose="05000000000000000000" pitchFamily="2" charset="2"/>
              <a:buNone/>
              <a:defRPr/>
            </a:pPr>
            <a:r>
              <a:rPr lang="es-ES_tradnl" dirty="0"/>
              <a:t>	Tiene por objetivo brindar información que permita analizar la conveniencia o no de realizar el proyecto. 	</a:t>
            </a:r>
          </a:p>
          <a:p>
            <a:pPr eaLnBrk="1" fontAlgn="auto" hangingPunct="1">
              <a:lnSpc>
                <a:spcPct val="90000"/>
              </a:lnSpc>
              <a:spcAft>
                <a:spcPts val="0"/>
              </a:spcAft>
              <a:buFont typeface="Wingdings" panose="05000000000000000000" pitchFamily="2" charset="2"/>
              <a:buNone/>
              <a:defRPr/>
            </a:pPr>
            <a:endParaRPr lang="es-ES_tradnl" dirty="0"/>
          </a:p>
          <a:p>
            <a:pPr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Comprende 2 fases:</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Evaluación del proyecto en base a ciertos indicadores (VAN – TIR) que nos permitirán tomar la decisión final. </a:t>
            </a:r>
          </a:p>
          <a:p>
            <a:pPr eaLnBrk="1" fontAlgn="auto" hangingPunct="1">
              <a:lnSpc>
                <a:spcPct val="90000"/>
              </a:lnSpc>
              <a:spcAft>
                <a:spcPts val="0"/>
              </a:spcAft>
              <a:buFont typeface="Arial" panose="020B0604020202020204" pitchFamily="34" charset="0"/>
              <a:buChar char="•"/>
              <a:defRPr/>
            </a:pPr>
            <a:endParaRPr lang="es-ES_tradnl"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Se mide y evalúa el riesgo del proyecto. Se sensibiliza el proyecto</a:t>
            </a:r>
          </a:p>
          <a:p>
            <a:pPr eaLnBrk="1" fontAlgn="auto" hangingPunct="1">
              <a:lnSpc>
                <a:spcPct val="90000"/>
              </a:lnSpc>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noChangeArrowheads="1"/>
          </p:cNvSpPr>
          <p:nvPr>
            <p:ph type="title"/>
          </p:nvPr>
        </p:nvSpPr>
        <p:spPr>
          <a:xfrm>
            <a:off x="2438400" y="457200"/>
            <a:ext cx="6477000" cy="1295400"/>
          </a:xfrm>
        </p:spPr>
        <p:txBody>
          <a:bodyPr/>
          <a:lstStyle/>
          <a:p>
            <a:pPr eaLnBrk="1" fontAlgn="auto" hangingPunct="1">
              <a:spcAft>
                <a:spcPts val="0"/>
              </a:spcAft>
              <a:defRPr/>
            </a:pPr>
            <a:r>
              <a:rPr lang="es-ES_tradnl" dirty="0"/>
              <a:t>C. FINANCIAMIENTO</a:t>
            </a:r>
            <a:endParaRPr lang="es-ES" dirty="0"/>
          </a:p>
        </p:txBody>
      </p:sp>
      <p:sp>
        <p:nvSpPr>
          <p:cNvPr id="55300" name="Rectangle 4"/>
          <p:cNvSpPr>
            <a:spLocks noGrp="1" noChangeArrowheads="1"/>
          </p:cNvSpPr>
          <p:nvPr>
            <p:ph sz="quarter" idx="13"/>
          </p:nvPr>
        </p:nvSpPr>
        <p:spPr>
          <a:xfrm>
            <a:off x="323850" y="1412875"/>
            <a:ext cx="8591550" cy="4495800"/>
          </a:xfrm>
        </p:spPr>
        <p:txBody>
          <a:bodyPr/>
          <a:lstStyle/>
          <a:p>
            <a:pPr marL="533400" indent="-533400" algn="ctr" eaLnBrk="1" fontAlgn="auto" hangingPunct="1">
              <a:lnSpc>
                <a:spcPct val="90000"/>
              </a:lnSpc>
              <a:spcAft>
                <a:spcPts val="0"/>
              </a:spcAft>
              <a:buFont typeface="Wingdings" panose="05000000000000000000" pitchFamily="2" charset="2"/>
              <a:buNone/>
              <a:defRPr/>
            </a:pPr>
            <a:endParaRPr lang="es-ES_tradnl" dirty="0"/>
          </a:p>
          <a:p>
            <a:pPr marL="533400" indent="-533400" algn="ctr" eaLnBrk="1" fontAlgn="auto" hangingPunct="1">
              <a:lnSpc>
                <a:spcPct val="90000"/>
              </a:lnSpc>
              <a:spcAft>
                <a:spcPts val="0"/>
              </a:spcAft>
              <a:buFont typeface="Wingdings" panose="05000000000000000000" pitchFamily="2" charset="2"/>
              <a:buNone/>
              <a:defRPr/>
            </a:pPr>
            <a:r>
              <a:rPr lang="es-ES_tradnl" dirty="0"/>
              <a:t>Es el estudio y decisión sobre las fuentes de financiamiento de las inversiones requeridas.</a:t>
            </a:r>
          </a:p>
          <a:p>
            <a:pPr marL="533400" indent="-533400" eaLnBrk="1" fontAlgn="auto" hangingPunct="1">
              <a:lnSpc>
                <a:spcPct val="90000"/>
              </a:lnSpc>
              <a:spcAft>
                <a:spcPts val="0"/>
              </a:spcAft>
              <a:buFont typeface="Wingdings" panose="05000000000000000000" pitchFamily="2" charset="2"/>
              <a:buNone/>
              <a:defRPr/>
            </a:pPr>
            <a:endParaRPr lang="es-ES_tradnl" cap="none" dirty="0" smtClean="0">
              <a:latin typeface="Calibri" panose="020F0502020204030204" pitchFamily="34" charset="0"/>
              <a:cs typeface="Calibri" panose="020F050202020403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Objetivos</a:t>
            </a:r>
            <a:r>
              <a:rPr lang="es-ES_tradnl" cap="none" dirty="0" smtClean="0">
                <a:latin typeface="Calibri" panose="020F0502020204030204" pitchFamily="34" charset="0"/>
                <a:cs typeface="Calibri" panose="020F0502020204030204" pitchFamily="34" charset="0"/>
              </a:rPr>
              <a:t>: </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Decidir cómo financiar las inversiones (fuentes externas o externas).</a:t>
            </a:r>
          </a:p>
          <a:p>
            <a:pPr eaLnBrk="1" fontAlgn="auto" hangingPunct="1">
              <a:lnSpc>
                <a:spcPct val="90000"/>
              </a:lnSpc>
              <a:spcAft>
                <a:spcPts val="0"/>
              </a:spcAft>
              <a:buFont typeface="Arial" panose="020B0604020202020204" pitchFamily="34" charset="0"/>
              <a:buChar char="•"/>
              <a:defRPr/>
            </a:pPr>
            <a:r>
              <a:rPr lang="es-ES_tradnl" cap="none" dirty="0" smtClean="0">
                <a:latin typeface="Calibri" panose="020F0502020204030204" pitchFamily="34" charset="0"/>
                <a:cs typeface="Calibri" panose="020F0502020204030204" pitchFamily="34" charset="0"/>
              </a:rPr>
              <a:t>Calcular costos del financiamiento.</a:t>
            </a:r>
          </a:p>
          <a:p>
            <a:pPr marL="533400" indent="-533400" eaLnBrk="1" fontAlgn="auto" hangingPunct="1">
              <a:lnSpc>
                <a:spcPct val="90000"/>
              </a:lnSpc>
              <a:spcAft>
                <a:spcPts val="0"/>
              </a:spcAft>
              <a:buFont typeface="Wingdings" panose="05000000000000000000" pitchFamily="2" charset="2"/>
              <a:buNone/>
              <a:defRPr/>
            </a:pPr>
            <a:endParaRPr lang="es-ES" dirty="0"/>
          </a:p>
        </p:txBody>
      </p:sp>
    </p:spTree>
  </p:cSld>
  <p:clrMapOvr>
    <a:masterClrMapping/>
  </p:clrMapOvr>
  <p:transition>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590550" y="188913"/>
            <a:ext cx="7797800" cy="1157287"/>
          </a:xfrm>
        </p:spPr>
        <p:txBody>
          <a:bodyPr/>
          <a:lstStyle/>
          <a:p>
            <a:pPr algn="ctr" eaLnBrk="1" fontAlgn="auto" hangingPunct="1">
              <a:spcAft>
                <a:spcPts val="0"/>
              </a:spcAft>
              <a:defRPr/>
            </a:pPr>
            <a:r>
              <a:rPr lang="es-ES_tradnl" dirty="0"/>
              <a:t>Etapas de Estudio de Mercado	</a:t>
            </a:r>
            <a:endParaRPr lang="es-ES" dirty="0"/>
          </a:p>
        </p:txBody>
      </p:sp>
      <p:sp>
        <p:nvSpPr>
          <p:cNvPr id="60419" name="Rectangle 3"/>
          <p:cNvSpPr>
            <a:spLocks noGrp="1" noChangeArrowheads="1"/>
          </p:cNvSpPr>
          <p:nvPr>
            <p:ph sz="quarter" idx="13"/>
          </p:nvPr>
        </p:nvSpPr>
        <p:spPr>
          <a:xfrm>
            <a:off x="395288" y="1241425"/>
            <a:ext cx="4032250" cy="4419600"/>
          </a:xfrm>
        </p:spPr>
        <p:txBody>
          <a:bodyPr/>
          <a:lstStyle/>
          <a:p>
            <a:pPr marL="457200" indent="-457200"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1) recopilación de antecedentes</a:t>
            </a:r>
          </a:p>
          <a:p>
            <a:pPr marL="0" indent="0" eaLnBrk="1" fontAlgn="auto" hangingPunct="1">
              <a:lnSpc>
                <a:spcPct val="90000"/>
              </a:lnSpc>
              <a:spcAft>
                <a:spcPts val="0"/>
              </a:spcAft>
              <a:buFont typeface="Arial" panose="020B0604020202020204" pitchFamily="34" charset="0"/>
              <a:buNone/>
              <a:defRPr/>
            </a:pPr>
            <a:endParaRPr lang="es-ES_tradnl" b="1" cap="none" dirty="0" smtClean="0">
              <a:latin typeface="Calibri" panose="020F0502020204030204" pitchFamily="34" charset="0"/>
              <a:cs typeface="Calibri" panose="020F0502020204030204" pitchFamily="34" charset="0"/>
            </a:endParaRP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Series de producción, ventas</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Tipos de mercado</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Usos del bien</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Precios y costos</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Tipos de bienes</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Fuentes de abastecimiento</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Competencia</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Políticas de distribución</a:t>
            </a:r>
          </a:p>
          <a:p>
            <a:pPr marL="457200" indent="-457200" eaLnBrk="1" fontAlgn="auto" hangingPunct="1">
              <a:lnSpc>
                <a:spcPct val="90000"/>
              </a:lnSpc>
              <a:spcAft>
                <a:spcPts val="0"/>
              </a:spcAft>
              <a:buFont typeface="Wingdings" panose="05000000000000000000" pitchFamily="2" charset="2"/>
              <a:buAutoNum type="arabicParenR"/>
              <a:defRPr/>
            </a:pPr>
            <a:r>
              <a:rPr lang="es-ES_tradnl" cap="none" dirty="0" smtClean="0">
                <a:latin typeface="Calibri" panose="020F0502020204030204" pitchFamily="34" charset="0"/>
                <a:cs typeface="Calibri" panose="020F0502020204030204" pitchFamily="34" charset="0"/>
              </a:rPr>
              <a:t>Política económica</a:t>
            </a:r>
          </a:p>
          <a:p>
            <a:pPr marL="457200" indent="-457200" eaLnBrk="1" fontAlgn="auto" hangingPunct="1">
              <a:lnSpc>
                <a:spcPct val="90000"/>
              </a:lnSpc>
              <a:spcAft>
                <a:spcPts val="0"/>
              </a:spcAft>
              <a:buFont typeface="Wingdings" panose="05000000000000000000" pitchFamily="2" charset="2"/>
              <a:buAutoNum type="arabicParenR"/>
              <a:defRPr/>
            </a:pPr>
            <a:endParaRPr lang="es-ES_tradnl" dirty="0"/>
          </a:p>
          <a:p>
            <a:pPr marL="457200" indent="-457200" eaLnBrk="1" fontAlgn="auto" hangingPunct="1">
              <a:lnSpc>
                <a:spcPct val="90000"/>
              </a:lnSpc>
              <a:spcAft>
                <a:spcPts val="0"/>
              </a:spcAft>
              <a:buFont typeface="Wingdings" panose="05000000000000000000" pitchFamily="2" charset="2"/>
              <a:buAutoNum type="arabicParenR"/>
              <a:defRPr/>
            </a:pPr>
            <a:endParaRPr lang="es-ES_tradnl" dirty="0"/>
          </a:p>
          <a:p>
            <a:pPr marL="457200" indent="-457200" eaLnBrk="1" fontAlgn="auto" hangingPunct="1">
              <a:lnSpc>
                <a:spcPct val="90000"/>
              </a:lnSpc>
              <a:spcAft>
                <a:spcPts val="0"/>
              </a:spcAft>
              <a:buFont typeface="Wingdings" panose="05000000000000000000" pitchFamily="2" charset="2"/>
              <a:buNone/>
              <a:defRPr/>
            </a:pPr>
            <a:endParaRPr lang="es-ES_tradnl" dirty="0"/>
          </a:p>
          <a:p>
            <a:pPr marL="457200" indent="-457200" eaLnBrk="1" fontAlgn="auto" hangingPunct="1">
              <a:lnSpc>
                <a:spcPct val="90000"/>
              </a:lnSpc>
              <a:spcAft>
                <a:spcPts val="0"/>
              </a:spcAft>
              <a:buFont typeface="Wingdings" panose="05000000000000000000" pitchFamily="2" charset="2"/>
              <a:buNone/>
              <a:defRPr/>
            </a:pPr>
            <a:endParaRPr lang="es-ES" dirty="0"/>
          </a:p>
        </p:txBody>
      </p:sp>
      <p:sp>
        <p:nvSpPr>
          <p:cNvPr id="60420" name="Rectangle 4"/>
          <p:cNvSpPr>
            <a:spLocks noGrp="1" noChangeArrowheads="1"/>
          </p:cNvSpPr>
          <p:nvPr>
            <p:ph sz="quarter" idx="14"/>
          </p:nvPr>
        </p:nvSpPr>
        <p:spPr>
          <a:xfrm>
            <a:off x="5046663" y="1185863"/>
            <a:ext cx="3536950" cy="4114800"/>
          </a:xfrm>
        </p:spPr>
        <p:txBody>
          <a:bodyPr/>
          <a:lstStyle/>
          <a:p>
            <a:pPr marL="457200" indent="-457200"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2) Análisis</a:t>
            </a:r>
            <a:r>
              <a:rPr lang="es-ES_tradnl" cap="none" dirty="0" smtClean="0">
                <a:latin typeface="Calibri" panose="020F0502020204030204" pitchFamily="34" charset="0"/>
                <a:cs typeface="Calibri" panose="020F0502020204030204" pitchFamily="34" charset="0"/>
              </a:rPr>
              <a:t>:</a:t>
            </a:r>
          </a:p>
          <a:p>
            <a:pPr marL="457200" indent="-4572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Proyección de la demanda en base a la información recopilada  previamente y a las expectativas.</a:t>
            </a:r>
          </a:p>
          <a:p>
            <a:pPr marL="457200" indent="-457200" eaLnBrk="1" fontAlgn="auto" hangingPunct="1">
              <a:spcAft>
                <a:spcPts val="0"/>
              </a:spcAft>
              <a:buFont typeface="Wingdings" panose="05000000000000000000" pitchFamily="2" charset="2"/>
              <a:buNone/>
              <a:defRPr/>
            </a:pPr>
            <a:endParaRPr lang="es-ES_tradnl" sz="1800" dirty="0"/>
          </a:p>
          <a:p>
            <a:pPr marL="457200" indent="-457200" eaLnBrk="1" fontAlgn="auto" hangingPunct="1">
              <a:spcAft>
                <a:spcPts val="0"/>
              </a:spcAft>
              <a:buFont typeface="Wingdings" panose="05000000000000000000" pitchFamily="2" charset="2"/>
              <a:buNone/>
              <a:defRPr/>
            </a:pPr>
            <a:endParaRPr lang="es-ES_tradnl" sz="1800" dirty="0"/>
          </a:p>
          <a:p>
            <a:pPr marL="457200" indent="-457200" eaLnBrk="1" fontAlgn="auto" hangingPunct="1">
              <a:spcAft>
                <a:spcPts val="0"/>
              </a:spcAft>
              <a:buFont typeface="Wingdings" panose="05000000000000000000" pitchFamily="2" charset="2"/>
              <a:buNone/>
              <a:defRPr/>
            </a:pPr>
            <a:endParaRPr lang="es-ES" sz="18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68313" y="304800"/>
            <a:ext cx="8066087" cy="1143000"/>
          </a:xfrm>
        </p:spPr>
        <p:txBody>
          <a:bodyPr/>
          <a:lstStyle/>
          <a:p>
            <a:pPr eaLnBrk="1" fontAlgn="auto" hangingPunct="1">
              <a:spcAft>
                <a:spcPts val="0"/>
              </a:spcAft>
              <a:defRPr/>
            </a:pPr>
            <a:r>
              <a:rPr lang="es-ES_tradnl" dirty="0"/>
              <a:t>Algunas consideraciones para las proyecciones</a:t>
            </a:r>
            <a:endParaRPr lang="es-ES" dirty="0"/>
          </a:p>
        </p:txBody>
      </p:sp>
      <p:sp>
        <p:nvSpPr>
          <p:cNvPr id="38915" name="Rectangle 3"/>
          <p:cNvSpPr>
            <a:spLocks noGrp="1" noChangeArrowheads="1"/>
          </p:cNvSpPr>
          <p:nvPr>
            <p:ph sz="quarter" idx="13"/>
          </p:nvPr>
        </p:nvSpPr>
        <p:spPr bwMode="auto">
          <a:xfrm>
            <a:off x="179388" y="1447800"/>
            <a:ext cx="8713787" cy="4284663"/>
          </a:xfrm>
        </p:spPr>
        <p:txBody>
          <a:bodyPr wrap="square" numCol="1" anchorCtr="0" compatLnSpc="1">
            <a:prstTxWarp prst="textNoShape">
              <a:avLst/>
            </a:prstTxWarp>
          </a:bodyPr>
          <a:lstStyle/>
          <a:p>
            <a:pPr eaLnBrk="1" hangingPunct="1">
              <a:lnSpc>
                <a:spcPct val="90000"/>
              </a:lnSpc>
            </a:pPr>
            <a:r>
              <a:rPr lang="es-ES_tradnl" cap="none" smtClean="0">
                <a:latin typeface="Calibri" pitchFamily="34" charset="0"/>
                <a:ea typeface="Calibri" pitchFamily="34" charset="0"/>
                <a:cs typeface="Calibri" pitchFamily="34" charset="0"/>
              </a:rPr>
              <a:t>Las proyecciones explícitas son preferibles a las implícitas.</a:t>
            </a:r>
          </a:p>
          <a:p>
            <a:pPr eaLnBrk="1" hangingPunct="1">
              <a:lnSpc>
                <a:spcPct val="90000"/>
              </a:lnSpc>
            </a:pPr>
            <a:r>
              <a:rPr lang="es-ES_tradnl" cap="none" smtClean="0">
                <a:latin typeface="Calibri" pitchFamily="34" charset="0"/>
                <a:ea typeface="Calibri" pitchFamily="34" charset="0"/>
                <a:cs typeface="Calibri" pitchFamily="34" charset="0"/>
              </a:rPr>
              <a:t>Los precios deben ser realistas.</a:t>
            </a:r>
          </a:p>
          <a:p>
            <a:pPr eaLnBrk="1" hangingPunct="1">
              <a:lnSpc>
                <a:spcPct val="90000"/>
              </a:lnSpc>
            </a:pPr>
            <a:r>
              <a:rPr lang="es-ES_tradnl" cap="none" smtClean="0">
                <a:latin typeface="Calibri" pitchFamily="34" charset="0"/>
                <a:ea typeface="Calibri" pitchFamily="34" charset="0"/>
                <a:cs typeface="Calibri" pitchFamily="34" charset="0"/>
              </a:rPr>
              <a:t>Proyectar para un año y repetir los datos para los próximos no es recomendable.</a:t>
            </a:r>
          </a:p>
          <a:p>
            <a:pPr eaLnBrk="1" hangingPunct="1">
              <a:lnSpc>
                <a:spcPct val="90000"/>
              </a:lnSpc>
            </a:pPr>
            <a:r>
              <a:rPr lang="es-ES_tradnl" cap="none" smtClean="0">
                <a:latin typeface="Calibri" pitchFamily="34" charset="0"/>
                <a:ea typeface="Calibri" pitchFamily="34" charset="0"/>
                <a:cs typeface="Calibri" pitchFamily="34" charset="0"/>
              </a:rPr>
              <a:t>Tener en cuenta la estacionalidad (si existe).</a:t>
            </a:r>
          </a:p>
          <a:p>
            <a:pPr eaLnBrk="1" hangingPunct="1">
              <a:lnSpc>
                <a:spcPct val="90000"/>
              </a:lnSpc>
            </a:pPr>
            <a:r>
              <a:rPr lang="es-ES_tradnl" cap="none" smtClean="0">
                <a:latin typeface="Calibri" pitchFamily="34" charset="0"/>
                <a:ea typeface="Calibri" pitchFamily="34" charset="0"/>
                <a:cs typeface="Calibri" pitchFamily="34" charset="0"/>
              </a:rPr>
              <a:t>Las estimaciones suponen un riesgo. Es conveniente plantear hipótesis alternativas (media, optimista y pesimista)</a:t>
            </a:r>
          </a:p>
          <a:p>
            <a:pPr eaLnBrk="1" hangingPunct="1">
              <a:lnSpc>
                <a:spcPct val="90000"/>
              </a:lnSpc>
            </a:pPr>
            <a:r>
              <a:rPr lang="es-ES_tradnl" cap="none" smtClean="0">
                <a:latin typeface="Calibri" pitchFamily="34" charset="0"/>
                <a:ea typeface="Calibri" pitchFamily="34" charset="0"/>
                <a:cs typeface="Calibri" pitchFamily="34" charset="0"/>
              </a:rPr>
              <a:t>Al estimar no olvidar curva de demanda: a mayor precio, menor demanda y viceversa.</a:t>
            </a:r>
          </a:p>
          <a:p>
            <a:pPr eaLnBrk="1" hangingPunct="1">
              <a:lnSpc>
                <a:spcPct val="90000"/>
              </a:lnSpc>
            </a:pPr>
            <a:r>
              <a:rPr lang="es-ES_tradnl" cap="none" smtClean="0">
                <a:latin typeface="Calibri" pitchFamily="34" charset="0"/>
                <a:ea typeface="Calibri" pitchFamily="34" charset="0"/>
                <a:cs typeface="Calibri" pitchFamily="34" charset="0"/>
              </a:rPr>
              <a:t>Los bienes nuevos plantean mayores problemas (no hay antecedentes directos)</a:t>
            </a:r>
            <a:endParaRPr lang="es-ES" cap="none" smtClean="0">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438400" y="304800"/>
            <a:ext cx="6096000" cy="1143000"/>
          </a:xfrm>
        </p:spPr>
        <p:txBody>
          <a:bodyPr/>
          <a:lstStyle/>
          <a:p>
            <a:pPr eaLnBrk="1" fontAlgn="auto" hangingPunct="1">
              <a:spcAft>
                <a:spcPts val="0"/>
              </a:spcAft>
              <a:defRPr/>
            </a:pPr>
            <a:r>
              <a:rPr lang="es-ES_tradnl" dirty="0"/>
              <a:t>Tipos de bienes</a:t>
            </a:r>
            <a:endParaRPr lang="es-ES" dirty="0"/>
          </a:p>
        </p:txBody>
      </p:sp>
      <p:sp>
        <p:nvSpPr>
          <p:cNvPr id="62467" name="Rectangle 3"/>
          <p:cNvSpPr>
            <a:spLocks noGrp="1" noChangeArrowheads="1"/>
          </p:cNvSpPr>
          <p:nvPr>
            <p:ph sz="quarter" idx="13"/>
          </p:nvPr>
        </p:nvSpPr>
        <p:spPr>
          <a:xfrm>
            <a:off x="323850" y="1219200"/>
            <a:ext cx="8134350" cy="5037138"/>
          </a:xfrm>
        </p:spPr>
        <p:txBody>
          <a:bodyPr/>
          <a:lstStyle/>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De consumo</a:t>
            </a:r>
            <a:r>
              <a:rPr lang="es-ES_tradnl" cap="none" dirty="0" smtClean="0">
                <a:latin typeface="Calibri" panose="020F0502020204030204" pitchFamily="34" charset="0"/>
                <a:cs typeface="Calibri" panose="020F0502020204030204" pitchFamily="34" charset="0"/>
              </a:rPr>
              <a:t>: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usan dos métodos: 1) extrapolación de tendencia histórica. 2) coeficiente de elasticidad ingreso de la demanda.</a:t>
            </a:r>
          </a:p>
          <a:p>
            <a:pPr marL="0" indent="0" eaLnBrk="1" fontAlgn="auto" hangingPunct="1">
              <a:lnSpc>
                <a:spcPct val="90000"/>
              </a:lnSpc>
              <a:spcAft>
                <a:spcPts val="0"/>
              </a:spcAft>
              <a:buFont typeface="Arial" panose="020B0604020202020204" pitchFamily="34" charset="0"/>
              <a:buNone/>
              <a:defRPr/>
            </a:pPr>
            <a:endParaRPr lang="es-ES_tradnl"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Bienes intermedios</a:t>
            </a:r>
            <a:r>
              <a:rPr lang="es-ES_tradnl" cap="none" dirty="0" smtClean="0">
                <a:latin typeface="Calibri" panose="020F0502020204030204" pitchFamily="34" charset="0"/>
                <a:cs typeface="Calibri" panose="020F0502020204030204" pitchFamily="34" charset="0"/>
              </a:rPr>
              <a:t>: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estudian los usos de los bienes, el crecimiento de empresas que los emplean y los posibles cambios estructurales (nuevos usuarios).</a:t>
            </a:r>
          </a:p>
          <a:p>
            <a:pPr marL="0" indent="0" eaLnBrk="1" fontAlgn="auto" hangingPunct="1">
              <a:lnSpc>
                <a:spcPct val="90000"/>
              </a:lnSpc>
              <a:spcAft>
                <a:spcPts val="0"/>
              </a:spcAft>
              <a:buFont typeface="Arial" panose="020B0604020202020204" pitchFamily="34" charset="0"/>
              <a:buNone/>
              <a:defRPr/>
            </a:pPr>
            <a:endParaRPr lang="es-ES_tradnl" cap="none" dirty="0" smtClean="0">
              <a:latin typeface="Calibri" panose="020F0502020204030204" pitchFamily="34" charset="0"/>
              <a:cs typeface="Calibri" panose="020F0502020204030204" pitchFamily="34" charset="0"/>
            </a:endParaRPr>
          </a:p>
          <a:p>
            <a:pPr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De capital</a:t>
            </a:r>
            <a:r>
              <a:rPr lang="es-ES_tradnl" cap="none" dirty="0" smtClean="0">
                <a:latin typeface="Calibri" panose="020F0502020204030204" pitchFamily="34" charset="0"/>
                <a:cs typeface="Calibri" panose="020F0502020204030204" pitchFamily="34" charset="0"/>
              </a:rPr>
              <a:t>: </a:t>
            </a:r>
          </a:p>
          <a:p>
            <a:pPr marL="0" indent="0" eaLnBrk="1" fontAlgn="auto" hangingPunct="1">
              <a:lnSpc>
                <a:spcPct val="90000"/>
              </a:lnSpc>
              <a:spcAft>
                <a:spcPts val="0"/>
              </a:spcAft>
              <a:buFont typeface="Arial" panose="020B0604020202020204" pitchFamily="34" charset="0"/>
              <a:buNone/>
              <a:defRPr/>
            </a:pPr>
            <a:r>
              <a:rPr lang="es-ES_tradnl" cap="none" dirty="0" smtClean="0">
                <a:latin typeface="Calibri" panose="020F0502020204030204" pitchFamily="34" charset="0"/>
                <a:cs typeface="Calibri" panose="020F0502020204030204" pitchFamily="34" charset="0"/>
              </a:rPr>
              <a:t>se estudia la reposición de los bienes de uso, la expansión de la capacidad instalada, las posibles innovaciones técnicas y los cambios estructurales que pueden provocar nuevos usuarios. </a:t>
            </a:r>
          </a:p>
          <a:p>
            <a:pPr eaLnBrk="1" fontAlgn="auto" hangingPunct="1">
              <a:lnSpc>
                <a:spcPct val="90000"/>
              </a:lnSpc>
              <a:spcAft>
                <a:spcPts val="0"/>
              </a:spcAft>
              <a:buFont typeface="Arial" panose="020B0604020202020204" pitchFamily="34" charset="0"/>
              <a:buChar char="•"/>
              <a:defRPr/>
            </a:pPr>
            <a:endParaRPr lang="es-ES" sz="24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931988" y="115888"/>
            <a:ext cx="6096000" cy="1143000"/>
          </a:xfrm>
        </p:spPr>
        <p:txBody>
          <a:bodyPr/>
          <a:lstStyle/>
          <a:p>
            <a:pPr eaLnBrk="1" fontAlgn="auto" hangingPunct="1">
              <a:spcAft>
                <a:spcPts val="0"/>
              </a:spcAft>
              <a:defRPr/>
            </a:pPr>
            <a:r>
              <a:rPr lang="es-ES_tradnl" dirty="0"/>
              <a:t>Tamaño. Su análisis</a:t>
            </a:r>
            <a:endParaRPr lang="es-ES" dirty="0"/>
          </a:p>
        </p:txBody>
      </p:sp>
      <p:sp>
        <p:nvSpPr>
          <p:cNvPr id="63491" name="Rectangle 3"/>
          <p:cNvSpPr>
            <a:spLocks noGrp="1" noChangeArrowheads="1"/>
          </p:cNvSpPr>
          <p:nvPr>
            <p:ph sz="quarter" idx="13"/>
          </p:nvPr>
        </p:nvSpPr>
        <p:spPr>
          <a:xfrm>
            <a:off x="250825" y="1371600"/>
            <a:ext cx="8283575" cy="4191000"/>
          </a:xfrm>
        </p:spPr>
        <p:txBody>
          <a:bodyPr/>
          <a:lstStyle/>
          <a:p>
            <a:pPr algn="just"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Tamaño y mercado</a:t>
            </a:r>
            <a:r>
              <a:rPr lang="es-ES_tradnl" cap="none" dirty="0" smtClean="0">
                <a:latin typeface="Calibri" panose="020F0502020204030204" pitchFamily="34" charset="0"/>
                <a:cs typeface="Calibri" panose="020F0502020204030204" pitchFamily="34" charset="0"/>
              </a:rPr>
              <a:t>: la demanda marca el piso del tamaño necesario.</a:t>
            </a:r>
          </a:p>
          <a:p>
            <a:pPr algn="just" eaLnBrk="1" fontAlgn="auto" hangingPunct="1">
              <a:lnSpc>
                <a:spcPct val="90000"/>
              </a:lnSpc>
              <a:spcAft>
                <a:spcPts val="0"/>
              </a:spcAft>
              <a:buFont typeface="Arial" panose="020B0604020202020204" pitchFamily="34" charset="0"/>
              <a:buChar char="•"/>
              <a:defRPr/>
            </a:pPr>
            <a:endParaRPr lang="es-ES_tradnl" cap="none" dirty="0" smtClean="0">
              <a:latin typeface="Calibri" panose="020F0502020204030204" pitchFamily="34" charset="0"/>
              <a:cs typeface="Calibri" panose="020F0502020204030204" pitchFamily="34" charset="0"/>
            </a:endParaRPr>
          </a:p>
          <a:p>
            <a:pPr algn="just"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Tamaño y costo</a:t>
            </a:r>
            <a:r>
              <a:rPr lang="es-ES_tradnl" cap="none" dirty="0" smtClean="0">
                <a:latin typeface="Calibri" panose="020F0502020204030204" pitchFamily="34" charset="0"/>
                <a:cs typeface="Calibri" panose="020F0502020204030204" pitchFamily="34" charset="0"/>
              </a:rPr>
              <a:t>: a mayor tamaño, menor costo unitario de producción, si y solo si la capacidad es utilizada en un alto porcentaje.</a:t>
            </a:r>
          </a:p>
          <a:p>
            <a:pPr algn="just" eaLnBrk="1" fontAlgn="auto" hangingPunct="1">
              <a:lnSpc>
                <a:spcPct val="90000"/>
              </a:lnSpc>
              <a:spcAft>
                <a:spcPts val="0"/>
              </a:spcAft>
              <a:buFont typeface="Arial" panose="020B0604020202020204" pitchFamily="34" charset="0"/>
              <a:buChar char="•"/>
              <a:defRPr/>
            </a:pPr>
            <a:endParaRPr lang="es-ES_tradnl" b="1" cap="none" dirty="0" smtClean="0">
              <a:latin typeface="Calibri" panose="020F0502020204030204" pitchFamily="34" charset="0"/>
              <a:cs typeface="Calibri" panose="020F0502020204030204" pitchFamily="34" charset="0"/>
            </a:endParaRPr>
          </a:p>
          <a:p>
            <a:pPr algn="just"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Tamaño e inversiones</a:t>
            </a:r>
            <a:r>
              <a:rPr lang="es-ES_tradnl" cap="none" dirty="0" smtClean="0">
                <a:latin typeface="Calibri" panose="020F0502020204030204" pitchFamily="34" charset="0"/>
                <a:cs typeface="Calibri" panose="020F0502020204030204" pitchFamily="34" charset="0"/>
              </a:rPr>
              <a:t>: a mayor tamaño, mayores inversiones necesarias.</a:t>
            </a:r>
          </a:p>
          <a:p>
            <a:pPr algn="just" eaLnBrk="1" fontAlgn="auto" hangingPunct="1">
              <a:lnSpc>
                <a:spcPct val="90000"/>
              </a:lnSpc>
              <a:spcAft>
                <a:spcPts val="0"/>
              </a:spcAft>
              <a:buFont typeface="Arial" panose="020B0604020202020204" pitchFamily="34" charset="0"/>
              <a:buChar char="•"/>
              <a:defRPr/>
            </a:pPr>
            <a:endParaRPr lang="es-ES_tradnl" b="1" cap="none" dirty="0" smtClean="0">
              <a:latin typeface="Calibri" panose="020F0502020204030204" pitchFamily="34" charset="0"/>
              <a:cs typeface="Calibri" panose="020F0502020204030204" pitchFamily="34" charset="0"/>
            </a:endParaRPr>
          </a:p>
          <a:p>
            <a:pPr algn="just"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Tamaño y localización</a:t>
            </a:r>
            <a:r>
              <a:rPr lang="es-ES_tradnl" cap="none" dirty="0" smtClean="0">
                <a:latin typeface="Calibri" panose="020F0502020204030204" pitchFamily="34" charset="0"/>
                <a:cs typeface="Calibri" panose="020F0502020204030204" pitchFamily="34" charset="0"/>
              </a:rPr>
              <a:t>: la decisión de localización condiciona el tamaño.</a:t>
            </a:r>
          </a:p>
          <a:p>
            <a:pPr algn="just" eaLnBrk="1" fontAlgn="auto" hangingPunct="1">
              <a:lnSpc>
                <a:spcPct val="90000"/>
              </a:lnSpc>
              <a:spcAft>
                <a:spcPts val="0"/>
              </a:spcAft>
              <a:buFont typeface="Arial" panose="020B0604020202020204" pitchFamily="34" charset="0"/>
              <a:buChar char="•"/>
              <a:defRPr/>
            </a:pPr>
            <a:endParaRPr lang="es-ES_tradnl" b="1" cap="none" dirty="0" smtClean="0">
              <a:latin typeface="Calibri" panose="020F0502020204030204" pitchFamily="34" charset="0"/>
              <a:cs typeface="Calibri" panose="020F0502020204030204" pitchFamily="34" charset="0"/>
            </a:endParaRPr>
          </a:p>
          <a:p>
            <a:pPr algn="just" eaLnBrk="1" fontAlgn="auto" hangingPunct="1">
              <a:lnSpc>
                <a:spcPct val="90000"/>
              </a:lnSpc>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Tamaño y financiamiento</a:t>
            </a:r>
            <a:r>
              <a:rPr lang="es-ES_tradnl" cap="none" dirty="0" smtClean="0">
                <a:latin typeface="Calibri" panose="020F0502020204030204" pitchFamily="34" charset="0"/>
                <a:cs typeface="Calibri" panose="020F0502020204030204" pitchFamily="34" charset="0"/>
              </a:rPr>
              <a:t>: a mayor tamaño, mayor necesidad de financiamiento. </a:t>
            </a:r>
            <a:endParaRPr lang="es-ES"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1258888" y="115888"/>
            <a:ext cx="7275512" cy="1143000"/>
          </a:xfrm>
        </p:spPr>
        <p:txBody>
          <a:bodyPr/>
          <a:lstStyle/>
          <a:p>
            <a:pPr eaLnBrk="1" fontAlgn="auto" hangingPunct="1">
              <a:spcAft>
                <a:spcPts val="0"/>
              </a:spcAft>
              <a:defRPr/>
            </a:pPr>
            <a:r>
              <a:rPr lang="es-ES_tradnl" dirty="0"/>
              <a:t>Tamaño. Los interrogantes</a:t>
            </a:r>
            <a:endParaRPr lang="es-ES" dirty="0"/>
          </a:p>
        </p:txBody>
      </p:sp>
      <p:sp>
        <p:nvSpPr>
          <p:cNvPr id="41987" name="Rectangle 3"/>
          <p:cNvSpPr>
            <a:spLocks noGrp="1" noChangeArrowheads="1"/>
          </p:cNvSpPr>
          <p:nvPr>
            <p:ph sz="quarter" idx="13"/>
          </p:nvPr>
        </p:nvSpPr>
        <p:spPr bwMode="auto">
          <a:xfrm>
            <a:off x="611188" y="1371600"/>
            <a:ext cx="7923212" cy="4191000"/>
          </a:xfrm>
        </p:spPr>
        <p:txBody>
          <a:bodyPr wrap="square" numCol="1" anchorCtr="0" compatLnSpc="1">
            <a:prstTxWarp prst="textNoShape">
              <a:avLst/>
            </a:prstTxWarp>
          </a:bodyPr>
          <a:lstStyle/>
          <a:p>
            <a:pPr marL="533400" indent="-533400" eaLnBrk="1" hangingPunct="1"/>
            <a:r>
              <a:rPr lang="es-ES_tradnl" b="1" cap="none" smtClean="0">
                <a:latin typeface="Calibri" pitchFamily="34" charset="0"/>
                <a:ea typeface="Calibri" pitchFamily="34" charset="0"/>
                <a:cs typeface="Calibri" pitchFamily="34" charset="0"/>
              </a:rPr>
              <a:t>¿Cuál es el tamaño óptimo del proyecto?</a:t>
            </a:r>
          </a:p>
          <a:p>
            <a:pPr marL="533400" indent="-533400" algn="ctr" eaLnBrk="1" hangingPunct="1">
              <a:buFont typeface="Wingdings" pitchFamily="2" charset="2"/>
              <a:buNone/>
            </a:pPr>
            <a:r>
              <a:rPr lang="es-ES_tradnl" b="1" cap="none" smtClean="0">
                <a:latin typeface="Calibri" pitchFamily="34" charset="0"/>
                <a:ea typeface="Calibri" pitchFamily="34" charset="0"/>
                <a:cs typeface="Calibri" pitchFamily="34" charset="0"/>
              </a:rPr>
              <a:t>Respuesta:</a:t>
            </a:r>
            <a:r>
              <a:rPr lang="es-ES_tradnl" cap="none" smtClean="0">
                <a:latin typeface="Calibri" pitchFamily="34" charset="0"/>
                <a:ea typeface="Calibri" pitchFamily="34" charset="0"/>
                <a:cs typeface="Calibri" pitchFamily="34" charset="0"/>
              </a:rPr>
              <a:t> depende el objetivo.</a:t>
            </a:r>
          </a:p>
          <a:p>
            <a:pPr marL="533400" indent="-533400" eaLnBrk="1" hangingPunct="1">
              <a:buFont typeface="Wingdings" pitchFamily="2" charset="2"/>
              <a:buNone/>
            </a:pPr>
            <a:r>
              <a:rPr lang="es-ES_tradnl" b="1" cap="none" smtClean="0">
                <a:latin typeface="Calibri" pitchFamily="34" charset="0"/>
                <a:ea typeface="Calibri" pitchFamily="34" charset="0"/>
                <a:cs typeface="Calibri" pitchFamily="34" charset="0"/>
              </a:rPr>
              <a:t>Alternativas</a:t>
            </a:r>
            <a:r>
              <a:rPr lang="es-ES_tradnl" cap="none" smtClean="0">
                <a:latin typeface="Calibri" pitchFamily="34" charset="0"/>
                <a:ea typeface="Calibri" pitchFamily="34" charset="0"/>
                <a:cs typeface="Calibri" pitchFamily="34" charset="0"/>
              </a:rPr>
              <a:t>:</a:t>
            </a:r>
          </a:p>
          <a:p>
            <a:pPr marL="533400" indent="-533400" eaLnBrk="1" hangingPunct="1">
              <a:buFont typeface="Wingdings" pitchFamily="2" charset="2"/>
              <a:buAutoNum type="arabicParenR"/>
            </a:pPr>
            <a:r>
              <a:rPr lang="es-ES_tradnl" cap="none" smtClean="0">
                <a:latin typeface="Calibri" pitchFamily="34" charset="0"/>
                <a:ea typeface="Calibri" pitchFamily="34" charset="0"/>
                <a:cs typeface="Calibri" pitchFamily="34" charset="0"/>
              </a:rPr>
              <a:t>El que minimice el costo unitario</a:t>
            </a:r>
          </a:p>
          <a:p>
            <a:pPr marL="533400" indent="-533400" eaLnBrk="1" hangingPunct="1">
              <a:buFont typeface="Wingdings" pitchFamily="2" charset="2"/>
              <a:buAutoNum type="arabicParenR"/>
            </a:pPr>
            <a:r>
              <a:rPr lang="es-ES_tradnl" cap="none" smtClean="0">
                <a:latin typeface="Calibri" pitchFamily="34" charset="0"/>
                <a:ea typeface="Calibri" pitchFamily="34" charset="0"/>
                <a:cs typeface="Calibri" pitchFamily="34" charset="0"/>
              </a:rPr>
              <a:t>El que maximice la rentabilidad total del proyecto en pesos.</a:t>
            </a:r>
          </a:p>
          <a:p>
            <a:pPr marL="533400" indent="-533400" eaLnBrk="1" hangingPunct="1">
              <a:buFont typeface="Wingdings" pitchFamily="2" charset="2"/>
              <a:buAutoNum type="arabicParenR"/>
            </a:pPr>
            <a:r>
              <a:rPr lang="es-ES_tradnl" cap="none" smtClean="0">
                <a:latin typeface="Calibri" pitchFamily="34" charset="0"/>
                <a:ea typeface="Calibri" pitchFamily="34" charset="0"/>
                <a:cs typeface="Calibri" pitchFamily="34" charset="0"/>
              </a:rPr>
              <a:t>El que maximice la rentabilidad por cada peso invertido (capital).</a:t>
            </a:r>
          </a:p>
          <a:p>
            <a:pPr marL="533400" indent="-533400" eaLnBrk="1" hangingPunct="1">
              <a:buFont typeface="Wingdings" pitchFamily="2" charset="2"/>
              <a:buAutoNum type="arabicParenR"/>
            </a:pPr>
            <a:r>
              <a:rPr lang="es-ES_tradnl" cap="none" smtClean="0">
                <a:latin typeface="Calibri" pitchFamily="34" charset="0"/>
                <a:ea typeface="Calibri" pitchFamily="34" charset="0"/>
                <a:cs typeface="Calibri" pitchFamily="34" charset="0"/>
              </a:rPr>
              <a:t>El que maximice la rentabilidad porcentual (relación ventas – costos).</a:t>
            </a:r>
            <a:endParaRPr lang="es-ES" cap="none" smtClean="0">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2438400" y="304800"/>
            <a:ext cx="6096000" cy="1143000"/>
          </a:xfrm>
        </p:spPr>
        <p:txBody>
          <a:bodyPr/>
          <a:lstStyle/>
          <a:p>
            <a:pPr eaLnBrk="1" fontAlgn="auto" hangingPunct="1">
              <a:spcAft>
                <a:spcPts val="0"/>
              </a:spcAft>
              <a:defRPr/>
            </a:pPr>
            <a:r>
              <a:rPr lang="es-ES_tradnl"/>
              <a:t>Localización</a:t>
            </a:r>
            <a:endParaRPr lang="es-ES"/>
          </a:p>
        </p:txBody>
      </p:sp>
      <p:sp>
        <p:nvSpPr>
          <p:cNvPr id="43011" name="Rectangle 3"/>
          <p:cNvSpPr>
            <a:spLocks noGrp="1" noChangeArrowheads="1"/>
          </p:cNvSpPr>
          <p:nvPr>
            <p:ph sz="quarter" idx="13"/>
          </p:nvPr>
        </p:nvSpPr>
        <p:spPr bwMode="auto">
          <a:xfrm>
            <a:off x="323850" y="1371600"/>
            <a:ext cx="8208963" cy="4649788"/>
          </a:xfrm>
        </p:spPr>
        <p:txBody>
          <a:bodyPr wrap="square" numCol="1" anchorCtr="0" compatLnSpc="1">
            <a:prstTxWarp prst="textNoShape">
              <a:avLst/>
            </a:prstTxWarp>
          </a:bodyPr>
          <a:lstStyle/>
          <a:p>
            <a:pPr marL="533400" indent="-533400" eaLnBrk="1" hangingPunct="1">
              <a:lnSpc>
                <a:spcPct val="90000"/>
              </a:lnSpc>
            </a:pPr>
            <a:r>
              <a:rPr lang="es-ES_tradnl" cap="none" smtClean="0">
                <a:latin typeface="Calibri" pitchFamily="34" charset="0"/>
                <a:ea typeface="Calibri" pitchFamily="34" charset="0"/>
                <a:cs typeface="Calibri" pitchFamily="34" charset="0"/>
              </a:rPr>
              <a:t>La lógica indica que debemos decidir entre: </a:t>
            </a:r>
          </a:p>
          <a:p>
            <a:pPr marL="533400" indent="-533400" eaLnBrk="1" hangingPunct="1">
              <a:lnSpc>
                <a:spcPct val="90000"/>
              </a:lnSpc>
              <a:buFont typeface="Wingdings" pitchFamily="2" charset="2"/>
              <a:buNone/>
            </a:pPr>
            <a:r>
              <a:rPr lang="es-ES_tradnl" cap="none" smtClean="0">
                <a:latin typeface="Calibri" pitchFamily="34" charset="0"/>
                <a:ea typeface="Calibri" pitchFamily="34" charset="0"/>
                <a:cs typeface="Calibri" pitchFamily="34" charset="0"/>
              </a:rPr>
              <a:t>	- hacia “el mercado”</a:t>
            </a:r>
          </a:p>
          <a:p>
            <a:pPr marL="533400" indent="-533400" eaLnBrk="1" hangingPunct="1">
              <a:lnSpc>
                <a:spcPct val="90000"/>
              </a:lnSpc>
              <a:buFont typeface="Wingdings" pitchFamily="2" charset="2"/>
              <a:buNone/>
            </a:pPr>
            <a:r>
              <a:rPr lang="es-ES_tradnl" cap="none" smtClean="0">
                <a:latin typeface="Calibri" pitchFamily="34" charset="0"/>
                <a:ea typeface="Calibri" pitchFamily="34" charset="0"/>
                <a:cs typeface="Calibri" pitchFamily="34" charset="0"/>
              </a:rPr>
              <a:t>	- Hacia “las materias primas”</a:t>
            </a:r>
          </a:p>
          <a:p>
            <a:pPr marL="533400" indent="-533400" eaLnBrk="1" hangingPunct="1">
              <a:lnSpc>
                <a:spcPct val="90000"/>
              </a:lnSpc>
            </a:pPr>
            <a:r>
              <a:rPr lang="es-ES_tradnl" cap="none" smtClean="0">
                <a:latin typeface="Calibri" pitchFamily="34" charset="0"/>
                <a:ea typeface="Calibri" pitchFamily="34" charset="0"/>
                <a:cs typeface="Calibri" pitchFamily="34" charset="0"/>
              </a:rPr>
              <a:t>Las localizaciones intermedias, normalmente dan peores resultados. </a:t>
            </a:r>
          </a:p>
          <a:p>
            <a:pPr marL="533400" indent="-533400" eaLnBrk="1" hangingPunct="1">
              <a:lnSpc>
                <a:spcPct val="90000"/>
              </a:lnSpc>
            </a:pPr>
            <a:r>
              <a:rPr lang="es-ES_tradnl" cap="none" smtClean="0">
                <a:latin typeface="Calibri" pitchFamily="34" charset="0"/>
                <a:ea typeface="Calibri" pitchFamily="34" charset="0"/>
                <a:cs typeface="Calibri" pitchFamily="34" charset="0"/>
              </a:rPr>
              <a:t>En los proyectos comerciales, la localización “hacia el mercado” está casi predeterminada, pero la determinación del “punto de venta ideal” requiere un riguroso análisis pues será una decisión </a:t>
            </a:r>
            <a:r>
              <a:rPr lang="es-ES_tradnl" b="1" i="1" cap="none" smtClean="0">
                <a:latin typeface="Calibri" pitchFamily="34" charset="0"/>
                <a:ea typeface="Calibri" pitchFamily="34" charset="0"/>
                <a:cs typeface="Calibri" pitchFamily="34" charset="0"/>
              </a:rPr>
              <a:t>clave</a:t>
            </a:r>
            <a:r>
              <a:rPr lang="es-ES_tradnl" cap="none" smtClean="0">
                <a:latin typeface="Calibri" pitchFamily="34" charset="0"/>
                <a:ea typeface="Calibri" pitchFamily="34" charset="0"/>
                <a:cs typeface="Calibri" pitchFamily="34" charset="0"/>
              </a:rPr>
              <a:t> para el proyecto.</a:t>
            </a:r>
          </a:p>
          <a:p>
            <a:pPr marL="533400" indent="-533400" eaLnBrk="1" hangingPunct="1">
              <a:lnSpc>
                <a:spcPct val="90000"/>
              </a:lnSpc>
            </a:pPr>
            <a:r>
              <a:rPr lang="es-ES_tradnl" cap="none" smtClean="0">
                <a:latin typeface="Calibri" pitchFamily="34" charset="0"/>
                <a:ea typeface="Calibri" pitchFamily="34" charset="0"/>
                <a:cs typeface="Calibri" pitchFamily="34" charset="0"/>
              </a:rPr>
              <a:t>Existen métodos tanto cuantitativos como cualitativos para decidir localización.</a:t>
            </a:r>
            <a:endParaRPr lang="es-ES" sz="1800" cap="none" smtClean="0">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971550" y="304800"/>
            <a:ext cx="7562850" cy="1143000"/>
          </a:xfrm>
        </p:spPr>
        <p:txBody>
          <a:bodyPr/>
          <a:lstStyle/>
          <a:p>
            <a:pPr eaLnBrk="1" fontAlgn="auto" hangingPunct="1">
              <a:spcAft>
                <a:spcPts val="0"/>
              </a:spcAft>
              <a:defRPr/>
            </a:pPr>
            <a:r>
              <a:rPr lang="es-ES_tradnl" dirty="0"/>
              <a:t>Los tipos de puntos de venta</a:t>
            </a:r>
            <a:endParaRPr lang="es-ES" dirty="0"/>
          </a:p>
        </p:txBody>
      </p:sp>
      <p:sp>
        <p:nvSpPr>
          <p:cNvPr id="44035" name="Rectangle 3"/>
          <p:cNvSpPr>
            <a:spLocks noGrp="1" noChangeArrowheads="1"/>
          </p:cNvSpPr>
          <p:nvPr>
            <p:ph sz="quarter" idx="13"/>
          </p:nvPr>
        </p:nvSpPr>
        <p:spPr bwMode="auto">
          <a:xfrm>
            <a:off x="395288" y="1524000"/>
            <a:ext cx="8139112" cy="4191000"/>
          </a:xfrm>
        </p:spPr>
        <p:txBody>
          <a:bodyPr wrap="square" numCol="1" anchorCtr="0" compatLnSpc="1">
            <a:prstTxWarp prst="textNoShape">
              <a:avLst/>
            </a:prstTxWarp>
          </a:bodyPr>
          <a:lstStyle/>
          <a:p>
            <a:pPr marL="533400" indent="-533400" eaLnBrk="1" hangingPunct="1">
              <a:lnSpc>
                <a:spcPct val="90000"/>
              </a:lnSpc>
              <a:buFont typeface="Wingdings" pitchFamily="2" charset="2"/>
              <a:buNone/>
            </a:pPr>
            <a:r>
              <a:rPr lang="es-ES_tradnl" b="1" cap="none" smtClean="0">
                <a:latin typeface="Calibri" pitchFamily="34" charset="0"/>
                <a:ea typeface="Calibri" pitchFamily="34" charset="0"/>
                <a:cs typeface="Calibri" pitchFamily="34" charset="0"/>
              </a:rPr>
              <a:t>Negocios de “proximidad”:</a:t>
            </a:r>
            <a:r>
              <a:rPr lang="es-ES_tradnl" cap="none" smtClean="0">
                <a:latin typeface="Calibri" pitchFamily="34" charset="0"/>
                <a:ea typeface="Calibri" pitchFamily="34" charset="0"/>
                <a:cs typeface="Calibri" pitchFamily="34" charset="0"/>
              </a:rPr>
              <a:t> se orienta a los residentes de la zona o entornos del negocio. (Ejemplo: almacén de barrio)</a:t>
            </a:r>
          </a:p>
          <a:p>
            <a:pPr marL="533400" indent="-533400" eaLnBrk="1" hangingPunct="1">
              <a:lnSpc>
                <a:spcPct val="90000"/>
              </a:lnSpc>
              <a:buFont typeface="Wingdings" pitchFamily="2" charset="2"/>
              <a:buNone/>
            </a:pPr>
            <a:endParaRPr lang="es-ES_tradnl" cap="none" smtClean="0">
              <a:latin typeface="Calibri" pitchFamily="34" charset="0"/>
              <a:ea typeface="Calibri" pitchFamily="34" charset="0"/>
              <a:cs typeface="Calibri" pitchFamily="34" charset="0"/>
            </a:endParaRPr>
          </a:p>
          <a:p>
            <a:pPr marL="533400" indent="-533400" eaLnBrk="1" hangingPunct="1">
              <a:lnSpc>
                <a:spcPct val="90000"/>
              </a:lnSpc>
              <a:buFont typeface="Wingdings" pitchFamily="2" charset="2"/>
              <a:buNone/>
            </a:pPr>
            <a:r>
              <a:rPr lang="es-ES_tradnl" b="1" cap="none" smtClean="0">
                <a:latin typeface="Calibri" pitchFamily="34" charset="0"/>
                <a:ea typeface="Calibri" pitchFamily="34" charset="0"/>
                <a:cs typeface="Calibri" pitchFamily="34" charset="0"/>
              </a:rPr>
              <a:t>Negocios de “tráfico o flujo”:</a:t>
            </a:r>
            <a:r>
              <a:rPr lang="es-ES_tradnl" cap="none" smtClean="0">
                <a:latin typeface="Calibri" pitchFamily="34" charset="0"/>
                <a:ea typeface="Calibri" pitchFamily="34" charset="0"/>
                <a:cs typeface="Calibri" pitchFamily="34" charset="0"/>
              </a:rPr>
              <a:t> explotan la circulación de clientes potenciales que transitan la zona por algún otro motivo. (Ejemplo: kiosco 24 horas en avenida)</a:t>
            </a:r>
          </a:p>
          <a:p>
            <a:pPr marL="533400" indent="-533400" eaLnBrk="1" hangingPunct="1">
              <a:lnSpc>
                <a:spcPct val="90000"/>
              </a:lnSpc>
              <a:buFont typeface="Wingdings" pitchFamily="2" charset="2"/>
              <a:buNone/>
            </a:pPr>
            <a:endParaRPr lang="es-ES_tradnl" cap="none" smtClean="0">
              <a:latin typeface="Calibri" pitchFamily="34" charset="0"/>
              <a:ea typeface="Calibri" pitchFamily="34" charset="0"/>
              <a:cs typeface="Calibri" pitchFamily="34" charset="0"/>
            </a:endParaRPr>
          </a:p>
          <a:p>
            <a:pPr marL="533400" indent="-533400" eaLnBrk="1" hangingPunct="1">
              <a:lnSpc>
                <a:spcPct val="90000"/>
              </a:lnSpc>
              <a:buFont typeface="Wingdings" pitchFamily="2" charset="2"/>
              <a:buNone/>
            </a:pPr>
            <a:r>
              <a:rPr lang="es-ES_tradnl" b="1" cap="none" smtClean="0">
                <a:latin typeface="Calibri" pitchFamily="34" charset="0"/>
                <a:ea typeface="Calibri" pitchFamily="34" charset="0"/>
                <a:cs typeface="Calibri" pitchFamily="34" charset="0"/>
              </a:rPr>
              <a:t>Negocios de “atracción”:</a:t>
            </a:r>
            <a:r>
              <a:rPr lang="es-ES_tradnl" cap="none" smtClean="0">
                <a:latin typeface="Calibri" pitchFamily="34" charset="0"/>
                <a:ea typeface="Calibri" pitchFamily="34" charset="0"/>
                <a:cs typeface="Calibri" pitchFamily="34" charset="0"/>
              </a:rPr>
              <a:t> procura clientes generando tráfico desde fuera de su zona primaria. No dispone de suficiente cantidad de residentes en la cercanía ni de flujo inducido. (Ejemplo: concesionaria de autos)</a:t>
            </a:r>
            <a:endParaRPr lang="es-ES" cap="none" smtClean="0">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2362200" y="304800"/>
            <a:ext cx="6096000" cy="1143000"/>
          </a:xfrm>
        </p:spPr>
        <p:txBody>
          <a:bodyPr/>
          <a:lstStyle/>
          <a:p>
            <a:pPr eaLnBrk="1" fontAlgn="auto" hangingPunct="1">
              <a:spcAft>
                <a:spcPts val="0"/>
              </a:spcAft>
              <a:defRPr/>
            </a:pPr>
            <a:r>
              <a:rPr lang="es-ES_tradnl" sz="4000"/>
              <a:t>Ingeniería de Proyecto</a:t>
            </a:r>
            <a:endParaRPr lang="es-ES" sz="4000"/>
          </a:p>
        </p:txBody>
      </p:sp>
      <p:sp>
        <p:nvSpPr>
          <p:cNvPr id="45059" name="Rectangle 3"/>
          <p:cNvSpPr>
            <a:spLocks noGrp="1" noChangeArrowheads="1"/>
          </p:cNvSpPr>
          <p:nvPr>
            <p:ph sz="quarter" idx="13"/>
          </p:nvPr>
        </p:nvSpPr>
        <p:spPr bwMode="auto">
          <a:xfrm>
            <a:off x="250825" y="1219200"/>
            <a:ext cx="8283575" cy="4419600"/>
          </a:xfrm>
        </p:spPr>
        <p:txBody>
          <a:bodyPr wrap="square" numCol="1" anchorCtr="0" compatLnSpc="1">
            <a:prstTxWarp prst="textNoShape">
              <a:avLst/>
            </a:prstTxWarp>
          </a:bodyPr>
          <a:lstStyle/>
          <a:p>
            <a:pPr algn="just" eaLnBrk="1" hangingPunct="1">
              <a:lnSpc>
                <a:spcPct val="90000"/>
              </a:lnSpc>
            </a:pPr>
            <a:r>
              <a:rPr lang="es-ES_tradnl" b="1" cap="none" smtClean="0">
                <a:latin typeface="Calibri" pitchFamily="34" charset="0"/>
                <a:ea typeface="Calibri" pitchFamily="34" charset="0"/>
                <a:cs typeface="Calibri" pitchFamily="34" charset="0"/>
              </a:rPr>
              <a:t>Selección de procesos</a:t>
            </a:r>
            <a:r>
              <a:rPr lang="es-ES_tradnl" cap="none" smtClean="0">
                <a:latin typeface="Calibri" pitchFamily="34" charset="0"/>
                <a:ea typeface="Calibri" pitchFamily="34" charset="0"/>
                <a:cs typeface="Calibri" pitchFamily="34" charset="0"/>
              </a:rPr>
              <a:t>:  se estudia y selecciona el proceso productivo adecuado. Los procesos son los pasos que requiere la producción de los bienes o servicios del proyecto. </a:t>
            </a:r>
          </a:p>
          <a:p>
            <a:pPr algn="just" eaLnBrk="1" hangingPunct="1">
              <a:lnSpc>
                <a:spcPct val="90000"/>
              </a:lnSpc>
            </a:pPr>
            <a:endParaRPr lang="es-ES_tradnl" cap="none" smtClean="0">
              <a:latin typeface="Calibri" pitchFamily="34" charset="0"/>
              <a:ea typeface="Calibri" pitchFamily="34" charset="0"/>
              <a:cs typeface="Calibri" pitchFamily="34" charset="0"/>
            </a:endParaRPr>
          </a:p>
          <a:p>
            <a:pPr algn="just" eaLnBrk="1" hangingPunct="1">
              <a:lnSpc>
                <a:spcPct val="90000"/>
              </a:lnSpc>
            </a:pPr>
            <a:r>
              <a:rPr lang="es-ES_tradnl" b="1" cap="none" smtClean="0">
                <a:latin typeface="Calibri" pitchFamily="34" charset="0"/>
                <a:ea typeface="Calibri" pitchFamily="34" charset="0"/>
                <a:cs typeface="Calibri" pitchFamily="34" charset="0"/>
              </a:rPr>
              <a:t>Selección de materias primas e insumos</a:t>
            </a:r>
            <a:r>
              <a:rPr lang="es-ES_tradnl" cap="none" smtClean="0">
                <a:latin typeface="Calibri" pitchFamily="34" charset="0"/>
                <a:ea typeface="Calibri" pitchFamily="34" charset="0"/>
                <a:cs typeface="Calibri" pitchFamily="34" charset="0"/>
              </a:rPr>
              <a:t>: se deben seleccionar la calidad de materias primas e insumos adecuadas, siempre considerando el producto que se pretende obtener. Considerar los costos.</a:t>
            </a:r>
          </a:p>
          <a:p>
            <a:pPr algn="just" eaLnBrk="1" hangingPunct="1">
              <a:lnSpc>
                <a:spcPct val="90000"/>
              </a:lnSpc>
            </a:pPr>
            <a:endParaRPr lang="es-ES_tradnl" cap="none" smtClean="0">
              <a:latin typeface="Calibri" pitchFamily="34" charset="0"/>
              <a:ea typeface="Calibri" pitchFamily="34" charset="0"/>
              <a:cs typeface="Calibri" pitchFamily="34" charset="0"/>
            </a:endParaRPr>
          </a:p>
          <a:p>
            <a:pPr algn="just" eaLnBrk="1" hangingPunct="1">
              <a:lnSpc>
                <a:spcPct val="90000"/>
              </a:lnSpc>
            </a:pPr>
            <a:r>
              <a:rPr lang="es-ES_tradnl" b="1" cap="none" smtClean="0">
                <a:latin typeface="Calibri" pitchFamily="34" charset="0"/>
                <a:ea typeface="Calibri" pitchFamily="34" charset="0"/>
                <a:cs typeface="Calibri" pitchFamily="34" charset="0"/>
              </a:rPr>
              <a:t>Selección de equipos</a:t>
            </a:r>
            <a:r>
              <a:rPr lang="es-ES_tradnl" cap="none" smtClean="0">
                <a:latin typeface="Calibri" pitchFamily="34" charset="0"/>
                <a:ea typeface="Calibri" pitchFamily="34" charset="0"/>
                <a:cs typeface="Calibri" pitchFamily="34" charset="0"/>
              </a:rPr>
              <a:t>: los procesos requieren máquinas y equipos, que deben seleccionarse, en base a su costo, capacidad de producción, durabilidad, grado de mecanización requerido, etc.</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1908175" y="-17463"/>
            <a:ext cx="6096000" cy="1143001"/>
          </a:xfrm>
        </p:spPr>
        <p:txBody>
          <a:bodyPr/>
          <a:lstStyle/>
          <a:p>
            <a:pPr eaLnBrk="1" fontAlgn="auto" hangingPunct="1">
              <a:spcAft>
                <a:spcPts val="0"/>
              </a:spcAft>
              <a:defRPr/>
            </a:pPr>
            <a:r>
              <a:rPr lang="es-ES_tradnl" sz="4000" dirty="0"/>
              <a:t>Ingeniería de Proyecto</a:t>
            </a:r>
            <a:endParaRPr lang="es-ES" sz="4000" dirty="0"/>
          </a:p>
        </p:txBody>
      </p:sp>
      <p:sp>
        <p:nvSpPr>
          <p:cNvPr id="46083" name="Rectangle 3"/>
          <p:cNvSpPr>
            <a:spLocks noGrp="1" noChangeArrowheads="1"/>
          </p:cNvSpPr>
          <p:nvPr>
            <p:ph sz="quarter" idx="13"/>
          </p:nvPr>
        </p:nvSpPr>
        <p:spPr bwMode="auto">
          <a:xfrm>
            <a:off x="107950" y="908050"/>
            <a:ext cx="8496300" cy="4794250"/>
          </a:xfrm>
        </p:spPr>
        <p:txBody>
          <a:bodyPr wrap="square" numCol="1" anchorCtr="0" compatLnSpc="1">
            <a:prstTxWarp prst="textNoShape">
              <a:avLst/>
            </a:prstTxWarp>
          </a:bodyPr>
          <a:lstStyle/>
          <a:p>
            <a:pPr algn="just" eaLnBrk="1" hangingPunct="1">
              <a:lnSpc>
                <a:spcPct val="80000"/>
              </a:lnSpc>
            </a:pPr>
            <a:r>
              <a:rPr lang="es-ES_tradnl" b="1" cap="none" dirty="0" smtClean="0">
                <a:latin typeface="Calibri" pitchFamily="34" charset="0"/>
                <a:ea typeface="Calibri" pitchFamily="34" charset="0"/>
                <a:cs typeface="Calibri" pitchFamily="34" charset="0"/>
              </a:rPr>
              <a:t>Selección de recursos humanos</a:t>
            </a:r>
            <a:r>
              <a:rPr lang="es-ES_tradnl" cap="none" dirty="0" smtClean="0">
                <a:latin typeface="Calibri" pitchFamily="34" charset="0"/>
                <a:ea typeface="Calibri" pitchFamily="34" charset="0"/>
                <a:cs typeface="Calibri" pitchFamily="34" charset="0"/>
              </a:rPr>
              <a:t>: decidir el tipo y cantidad de personal, capacidades, etc.</a:t>
            </a:r>
          </a:p>
          <a:p>
            <a:pPr algn="just" eaLnBrk="1" hangingPunct="1">
              <a:lnSpc>
                <a:spcPct val="80000"/>
              </a:lnSpc>
            </a:pPr>
            <a:endParaRPr lang="es-ES_tradnl" cap="none" dirty="0" smtClean="0">
              <a:latin typeface="Calibri" pitchFamily="34" charset="0"/>
              <a:ea typeface="Calibri" pitchFamily="34" charset="0"/>
              <a:cs typeface="Calibri" pitchFamily="34" charset="0"/>
            </a:endParaRPr>
          </a:p>
          <a:p>
            <a:pPr algn="just" eaLnBrk="1" hangingPunct="1">
              <a:lnSpc>
                <a:spcPct val="80000"/>
              </a:lnSpc>
            </a:pPr>
            <a:r>
              <a:rPr lang="es-ES_tradnl" b="1" cap="none" dirty="0" smtClean="0">
                <a:latin typeface="Calibri" pitchFamily="34" charset="0"/>
                <a:ea typeface="Calibri" pitchFamily="34" charset="0"/>
                <a:cs typeface="Calibri" pitchFamily="34" charset="0"/>
              </a:rPr>
              <a:t>Distribución de planta</a:t>
            </a:r>
            <a:r>
              <a:rPr lang="es-ES_tradnl" cap="none" dirty="0" smtClean="0">
                <a:latin typeface="Calibri" pitchFamily="34" charset="0"/>
                <a:ea typeface="Calibri" pitchFamily="34" charset="0"/>
                <a:cs typeface="Calibri" pitchFamily="34" charset="0"/>
              </a:rPr>
              <a:t>: se debe decidir el formato de la planta, en función del proceso.</a:t>
            </a:r>
          </a:p>
          <a:p>
            <a:pPr algn="just" eaLnBrk="1" hangingPunct="1">
              <a:lnSpc>
                <a:spcPct val="80000"/>
              </a:lnSpc>
            </a:pPr>
            <a:endParaRPr lang="es-ES_tradnl" cap="none" dirty="0" smtClean="0">
              <a:latin typeface="Calibri" pitchFamily="34" charset="0"/>
              <a:ea typeface="Calibri" pitchFamily="34" charset="0"/>
              <a:cs typeface="Calibri" pitchFamily="34" charset="0"/>
            </a:endParaRPr>
          </a:p>
          <a:p>
            <a:pPr algn="just" eaLnBrk="1" hangingPunct="1">
              <a:lnSpc>
                <a:spcPct val="80000"/>
              </a:lnSpc>
            </a:pPr>
            <a:r>
              <a:rPr lang="es-ES_tradnl" b="1" cap="none" dirty="0" smtClean="0">
                <a:latin typeface="Calibri" pitchFamily="34" charset="0"/>
                <a:ea typeface="Calibri" pitchFamily="34" charset="0"/>
                <a:cs typeface="Calibri" pitchFamily="34" charset="0"/>
              </a:rPr>
              <a:t>Distribución de equipos</a:t>
            </a:r>
            <a:r>
              <a:rPr lang="es-ES_tradnl" cap="none" dirty="0" smtClean="0">
                <a:latin typeface="Calibri" pitchFamily="34" charset="0"/>
                <a:ea typeface="Calibri" pitchFamily="34" charset="0"/>
                <a:cs typeface="Calibri" pitchFamily="34" charset="0"/>
              </a:rPr>
              <a:t>: se requiere decidir la distribución física de los equipos en el edificio (lay-</a:t>
            </a:r>
            <a:r>
              <a:rPr lang="es-ES_tradnl" cap="none" dirty="0" err="1" smtClean="0">
                <a:latin typeface="Calibri" pitchFamily="34" charset="0"/>
                <a:ea typeface="Calibri" pitchFamily="34" charset="0"/>
                <a:cs typeface="Calibri" pitchFamily="34" charset="0"/>
              </a:rPr>
              <a:t>out</a:t>
            </a:r>
            <a:r>
              <a:rPr lang="es-ES_tradnl" cap="none" dirty="0" smtClean="0">
                <a:latin typeface="Calibri" pitchFamily="34" charset="0"/>
                <a:ea typeface="Calibri" pitchFamily="34" charset="0"/>
                <a:cs typeface="Calibri" pitchFamily="34" charset="0"/>
              </a:rPr>
              <a:t>)</a:t>
            </a:r>
          </a:p>
          <a:p>
            <a:pPr algn="just" eaLnBrk="1" hangingPunct="1">
              <a:lnSpc>
                <a:spcPct val="80000"/>
              </a:lnSpc>
            </a:pPr>
            <a:endParaRPr lang="es-ES_tradnl" b="1" cap="none" dirty="0" smtClean="0">
              <a:latin typeface="Calibri" pitchFamily="34" charset="0"/>
              <a:ea typeface="Calibri" pitchFamily="34" charset="0"/>
              <a:cs typeface="Calibri" pitchFamily="34" charset="0"/>
            </a:endParaRPr>
          </a:p>
          <a:p>
            <a:pPr algn="just" eaLnBrk="1" hangingPunct="1">
              <a:lnSpc>
                <a:spcPct val="80000"/>
              </a:lnSpc>
            </a:pPr>
            <a:r>
              <a:rPr lang="es-ES_tradnl" b="1" cap="none" dirty="0" smtClean="0">
                <a:latin typeface="Calibri" pitchFamily="34" charset="0"/>
                <a:ea typeface="Calibri" pitchFamily="34" charset="0"/>
                <a:cs typeface="Calibri" pitchFamily="34" charset="0"/>
              </a:rPr>
              <a:t>Rendimientos</a:t>
            </a:r>
            <a:r>
              <a:rPr lang="es-ES_tradnl" cap="none" dirty="0" smtClean="0">
                <a:latin typeface="Calibri" pitchFamily="34" charset="0"/>
                <a:ea typeface="Calibri" pitchFamily="34" charset="0"/>
                <a:cs typeface="Calibri" pitchFamily="34" charset="0"/>
              </a:rPr>
              <a:t>: el proceso y fórmulas productivas permitirán conocer la relación insumo-producto. Esto será vital para el cálculo de costos del proyecto.</a:t>
            </a:r>
          </a:p>
          <a:p>
            <a:pPr algn="just" eaLnBrk="1" hangingPunct="1">
              <a:lnSpc>
                <a:spcPct val="80000"/>
              </a:lnSpc>
            </a:pPr>
            <a:endParaRPr lang="es-ES_tradnl" b="1" cap="none" dirty="0" smtClean="0">
              <a:latin typeface="Calibri" pitchFamily="34" charset="0"/>
              <a:ea typeface="Calibri" pitchFamily="34" charset="0"/>
              <a:cs typeface="Calibri" pitchFamily="34" charset="0"/>
            </a:endParaRPr>
          </a:p>
          <a:p>
            <a:pPr algn="just" eaLnBrk="1" hangingPunct="1">
              <a:lnSpc>
                <a:spcPct val="80000"/>
              </a:lnSpc>
            </a:pPr>
            <a:r>
              <a:rPr lang="es-ES_tradnl" b="1" cap="none" dirty="0" smtClean="0">
                <a:latin typeface="Calibri" pitchFamily="34" charset="0"/>
                <a:ea typeface="Calibri" pitchFamily="34" charset="0"/>
                <a:cs typeface="Calibri" pitchFamily="34" charset="0"/>
              </a:rPr>
              <a:t>Flexibilidad</a:t>
            </a:r>
            <a:r>
              <a:rPr lang="es-ES_tradnl" cap="none" dirty="0" smtClean="0">
                <a:latin typeface="Calibri" pitchFamily="34" charset="0"/>
                <a:ea typeface="Calibri" pitchFamily="34" charset="0"/>
                <a:cs typeface="Calibri" pitchFamily="34" charset="0"/>
              </a:rPr>
              <a:t>: el estudio técnico debe buscar soluciones a fin de facilitar el crecimiento armónico del proyecto.</a:t>
            </a:r>
            <a:endParaRPr lang="es-ES" sz="1800" cap="none" dirty="0" smtClean="0">
              <a:latin typeface="Calibri" pitchFamily="34" charset="0"/>
              <a:ea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755650" y="304800"/>
            <a:ext cx="7702550" cy="1143000"/>
          </a:xfrm>
        </p:spPr>
        <p:txBody>
          <a:bodyPr/>
          <a:lstStyle/>
          <a:p>
            <a:pPr eaLnBrk="1" fontAlgn="auto" hangingPunct="1">
              <a:spcAft>
                <a:spcPts val="0"/>
              </a:spcAft>
              <a:defRPr/>
            </a:pPr>
            <a:r>
              <a:rPr lang="es-ES_tradnl" sz="4000" dirty="0"/>
              <a:t>Cálculo de costos y proyección de Ingresos</a:t>
            </a:r>
            <a:endParaRPr lang="es-ES" sz="4000" dirty="0"/>
          </a:p>
        </p:txBody>
      </p:sp>
      <p:sp>
        <p:nvSpPr>
          <p:cNvPr id="70659" name="Rectangle 3"/>
          <p:cNvSpPr>
            <a:spLocks noGrp="1" noChangeArrowheads="1"/>
          </p:cNvSpPr>
          <p:nvPr>
            <p:ph sz="quarter" idx="13"/>
          </p:nvPr>
        </p:nvSpPr>
        <p:spPr>
          <a:xfrm>
            <a:off x="179388" y="1371600"/>
            <a:ext cx="8278812" cy="4073525"/>
          </a:xfrm>
        </p:spPr>
        <p:txBody>
          <a:bodyPr/>
          <a:lstStyle/>
          <a:p>
            <a:pPr marL="533400" indent="-533400" eaLnBrk="1" fontAlgn="auto" hangingPunct="1">
              <a:lnSpc>
                <a:spcPct val="90000"/>
              </a:lnSpc>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Para realizar la estimación de ingresos y costos, se usan 2 cuadros:</a:t>
            </a:r>
          </a:p>
          <a:p>
            <a:pPr marL="533400" indent="-533400" eaLnBrk="1" fontAlgn="auto" hangingPunct="1">
              <a:lnSpc>
                <a:spcPct val="90000"/>
              </a:lnSpc>
              <a:spcAft>
                <a:spcPts val="0"/>
              </a:spcAft>
              <a:buFont typeface="Wingdings" panose="05000000000000000000" pitchFamily="2" charset="2"/>
              <a:buNone/>
              <a:defRPr/>
            </a:pPr>
            <a:endParaRPr lang="es-ES_tradnl" b="1" cap="none" dirty="0" smtClean="0">
              <a:latin typeface="Calibri" panose="020F0502020204030204" pitchFamily="34" charset="0"/>
              <a:cs typeface="Calibri" panose="020F0502020204030204" pitchFamily="34" charset="0"/>
            </a:endParaRPr>
          </a:p>
          <a:p>
            <a:pPr marL="533400" indent="-533400" algn="just" eaLnBrk="1" fontAlgn="auto" hangingPunct="1">
              <a:lnSpc>
                <a:spcPct val="90000"/>
              </a:lnSpc>
              <a:spcAft>
                <a:spcPts val="0"/>
              </a:spcAft>
              <a:buFont typeface="Wingdings" panose="05000000000000000000" pitchFamily="2" charset="2"/>
              <a:buAutoNum type="arabicParenR"/>
              <a:defRPr/>
            </a:pPr>
            <a:r>
              <a:rPr lang="es-ES_tradnl" b="1" cap="none" dirty="0" smtClean="0">
                <a:latin typeface="Calibri" panose="020F0502020204030204" pitchFamily="34" charset="0"/>
                <a:cs typeface="Calibri" panose="020F0502020204030204" pitchFamily="34" charset="0"/>
              </a:rPr>
              <a:t>Estado de resultados proyectados</a:t>
            </a:r>
          </a:p>
          <a:p>
            <a:pPr marL="533400" indent="-533400" algn="just" eaLnBrk="1" fontAlgn="auto" hangingPunct="1">
              <a:lnSpc>
                <a:spcPct val="90000"/>
              </a:lnSpc>
              <a:spcAft>
                <a:spcPts val="0"/>
              </a:spcAft>
              <a:buFont typeface="Wingdings" panose="05000000000000000000" pitchFamily="2" charset="2"/>
              <a:buAutoNum type="arabicParenR"/>
              <a:defRPr/>
            </a:pPr>
            <a:r>
              <a:rPr lang="es-ES_tradnl" b="1" cap="none" dirty="0" smtClean="0">
                <a:latin typeface="Calibri" panose="020F0502020204030204" pitchFamily="34" charset="0"/>
                <a:cs typeface="Calibri" panose="020F0502020204030204" pitchFamily="34" charset="0"/>
              </a:rPr>
              <a:t>Flujo de fondos proyectado (o estado de fuentes y usos de fondos)</a:t>
            </a:r>
          </a:p>
          <a:p>
            <a:pPr marL="533400" indent="-533400" algn="just" eaLnBrk="1" fontAlgn="auto" hangingPunct="1">
              <a:lnSpc>
                <a:spcPct val="90000"/>
              </a:lnSpc>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En el estado de resultados se utiliza el principio contable de lo “</a:t>
            </a:r>
            <a:r>
              <a:rPr lang="es-ES_tradnl" b="1" cap="none" dirty="0" smtClean="0">
                <a:latin typeface="Calibri" panose="020F0502020204030204" pitchFamily="34" charset="0"/>
                <a:cs typeface="Calibri" panose="020F0502020204030204" pitchFamily="34" charset="0"/>
              </a:rPr>
              <a:t>devengado”</a:t>
            </a:r>
            <a:r>
              <a:rPr lang="es-ES_tradnl" cap="none" dirty="0" smtClean="0">
                <a:latin typeface="Calibri" panose="020F0502020204030204" pitchFamily="34" charset="0"/>
                <a:cs typeface="Calibri" panose="020F0502020204030204" pitchFamily="34" charset="0"/>
              </a:rPr>
              <a:t> (los ingresos y costos se asignan al período al cual pertenecen independientemente de la entrada o salida de fondos).</a:t>
            </a:r>
          </a:p>
          <a:p>
            <a:pPr marL="533400" indent="-533400" algn="just" eaLnBrk="1" fontAlgn="auto" hangingPunct="1">
              <a:lnSpc>
                <a:spcPct val="90000"/>
              </a:lnSpc>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En el flujo de fondos se utiliza el principio de lo </a:t>
            </a:r>
            <a:r>
              <a:rPr lang="es-ES_tradnl" b="1" cap="none" dirty="0" smtClean="0">
                <a:latin typeface="Calibri" panose="020F0502020204030204" pitchFamily="34" charset="0"/>
                <a:cs typeface="Calibri" panose="020F0502020204030204" pitchFamily="34" charset="0"/>
              </a:rPr>
              <a:t>“percibido”</a:t>
            </a:r>
            <a:r>
              <a:rPr lang="es-ES_tradnl" cap="none" dirty="0" smtClean="0">
                <a:latin typeface="Calibri" panose="020F0502020204030204" pitchFamily="34" charset="0"/>
                <a:cs typeface="Calibri" panose="020F0502020204030204" pitchFamily="34" charset="0"/>
              </a:rPr>
              <a:t> (los ingresos y costos se asignan al período en el cual se estima se producirán las entradas y salidas de fondos).</a:t>
            </a:r>
            <a:endParaRPr lang="es-E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755650" y="188913"/>
            <a:ext cx="7702550" cy="1143000"/>
          </a:xfrm>
        </p:spPr>
        <p:txBody>
          <a:bodyPr/>
          <a:lstStyle/>
          <a:p>
            <a:pPr eaLnBrk="1" fontAlgn="auto" hangingPunct="1">
              <a:spcAft>
                <a:spcPts val="0"/>
              </a:spcAft>
              <a:defRPr/>
            </a:pPr>
            <a:r>
              <a:rPr lang="es-ES_tradnl" sz="4000" dirty="0"/>
              <a:t>Cálculo de costos y proyección de Ingresos</a:t>
            </a:r>
            <a:endParaRPr lang="es-ES" sz="4000" dirty="0"/>
          </a:p>
        </p:txBody>
      </p:sp>
      <p:sp>
        <p:nvSpPr>
          <p:cNvPr id="71683" name="Rectangle 3"/>
          <p:cNvSpPr>
            <a:spLocks noGrp="1" noChangeArrowheads="1"/>
          </p:cNvSpPr>
          <p:nvPr>
            <p:ph sz="quarter" idx="13"/>
          </p:nvPr>
        </p:nvSpPr>
        <p:spPr>
          <a:xfrm>
            <a:off x="250825" y="1371600"/>
            <a:ext cx="8207375" cy="4073525"/>
          </a:xfrm>
        </p:spPr>
        <p:txBody>
          <a:bodyPr>
            <a:normAutofit fontScale="92500" lnSpcReduction="10000"/>
          </a:bodyPr>
          <a:lstStyle/>
          <a:p>
            <a:pPr marL="533400" indent="-533400" algn="just" eaLnBrk="1" fontAlgn="auto" hangingPunct="1">
              <a:spcAft>
                <a:spcPts val="0"/>
              </a:spcAft>
              <a:buFont typeface="Wingdings" panose="05000000000000000000" pitchFamily="2" charset="2"/>
              <a:buNone/>
              <a:defRPr/>
            </a:pPr>
            <a:r>
              <a:rPr lang="es-ES_tradnl" sz="2400" b="1" cap="none" dirty="0" smtClean="0">
                <a:latin typeface="Calibri" panose="020F0502020204030204" pitchFamily="34" charset="0"/>
                <a:cs typeface="Calibri" panose="020F0502020204030204" pitchFamily="34" charset="0"/>
              </a:rPr>
              <a:t>1) estado de resultados proyectados</a:t>
            </a:r>
          </a:p>
          <a:p>
            <a:pPr marL="533400" indent="-533400" algn="just" eaLnBrk="1" fontAlgn="auto" hangingPunct="1">
              <a:spcAft>
                <a:spcPts val="0"/>
              </a:spcAft>
              <a:buFont typeface="Wingdings" panose="05000000000000000000" pitchFamily="2" charset="2"/>
              <a:buNone/>
              <a:defRPr/>
            </a:pPr>
            <a:r>
              <a:rPr lang="es-ES_tradnl" sz="2400" b="1" cap="none" dirty="0" smtClean="0">
                <a:latin typeface="Calibri" panose="020F0502020204030204" pitchFamily="34" charset="0"/>
                <a:cs typeface="Calibri" panose="020F0502020204030204" pitchFamily="34" charset="0"/>
              </a:rPr>
              <a:t>	</a:t>
            </a:r>
            <a:r>
              <a:rPr lang="es-ES_tradnl" cap="none" dirty="0" smtClean="0">
                <a:latin typeface="Calibri" panose="020F0502020204030204" pitchFamily="34" charset="0"/>
                <a:cs typeface="Calibri" panose="020F0502020204030204" pitchFamily="34" charset="0"/>
              </a:rPr>
              <a:t>El objetivo es proyectar el resultado del negocio (pérdida o ganancia), de forma abierta, es decir detallando cómo se llega al mismo. Puede adoptar diversos formatos. Permite analizar la rentabilidad del negocio. Incluye conceptos como las amortizaciones.</a:t>
            </a:r>
          </a:p>
          <a:p>
            <a:pPr marL="533400" indent="-533400" algn="just" eaLnBrk="1" fontAlgn="auto" hangingPunct="1">
              <a:spcAft>
                <a:spcPts val="0"/>
              </a:spcAft>
              <a:buFont typeface="Wingdings" panose="05000000000000000000" pitchFamily="2" charset="2"/>
              <a:buNone/>
              <a:defRPr/>
            </a:pPr>
            <a:r>
              <a:rPr lang="es-ES_tradnl" sz="2400" b="1" cap="none" dirty="0" smtClean="0">
                <a:latin typeface="Calibri" panose="020F0502020204030204" pitchFamily="34" charset="0"/>
                <a:cs typeface="Calibri" panose="020F0502020204030204" pitchFamily="34" charset="0"/>
              </a:rPr>
              <a:t>2) flujo de fondos proyectado</a:t>
            </a:r>
          </a:p>
          <a:p>
            <a:pPr marL="533400" indent="-533400" algn="just" eaLnBrk="1" fontAlgn="auto" hangingPunct="1">
              <a:spcAft>
                <a:spcPts val="0"/>
              </a:spcAft>
              <a:buFont typeface="Wingdings" panose="05000000000000000000" pitchFamily="2" charset="2"/>
              <a:buNone/>
              <a:defRPr/>
            </a:pPr>
            <a:r>
              <a:rPr lang="es-ES_tradnl" sz="2400" cap="none" dirty="0" smtClean="0">
                <a:latin typeface="Calibri" panose="020F0502020204030204" pitchFamily="34" charset="0"/>
                <a:cs typeface="Calibri" panose="020F0502020204030204" pitchFamily="34" charset="0"/>
              </a:rPr>
              <a:t>	</a:t>
            </a:r>
            <a:r>
              <a:rPr lang="es-ES_tradnl" cap="none" dirty="0" smtClean="0">
                <a:latin typeface="Calibri" panose="020F0502020204030204" pitchFamily="34" charset="0"/>
                <a:cs typeface="Calibri" panose="020F0502020204030204" pitchFamily="34" charset="0"/>
              </a:rPr>
              <a:t>El objetivo es proyectar entrada y salida de efectivo. Permite obtener indicadores como el valor presente neto, tasa interna de retorno o período de recuperación de la inversión. Puede llegarse a él a partir del estado de resultados proyectado, efectuando ciertos ajustes.</a:t>
            </a:r>
            <a:endParaRPr lang="es-E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611188" y="304800"/>
            <a:ext cx="7847012" cy="1143000"/>
          </a:xfrm>
        </p:spPr>
        <p:txBody>
          <a:bodyPr/>
          <a:lstStyle/>
          <a:p>
            <a:pPr eaLnBrk="1" fontAlgn="auto" hangingPunct="1">
              <a:spcAft>
                <a:spcPts val="0"/>
              </a:spcAft>
              <a:defRPr/>
            </a:pPr>
            <a:r>
              <a:rPr lang="es-ES_tradnl" sz="4000" dirty="0"/>
              <a:t>Estado de Resultados Proyectado. Modelos</a:t>
            </a:r>
            <a:endParaRPr lang="es-ES" sz="4000" dirty="0"/>
          </a:p>
        </p:txBody>
      </p:sp>
      <p:sp>
        <p:nvSpPr>
          <p:cNvPr id="72707" name="Rectangle 3"/>
          <p:cNvSpPr>
            <a:spLocks noGrp="1" noChangeArrowheads="1"/>
          </p:cNvSpPr>
          <p:nvPr>
            <p:ph sz="quarter" idx="13"/>
          </p:nvPr>
        </p:nvSpPr>
        <p:spPr>
          <a:xfrm>
            <a:off x="755650" y="1371600"/>
            <a:ext cx="7702550" cy="5029200"/>
          </a:xfrm>
        </p:spPr>
        <p:txBody>
          <a:bodyPr>
            <a:normAutofit fontScale="85000" lnSpcReduction="20000"/>
          </a:bodyPr>
          <a:lstStyle/>
          <a:p>
            <a:pPr marL="533400" indent="-533400"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1) tradicional</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Ventas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Menos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Costo (de ventas, producción u operativo)</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Resultado bruto</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Menos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Gastos comerciales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Gastos administrativos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Gastos financieros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Resultado neto antes de impuestos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Menos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Impuestos</a:t>
            </a:r>
          </a:p>
          <a:p>
            <a:pPr marL="533400" indent="-533400"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Resultado final</a:t>
            </a:r>
            <a:endParaRPr lang="es-ES" b="1" cap="none"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684213" y="304800"/>
            <a:ext cx="7773987" cy="1143000"/>
          </a:xfrm>
        </p:spPr>
        <p:txBody>
          <a:bodyPr/>
          <a:lstStyle/>
          <a:p>
            <a:pPr eaLnBrk="1" fontAlgn="auto" hangingPunct="1">
              <a:spcAft>
                <a:spcPts val="0"/>
              </a:spcAft>
              <a:defRPr/>
            </a:pPr>
            <a:r>
              <a:rPr lang="es-ES_tradnl" sz="4000" dirty="0"/>
              <a:t>Estado de Resultados Proyectado. Modelos</a:t>
            </a:r>
            <a:endParaRPr lang="es-ES" sz="4000" dirty="0"/>
          </a:p>
        </p:txBody>
      </p:sp>
      <p:sp>
        <p:nvSpPr>
          <p:cNvPr id="73731" name="Rectangle 3"/>
          <p:cNvSpPr>
            <a:spLocks noGrp="1" noChangeArrowheads="1"/>
          </p:cNvSpPr>
          <p:nvPr>
            <p:ph sz="quarter" idx="13"/>
          </p:nvPr>
        </p:nvSpPr>
        <p:spPr>
          <a:xfrm>
            <a:off x="684213" y="1371600"/>
            <a:ext cx="7773987" cy="5029200"/>
          </a:xfrm>
        </p:spPr>
        <p:txBody>
          <a:bodyPr>
            <a:normAutofit fontScale="92500" lnSpcReduction="10000"/>
          </a:bodyPr>
          <a:lstStyle/>
          <a:p>
            <a:pPr marL="533400" indent="-533400" algn="just"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2) para toma de decisiones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Ventas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Menos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Costos y gastos variables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Margen de contribución</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Menos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Costos y gastos fijos</a:t>
            </a:r>
          </a:p>
          <a:p>
            <a:pPr marL="533400" indent="-533400" algn="just" eaLnBrk="1" fontAlgn="auto" hangingPunct="1">
              <a:spcAft>
                <a:spcPts val="0"/>
              </a:spcAft>
              <a:buFont typeface="Wingdings" panose="05000000000000000000" pitchFamily="2" charset="2"/>
              <a:buNone/>
              <a:defRPr/>
            </a:pPr>
            <a:r>
              <a:rPr lang="es-ES_tradnl" cap="none" dirty="0" smtClean="0">
                <a:latin typeface="Calibri" panose="020F0502020204030204" pitchFamily="34" charset="0"/>
                <a:cs typeface="Calibri" panose="020F0502020204030204" pitchFamily="34" charset="0"/>
              </a:rPr>
              <a:t>	</a:t>
            </a:r>
            <a:r>
              <a:rPr lang="es-ES_tradnl" b="1" cap="none" dirty="0" smtClean="0">
                <a:latin typeface="Calibri" panose="020F0502020204030204" pitchFamily="34" charset="0"/>
                <a:cs typeface="Calibri" panose="020F0502020204030204" pitchFamily="34" charset="0"/>
              </a:rPr>
              <a:t>Resultado final</a:t>
            </a:r>
          </a:p>
          <a:p>
            <a:pPr marL="533400" indent="-533400" algn="just" eaLnBrk="1" fontAlgn="auto" hangingPunct="1">
              <a:spcAft>
                <a:spcPts val="0"/>
              </a:spcAft>
              <a:buFont typeface="Wingdings" panose="05000000000000000000" pitchFamily="2" charset="2"/>
              <a:buNone/>
              <a:defRPr/>
            </a:pPr>
            <a:endParaRPr lang="es-ES_tradnl" b="1" cap="none" dirty="0" smtClean="0">
              <a:latin typeface="Calibri" panose="020F0502020204030204" pitchFamily="34" charset="0"/>
              <a:cs typeface="Calibri" panose="020F0502020204030204" pitchFamily="34" charset="0"/>
            </a:endParaRPr>
          </a:p>
          <a:p>
            <a:pPr marL="533400" indent="-533400" algn="just" eaLnBrk="1" fontAlgn="auto" hangingPunct="1">
              <a:spcAft>
                <a:spcPts val="0"/>
              </a:spcAft>
              <a:buFont typeface="Wingdings" panose="05000000000000000000" pitchFamily="2" charset="2"/>
              <a:buNone/>
              <a:defRPr/>
            </a:pPr>
            <a:r>
              <a:rPr lang="es-ES_tradnl" b="1" cap="none" dirty="0" smtClean="0">
                <a:latin typeface="Calibri" panose="020F0502020204030204" pitchFamily="34" charset="0"/>
                <a:cs typeface="Calibri" panose="020F0502020204030204" pitchFamily="34" charset="0"/>
              </a:rPr>
              <a:t>	En este caso todos los costos y gastos se clasifican en variables y fijos, respecto a la variación en el nivel de producción y ventas.</a:t>
            </a:r>
            <a:endParaRPr lang="es-ES" b="1" cap="none"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a:xfrm>
            <a:off x="900113" y="304800"/>
            <a:ext cx="7558087" cy="1143000"/>
          </a:xfrm>
        </p:spPr>
        <p:txBody>
          <a:bodyPr/>
          <a:lstStyle/>
          <a:p>
            <a:pPr eaLnBrk="1" fontAlgn="auto" hangingPunct="1">
              <a:spcAft>
                <a:spcPts val="0"/>
              </a:spcAft>
              <a:defRPr/>
            </a:pPr>
            <a:r>
              <a:rPr lang="es-ES_tradnl" sz="4000" dirty="0"/>
              <a:t>Flujo de Fondos Proyectado</a:t>
            </a:r>
            <a:endParaRPr lang="es-ES" sz="4000" dirty="0"/>
          </a:p>
        </p:txBody>
      </p:sp>
      <p:sp>
        <p:nvSpPr>
          <p:cNvPr id="74755" name="Rectangle 3"/>
          <p:cNvSpPr>
            <a:spLocks noGrp="1" noChangeArrowheads="1"/>
          </p:cNvSpPr>
          <p:nvPr>
            <p:ph sz="quarter" idx="13"/>
          </p:nvPr>
        </p:nvSpPr>
        <p:spPr>
          <a:xfrm>
            <a:off x="0" y="1371600"/>
            <a:ext cx="8748713" cy="4360863"/>
          </a:xfrm>
        </p:spPr>
        <p:txBody>
          <a:bodyPr>
            <a:normAutofit lnSpcReduction="10000"/>
          </a:bodyPr>
          <a:lstStyle/>
          <a:p>
            <a:pPr marL="533400" indent="-533400" eaLnBrk="1" fontAlgn="auto" hangingPunct="1">
              <a:spcAft>
                <a:spcPts val="0"/>
              </a:spcAft>
              <a:buFont typeface="Wingdings" panose="05000000000000000000" pitchFamily="2" charset="2"/>
              <a:buNone/>
              <a:defRPr/>
            </a:pPr>
            <a:r>
              <a:rPr lang="es-ES_tradnl" dirty="0"/>
              <a:t>	</a:t>
            </a:r>
            <a:r>
              <a:rPr lang="es-ES_tradnl" b="1" cap="none" dirty="0" smtClean="0">
                <a:latin typeface="Calibri" panose="020F0502020204030204" pitchFamily="34" charset="0"/>
                <a:cs typeface="Calibri" panose="020F0502020204030204" pitchFamily="34" charset="0"/>
              </a:rPr>
              <a:t>El flujo de fondos puede prepararse con base en el estado de resultados, con algunos ajustes</a:t>
            </a:r>
            <a:r>
              <a:rPr lang="es-ES_tradnl" cap="none" dirty="0" smtClean="0">
                <a:latin typeface="Calibri" panose="020F0502020204030204" pitchFamily="34" charset="0"/>
                <a:cs typeface="Calibri" panose="020F0502020204030204" pitchFamily="34" charset="0"/>
              </a:rPr>
              <a:t>:</a:t>
            </a:r>
          </a:p>
          <a:p>
            <a:pPr eaLnBrk="1" fontAlgn="auto" hangingPunct="1">
              <a:spcAft>
                <a:spcPts val="0"/>
              </a:spcAft>
              <a:buFont typeface="Arial" panose="020B0604020202020204" pitchFamily="34" charset="0"/>
              <a:buChar char="•"/>
              <a:defRPr/>
            </a:pPr>
            <a:endParaRPr lang="es-ES_tradnl" cap="none" dirty="0" smtClean="0">
              <a:latin typeface="Calibri" panose="020F0502020204030204" pitchFamily="34" charset="0"/>
              <a:cs typeface="Calibri" panose="020F0502020204030204" pitchFamily="34" charset="0"/>
            </a:endParaRPr>
          </a:p>
          <a:p>
            <a:pPr algn="just"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Ventas</a:t>
            </a:r>
            <a:r>
              <a:rPr lang="es-ES_tradnl" cap="none" dirty="0" smtClean="0">
                <a:latin typeface="Calibri" panose="020F0502020204030204" pitchFamily="34" charset="0"/>
                <a:cs typeface="Calibri" panose="020F0502020204030204" pitchFamily="34" charset="0"/>
              </a:rPr>
              <a:t>: se debe contemplar el plazo de cobranza estimado de las ventas.</a:t>
            </a:r>
          </a:p>
          <a:p>
            <a:pPr algn="just"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Costos y gastos</a:t>
            </a:r>
            <a:r>
              <a:rPr lang="es-ES_tradnl" cap="none" dirty="0" smtClean="0">
                <a:latin typeface="Calibri" panose="020F0502020204030204" pitchFamily="34" charset="0"/>
                <a:cs typeface="Calibri" panose="020F0502020204030204" pitchFamily="34" charset="0"/>
              </a:rPr>
              <a:t>: se debe contemplar el plazo de pago.</a:t>
            </a:r>
          </a:p>
          <a:p>
            <a:pPr algn="just"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Amortizaciones contables</a:t>
            </a:r>
            <a:r>
              <a:rPr lang="es-ES_tradnl" cap="none" dirty="0" smtClean="0">
                <a:latin typeface="Calibri" panose="020F0502020204030204" pitchFamily="34" charset="0"/>
                <a:cs typeface="Calibri" panose="020F0502020204030204" pitchFamily="34" charset="0"/>
              </a:rPr>
              <a:t>: se deben excluir pues no implican salida de fondos.</a:t>
            </a:r>
          </a:p>
          <a:p>
            <a:pPr algn="just"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Inversiones</a:t>
            </a:r>
            <a:r>
              <a:rPr lang="es-ES_tradnl" cap="none" dirty="0" smtClean="0">
                <a:latin typeface="Calibri" panose="020F0502020204030204" pitchFamily="34" charset="0"/>
                <a:cs typeface="Calibri" panose="020F0502020204030204" pitchFamily="34" charset="0"/>
              </a:rPr>
              <a:t>: se deben incluir en el período que se realizará el desembolso.</a:t>
            </a:r>
          </a:p>
          <a:p>
            <a:pPr algn="just" eaLnBrk="1" fontAlgn="auto" hangingPunct="1">
              <a:spcAft>
                <a:spcPts val="0"/>
              </a:spcAft>
              <a:buFont typeface="Arial" panose="020B0604020202020204" pitchFamily="34" charset="0"/>
              <a:buChar char="•"/>
              <a:defRPr/>
            </a:pPr>
            <a:r>
              <a:rPr lang="es-ES_tradnl" b="1" cap="none" dirty="0" smtClean="0">
                <a:latin typeface="Calibri" panose="020F0502020204030204" pitchFamily="34" charset="0"/>
                <a:cs typeface="Calibri" panose="020F0502020204030204" pitchFamily="34" charset="0"/>
              </a:rPr>
              <a:t>Préstamos</a:t>
            </a:r>
            <a:r>
              <a:rPr lang="es-ES_tradnl" cap="none" dirty="0" smtClean="0">
                <a:latin typeface="Calibri" panose="020F0502020204030204" pitchFamily="34" charset="0"/>
                <a:cs typeface="Calibri" panose="020F0502020204030204" pitchFamily="34" charset="0"/>
              </a:rPr>
              <a:t>: si contemplo la inversión total del proyecto, no se incluyen ni los intereses, ni cuotas de capital del préstamo; si contemplo solo la inversión propia, se incluyen intereses y cuotas de capital.</a:t>
            </a:r>
            <a:endParaRPr lang="es-ES" b="1" cap="none" dirty="0">
              <a:latin typeface="Calibri" panose="020F0502020204030204" pitchFamily="34" charset="0"/>
              <a:cs typeface="Calibri" panose="020F0502020204030204"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2362200" y="304800"/>
            <a:ext cx="6096000" cy="1143000"/>
          </a:xfrm>
        </p:spPr>
        <p:txBody>
          <a:bodyPr/>
          <a:lstStyle/>
          <a:p>
            <a:pPr eaLnBrk="1" fontAlgn="auto" hangingPunct="1">
              <a:spcAft>
                <a:spcPts val="0"/>
              </a:spcAft>
              <a:defRPr/>
            </a:pPr>
            <a:r>
              <a:rPr lang="es-ES_tradnl" sz="3600"/>
              <a:t>Flujo de Fondos. Modelo Directo</a:t>
            </a:r>
            <a:endParaRPr lang="es-ES" sz="3600"/>
          </a:p>
        </p:txBody>
      </p:sp>
      <p:sp>
        <p:nvSpPr>
          <p:cNvPr id="76803" name="Rectangle 3"/>
          <p:cNvSpPr>
            <a:spLocks noGrp="1" noChangeArrowheads="1"/>
          </p:cNvSpPr>
          <p:nvPr>
            <p:ph sz="quarter" idx="13"/>
          </p:nvPr>
        </p:nvSpPr>
        <p:spPr>
          <a:xfrm>
            <a:off x="1371600" y="1219200"/>
            <a:ext cx="7086600" cy="5181600"/>
          </a:xfrm>
        </p:spPr>
        <p:txBody>
          <a:bodyPr>
            <a:normAutofit fontScale="85000" lnSpcReduction="20000"/>
          </a:bodyPr>
          <a:lstStyle/>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Cobranzas de ventas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Otros ingresos operativos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Disminuciones de capital de trabajo</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Costos variables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Costos fijos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Incrementos en el capital de trabajo</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Inversiones en Activos fijos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Impuesto a las ganancias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Otros egresos operativos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r>
              <a:rPr lang="en-US" sz="1800" b="1">
                <a:latin typeface="Arial Black" panose="020B0A04020102020204" pitchFamily="34" charset="0"/>
                <a:cs typeface="Times New Roman" panose="02020603050405020304" pitchFamily="18" charset="0"/>
              </a:rPr>
              <a:t>=  FLUJO DE FONDOS OPERATIVO</a:t>
            </a:r>
            <a:endParaRPr lang="es-AR" sz="1800" b="1">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Préstamos tomados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Pago de cuotas préstamos (capital)</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    Pago de intereses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b="1">
                <a:latin typeface="Arial Black" panose="020B0A04020102020204" pitchFamily="34" charset="0"/>
                <a:cs typeface="Times New Roman" panose="02020603050405020304" pitchFamily="18" charset="0"/>
              </a:rPr>
              <a:t>=   FLUJO DE FONDOS LIBRE</a:t>
            </a:r>
            <a:endParaRPr lang="es-ES" sz="1800">
              <a:latin typeface="Arial Black" panose="020B0A04020102020204" pitchFamily="34" charset="0"/>
            </a:endParaRPr>
          </a:p>
        </p:txBody>
      </p:sp>
      <p:sp>
        <p:nvSpPr>
          <p:cNvPr id="4" name="Marcador de número de diapositiva 5"/>
          <p:cNvSpPr>
            <a:spLocks noGrp="1"/>
          </p:cNvSpPr>
          <p:nvPr>
            <p:ph type="sldNum" sz="quarter" idx="16"/>
          </p:nvPr>
        </p:nvSpPr>
        <p:spPr/>
        <p:txBody>
          <a:bodyPr/>
          <a:lstStyle/>
          <a:p>
            <a:fld id="{6A43CA49-EFB6-47BF-BCC4-64F73A555354}" type="slidenum">
              <a:rPr lang="es-ES"/>
              <a:pPr/>
              <a:t>31</a:t>
            </a:fld>
            <a:endParaRPr lang="es-E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2362200" y="304800"/>
            <a:ext cx="6096000" cy="1143000"/>
          </a:xfrm>
        </p:spPr>
        <p:txBody>
          <a:bodyPr/>
          <a:lstStyle/>
          <a:p>
            <a:pPr eaLnBrk="1" fontAlgn="auto" hangingPunct="1">
              <a:spcAft>
                <a:spcPts val="0"/>
              </a:spcAft>
              <a:defRPr/>
            </a:pPr>
            <a:r>
              <a:rPr lang="es-ES_tradnl" sz="3600"/>
              <a:t>Flujo de Fondos. Conceptos</a:t>
            </a:r>
            <a:endParaRPr lang="es-ES" sz="3600"/>
          </a:p>
        </p:txBody>
      </p:sp>
      <p:sp>
        <p:nvSpPr>
          <p:cNvPr id="77827" name="Rectangle 3"/>
          <p:cNvSpPr>
            <a:spLocks noGrp="1" noChangeArrowheads="1"/>
          </p:cNvSpPr>
          <p:nvPr>
            <p:ph sz="quarter" idx="13"/>
          </p:nvPr>
        </p:nvSpPr>
        <p:spPr>
          <a:xfrm>
            <a:off x="1371600" y="1219200"/>
            <a:ext cx="7086600" cy="5181600"/>
          </a:xfrm>
        </p:spPr>
        <p:txBody>
          <a:bodyPr>
            <a:normAutofit fontScale="92500"/>
          </a:bodyPr>
          <a:lstStyle/>
          <a:p>
            <a:pPr marL="533400" indent="-533400" eaLnBrk="1" fontAlgn="auto" hangingPunct="1">
              <a:spcAft>
                <a:spcPts val="0"/>
              </a:spcAft>
              <a:buFont typeface="Wingdings" panose="05000000000000000000" pitchFamily="2" charset="2"/>
              <a:buNone/>
              <a:defRPr/>
            </a:pPr>
            <a:r>
              <a:rPr lang="en-US">
                <a:cs typeface="Times New Roman" panose="02020603050405020304" pitchFamily="18" charset="0"/>
              </a:rPr>
              <a:t> </a:t>
            </a:r>
          </a:p>
          <a:p>
            <a:pPr marL="533400" indent="-533400" eaLnBrk="1" fontAlgn="auto" hangingPunct="1">
              <a:spcAft>
                <a:spcPts val="0"/>
              </a:spcAft>
              <a:buFont typeface="Wingdings" panose="05000000000000000000" pitchFamily="2" charset="2"/>
              <a:buNone/>
              <a:defRPr/>
            </a:pPr>
            <a:r>
              <a:rPr lang="es-AR" sz="2400" b="1">
                <a:cs typeface="Times New Roman" panose="02020603050405020304" pitchFamily="18" charset="0"/>
              </a:rPr>
              <a:t># FLUJO DE FONDOS OPERATIVO</a:t>
            </a:r>
          </a:p>
          <a:p>
            <a:pPr marL="533400" indent="-533400" eaLnBrk="1" fontAlgn="auto" hangingPunct="1">
              <a:spcAft>
                <a:spcPts val="0"/>
              </a:spcAft>
              <a:buFont typeface="Wingdings" panose="05000000000000000000" pitchFamily="2" charset="2"/>
              <a:buNone/>
              <a:defRPr/>
            </a:pPr>
            <a:r>
              <a:rPr lang="en-US" sz="2400">
                <a:cs typeface="Times New Roman" panose="02020603050405020304" pitchFamily="18" charset="0"/>
              </a:rPr>
              <a:t>	El flujo de fondos operativo NO incluye las deudas a largo plazo y mide la CAPACIDAD DE GENERAR FONDOS a partir de las operaciones normales de la empresa. No incluye el efecto financiero.</a:t>
            </a:r>
          </a:p>
          <a:p>
            <a:pPr marL="533400" indent="-533400" eaLnBrk="1" fontAlgn="auto" hangingPunct="1">
              <a:spcAft>
                <a:spcPts val="0"/>
              </a:spcAft>
              <a:buFont typeface="Wingdings" panose="05000000000000000000" pitchFamily="2" charset="2"/>
              <a:buNone/>
              <a:defRPr/>
            </a:pPr>
            <a:endParaRPr lang="en-US" sz="240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b="1">
                <a:cs typeface="Times New Roman" panose="02020603050405020304" pitchFamily="18" charset="0"/>
              </a:rPr>
              <a:t># FLUJO DE FONDOS LIBRE</a:t>
            </a:r>
          </a:p>
          <a:p>
            <a:pPr marL="533400" indent="-533400" eaLnBrk="1" fontAlgn="auto" hangingPunct="1">
              <a:spcAft>
                <a:spcPts val="0"/>
              </a:spcAft>
              <a:buFont typeface="Wingdings" panose="05000000000000000000" pitchFamily="2" charset="2"/>
              <a:buNone/>
              <a:defRPr/>
            </a:pPr>
            <a:r>
              <a:rPr lang="en-US" sz="2400">
                <a:cs typeface="Times New Roman" panose="02020603050405020304" pitchFamily="18" charset="0"/>
              </a:rPr>
              <a:t>	El flujo de fondos libre incluye las deudas a largo plazo, y mide la CAPACIDAD REAL DE REPAGO de las obligaciones por parte de la empresa.</a:t>
            </a:r>
            <a:endParaRPr lang="es-AR" sz="240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endParaRPr lang="es-AR" sz="2400">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F6748D2C-3C58-429C-81CA-F55CCFB7DD67}" type="slidenum">
              <a:rPr lang="es-ES"/>
              <a:pPr/>
              <a:t>32</a:t>
            </a:fld>
            <a:endParaRPr lang="es-ES"/>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a:xfrm>
            <a:off x="1403350" y="333375"/>
            <a:ext cx="6096000" cy="1143000"/>
          </a:xfrm>
        </p:spPr>
        <p:txBody>
          <a:bodyPr/>
          <a:lstStyle/>
          <a:p>
            <a:pPr eaLnBrk="1" fontAlgn="auto" hangingPunct="1">
              <a:spcAft>
                <a:spcPts val="0"/>
              </a:spcAft>
              <a:defRPr/>
            </a:pPr>
            <a:r>
              <a:rPr lang="es-ES_tradnl" sz="3600"/>
              <a:t>Flujo de Fondos. Modelo sin financiamiento </a:t>
            </a:r>
            <a:r>
              <a:rPr lang="es-ES_tradnl" sz="2400"/>
              <a:t>(para TIR del proyecto o económica)</a:t>
            </a:r>
            <a:endParaRPr lang="es-ES" sz="2400"/>
          </a:p>
        </p:txBody>
      </p:sp>
      <p:sp>
        <p:nvSpPr>
          <p:cNvPr id="101379" name="Rectangle 3"/>
          <p:cNvSpPr>
            <a:spLocks noGrp="1" noChangeArrowheads="1"/>
          </p:cNvSpPr>
          <p:nvPr>
            <p:ph sz="quarter" idx="13"/>
          </p:nvPr>
        </p:nvSpPr>
        <p:spPr>
          <a:xfrm>
            <a:off x="1403350" y="1676400"/>
            <a:ext cx="7086600" cy="5181600"/>
          </a:xfrm>
        </p:spPr>
        <p:txBody>
          <a:bodyPr>
            <a:normAutofit lnSpcReduction="10000"/>
          </a:bodyPr>
          <a:lstStyle/>
          <a:p>
            <a:pPr marL="533400" indent="-533400" eaLnBrk="1" fontAlgn="auto" hangingPunct="1">
              <a:lnSpc>
                <a:spcPct val="90000"/>
              </a:lnSpc>
              <a:spcAft>
                <a:spcPts val="0"/>
              </a:spcAft>
              <a:buFont typeface="Wingdings" panose="05000000000000000000" pitchFamily="2" charset="2"/>
              <a:buNone/>
              <a:defRPr/>
            </a:pPr>
            <a:endParaRPr lang="en-US"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INGRESOS GRAVADOS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EGRESOS COMPUTABLES</a:t>
            </a:r>
            <a:endParaRPr lang="es-AR" sz="180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latin typeface="Arial Black" panose="020B0A04020102020204" pitchFamily="34" charset="0"/>
                <a:cs typeface="Times New Roman" panose="02020603050405020304" pitchFamily="18" charset="0"/>
              </a:rPr>
              <a:t>-   GASTOS NO DESEMBOLSABLES</a:t>
            </a:r>
          </a:p>
          <a:p>
            <a:pPr marL="533400" indent="-533400" eaLnBrk="1" fontAlgn="auto" hangingPunct="1">
              <a:lnSpc>
                <a:spcPct val="90000"/>
              </a:lnSpc>
              <a:spcAft>
                <a:spcPts val="0"/>
              </a:spcAft>
              <a:buFont typeface="Wingdings" panose="05000000000000000000" pitchFamily="2" charset="2"/>
              <a:buNone/>
              <a:defRPr/>
            </a:pPr>
            <a:endParaRPr lang="es-ES_tradnl" sz="1800">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SUBTOTAL SUJETO A IMPUESTO</a:t>
            </a:r>
          </a:p>
          <a:p>
            <a:pPr marL="533400" indent="-533400" eaLnBrk="1" fontAlgn="auto" hangingPunct="1">
              <a:lnSpc>
                <a:spcPct val="90000"/>
              </a:lnSpc>
              <a:spcAft>
                <a:spcPts val="0"/>
              </a:spcAft>
              <a:buFont typeface="Wingdings" panose="05000000000000000000" pitchFamily="2" charset="2"/>
              <a:buNone/>
              <a:defRPr/>
            </a:pPr>
            <a:endParaRPr lang="es-ES_tradnl" sz="1800">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   IMPUESTO A LAS GANANCIAS</a:t>
            </a: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  </a:t>
            </a: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SUBTOTAL DESPUES DE GANANCIAS</a:t>
            </a: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  AJUSTE GASTOS NO DESEMBOLSABLES</a:t>
            </a: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  INGRESOS NO GRAVADOS</a:t>
            </a:r>
          </a:p>
          <a:p>
            <a:pPr marL="533400" indent="-533400" eaLnBrk="1" fontAlgn="auto" hangingPunct="1">
              <a:lnSpc>
                <a:spcPct val="90000"/>
              </a:lnSpc>
              <a:spcAft>
                <a:spcPts val="0"/>
              </a:spcAft>
              <a:buFont typeface="Wingdings" panose="05000000000000000000" pitchFamily="2" charset="2"/>
              <a:buNone/>
              <a:defRPr/>
            </a:pPr>
            <a:r>
              <a:rPr lang="es-ES_tradnl" sz="1800">
                <a:latin typeface="Arial Black" panose="020B0A04020102020204" pitchFamily="34" charset="0"/>
              </a:rPr>
              <a:t>-   EGRESOS NO COMPUTABLES</a:t>
            </a:r>
          </a:p>
          <a:p>
            <a:pPr marL="533400" indent="-533400" eaLnBrk="1" fontAlgn="auto" hangingPunct="1">
              <a:lnSpc>
                <a:spcPct val="90000"/>
              </a:lnSpc>
              <a:spcAft>
                <a:spcPts val="0"/>
              </a:spcAft>
              <a:buFont typeface="Wingdings" panose="05000000000000000000" pitchFamily="2" charset="2"/>
              <a:buNone/>
              <a:defRPr/>
            </a:pPr>
            <a:endParaRPr lang="es-ES_tradnl" sz="1800">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sz="1800">
                <a:solidFill>
                  <a:schemeClr val="tx2"/>
                </a:solidFill>
                <a:latin typeface="Arial Black" panose="020B0A04020102020204" pitchFamily="34" charset="0"/>
              </a:rPr>
              <a:t>FLUJO DE FONDOS NETO FINAL</a:t>
            </a:r>
            <a:endParaRPr lang="es-ES" sz="1800">
              <a:solidFill>
                <a:schemeClr val="tx2"/>
              </a:solidFill>
              <a:latin typeface="Arial Black" panose="020B0A04020102020204" pitchFamily="34" charset="0"/>
            </a:endParaRPr>
          </a:p>
        </p:txBody>
      </p:sp>
      <p:sp>
        <p:nvSpPr>
          <p:cNvPr id="7" name="Marcador de número de diapositiva 5"/>
          <p:cNvSpPr>
            <a:spLocks noGrp="1"/>
          </p:cNvSpPr>
          <p:nvPr>
            <p:ph type="sldNum" sz="quarter" idx="16"/>
          </p:nvPr>
        </p:nvSpPr>
        <p:spPr/>
        <p:txBody>
          <a:bodyPr/>
          <a:lstStyle/>
          <a:p>
            <a:fld id="{7865B544-29AC-46A3-B6C8-1BF3B81D448F}" type="slidenum">
              <a:rPr lang="es-ES"/>
              <a:pPr/>
              <a:t>33</a:t>
            </a:fld>
            <a:endParaRPr lang="es-ES"/>
          </a:p>
        </p:txBody>
      </p:sp>
      <p:sp>
        <p:nvSpPr>
          <p:cNvPr id="54277" name="Line 5"/>
          <p:cNvSpPr>
            <a:spLocks noChangeShapeType="1"/>
          </p:cNvSpPr>
          <p:nvPr/>
        </p:nvSpPr>
        <p:spPr bwMode="auto">
          <a:xfrm flipV="1">
            <a:off x="1476375" y="3573463"/>
            <a:ext cx="4321175" cy="0"/>
          </a:xfrm>
          <a:prstGeom prst="line">
            <a:avLst/>
          </a:prstGeom>
          <a:noFill/>
          <a:ln w="9525">
            <a:solidFill>
              <a:schemeClr val="tx1"/>
            </a:solidFill>
            <a:round/>
            <a:headEnd/>
            <a:tailEnd/>
          </a:ln>
          <a:effectLst/>
        </p:spPr>
        <p:txBody>
          <a:bodyPr/>
          <a:lstStyle/>
          <a:p>
            <a:endParaRPr lang="es-ES"/>
          </a:p>
        </p:txBody>
      </p:sp>
      <p:sp>
        <p:nvSpPr>
          <p:cNvPr id="54278" name="Line 6"/>
          <p:cNvSpPr>
            <a:spLocks noChangeShapeType="1"/>
          </p:cNvSpPr>
          <p:nvPr/>
        </p:nvSpPr>
        <p:spPr bwMode="auto">
          <a:xfrm>
            <a:off x="1547813" y="5734050"/>
            <a:ext cx="5327650" cy="0"/>
          </a:xfrm>
          <a:prstGeom prst="line">
            <a:avLst/>
          </a:prstGeom>
          <a:noFill/>
          <a:ln w="9525">
            <a:solidFill>
              <a:schemeClr val="tx1"/>
            </a:solidFill>
            <a:round/>
            <a:headEnd/>
            <a:tailEnd/>
          </a:ln>
          <a:effectLst/>
        </p:spPr>
        <p:txBody>
          <a:bodyPr/>
          <a:lstStyle/>
          <a:p>
            <a:endParaRPr lang="es-ES"/>
          </a:p>
        </p:txBody>
      </p:sp>
      <p:sp>
        <p:nvSpPr>
          <p:cNvPr id="54279" name="Line 7"/>
          <p:cNvSpPr>
            <a:spLocks noChangeShapeType="1"/>
          </p:cNvSpPr>
          <p:nvPr/>
        </p:nvSpPr>
        <p:spPr bwMode="auto">
          <a:xfrm flipV="1">
            <a:off x="1547813" y="4221163"/>
            <a:ext cx="4321175" cy="0"/>
          </a:xfrm>
          <a:prstGeom prst="line">
            <a:avLst/>
          </a:prstGeom>
          <a:noFill/>
          <a:ln w="9525">
            <a:solidFill>
              <a:schemeClr val="tx1"/>
            </a:solidFill>
            <a:round/>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a:xfrm>
            <a:off x="1403350" y="333375"/>
            <a:ext cx="6096000" cy="1143000"/>
          </a:xfrm>
        </p:spPr>
        <p:txBody>
          <a:bodyPr/>
          <a:lstStyle/>
          <a:p>
            <a:pPr eaLnBrk="1" fontAlgn="auto" hangingPunct="1">
              <a:spcAft>
                <a:spcPts val="0"/>
              </a:spcAft>
              <a:defRPr/>
            </a:pPr>
            <a:r>
              <a:rPr lang="es-ES_tradnl" sz="3600"/>
              <a:t>Flujo de Fondos. Modelo con financiamiento </a:t>
            </a:r>
            <a:r>
              <a:rPr lang="es-ES_tradnl" sz="2400"/>
              <a:t>(para TIR financiera o del Capital propio)</a:t>
            </a:r>
            <a:endParaRPr lang="es-ES" sz="2400"/>
          </a:p>
        </p:txBody>
      </p:sp>
      <p:sp>
        <p:nvSpPr>
          <p:cNvPr id="102403" name="Rectangle 3"/>
          <p:cNvSpPr>
            <a:spLocks noGrp="1" noChangeArrowheads="1"/>
          </p:cNvSpPr>
          <p:nvPr>
            <p:ph sz="quarter" idx="13"/>
          </p:nvPr>
        </p:nvSpPr>
        <p:spPr>
          <a:xfrm>
            <a:off x="1403350" y="1676400"/>
            <a:ext cx="7086600" cy="5181600"/>
          </a:xfrm>
        </p:spPr>
        <p:txBody>
          <a:bodyPr>
            <a:normAutofit fontScale="92500" lnSpcReduction="20000"/>
          </a:bodyPr>
          <a:lstStyle/>
          <a:p>
            <a:pPr marL="533400" indent="-533400" eaLnBrk="1" fontAlgn="auto" hangingPunct="1">
              <a:lnSpc>
                <a:spcPct val="90000"/>
              </a:lnSpc>
              <a:spcAft>
                <a:spcPts val="0"/>
              </a:spcAft>
              <a:buFont typeface="Wingdings" panose="05000000000000000000" pitchFamily="2" charset="2"/>
              <a:buNone/>
              <a:defRPr/>
            </a:pPr>
            <a:endParaRPr lang="en-US" sz="1800" dirty="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dirty="0">
                <a:latin typeface="Arial Black" panose="020B0A04020102020204" pitchFamily="34" charset="0"/>
                <a:cs typeface="Times New Roman" panose="02020603050405020304" pitchFamily="18" charset="0"/>
              </a:rPr>
              <a:t>+  INGRESOS GRAVADOS</a:t>
            </a:r>
            <a:endParaRPr lang="es-AR" sz="1800" dirty="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dirty="0">
                <a:latin typeface="Arial Black" panose="020B0A04020102020204" pitchFamily="34" charset="0"/>
                <a:cs typeface="Times New Roman" panose="02020603050405020304" pitchFamily="18" charset="0"/>
              </a:rPr>
              <a:t>-   EGRESOS COMPUTABLES</a:t>
            </a:r>
            <a:endParaRPr lang="es-AR" sz="1800" dirty="0">
              <a:latin typeface="Arial Black" panose="020B0A04020102020204" pitchFamily="34" charset="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dirty="0">
                <a:latin typeface="Arial Black" panose="020B0A04020102020204" pitchFamily="34" charset="0"/>
                <a:cs typeface="Times New Roman" panose="02020603050405020304" pitchFamily="18" charset="0"/>
              </a:rPr>
              <a:t>-   GASTOS NO DESEMBOLSABLES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INTERESES DE </a:t>
            </a:r>
            <a:r>
              <a:rPr lang="es-ES_tradnl" sz="1800" dirty="0" smtClean="0">
                <a:latin typeface="Arial Black" panose="020B0A04020102020204" pitchFamily="34" charset="0"/>
              </a:rPr>
              <a:t>PRÉSTAMOS</a:t>
            </a:r>
            <a:endParaRPr lang="es-ES_tradnl" sz="1800" dirty="0">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endParaRPr lang="es-ES_tradnl" sz="1800" dirty="0">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SUBTOTAL SUJETO A IMPUESTO</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IMPUESTO A LAS GANANCIAS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SUBTOTAL </a:t>
            </a:r>
            <a:r>
              <a:rPr lang="es-ES_tradnl" sz="1800" dirty="0" smtClean="0">
                <a:latin typeface="Arial Black" panose="020B0A04020102020204" pitchFamily="34" charset="0"/>
              </a:rPr>
              <a:t>DESPUÉS </a:t>
            </a:r>
            <a:r>
              <a:rPr lang="es-ES_tradnl" sz="1800" dirty="0">
                <a:latin typeface="Arial Black" panose="020B0A04020102020204" pitchFamily="34" charset="0"/>
              </a:rPr>
              <a:t>DE GANANCIAS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AJUSTE GASTOS NO DESEMBOLSABLES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INGRESOS NO GRAVADOS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EGRESOS NO COMPUTABLES</a:t>
            </a:r>
          </a:p>
          <a:p>
            <a:pPr marL="533400" indent="-533400" eaLnBrk="1" fontAlgn="auto" hangingPunct="1">
              <a:lnSpc>
                <a:spcPct val="90000"/>
              </a:lnSpc>
              <a:spcAft>
                <a:spcPts val="0"/>
              </a:spcAft>
              <a:buFont typeface="Wingdings" panose="05000000000000000000" pitchFamily="2" charset="2"/>
              <a:buNone/>
              <a:defRPr/>
            </a:pPr>
            <a:r>
              <a:rPr lang="es-ES_tradnl" sz="1800" dirty="0">
                <a:latin typeface="Arial Black" panose="020B0A04020102020204" pitchFamily="34" charset="0"/>
              </a:rPr>
              <a:t>-   </a:t>
            </a:r>
            <a:r>
              <a:rPr lang="es-ES_tradnl" sz="1800" dirty="0" smtClean="0">
                <a:latin typeface="Arial Black" panose="020B0A04020102020204" pitchFamily="34" charset="0"/>
              </a:rPr>
              <a:t>AMORTIZACIÓN </a:t>
            </a:r>
            <a:r>
              <a:rPr lang="es-ES_tradnl" sz="1800" dirty="0">
                <a:latin typeface="Arial Black" panose="020B0A04020102020204" pitchFamily="34" charset="0"/>
              </a:rPr>
              <a:t>DE </a:t>
            </a:r>
            <a:r>
              <a:rPr lang="es-ES_tradnl" sz="1800" dirty="0" smtClean="0">
                <a:latin typeface="Arial Black" panose="020B0A04020102020204" pitchFamily="34" charset="0"/>
              </a:rPr>
              <a:t>PRÉSTAMOS </a:t>
            </a:r>
            <a:r>
              <a:rPr lang="es-ES_tradnl" sz="1800" dirty="0">
                <a:latin typeface="Arial Black" panose="020B0A04020102020204" pitchFamily="34" charset="0"/>
              </a:rPr>
              <a:t>(CUOTAS)</a:t>
            </a:r>
          </a:p>
          <a:p>
            <a:pPr marL="533400" indent="-533400" eaLnBrk="1" fontAlgn="auto" hangingPunct="1">
              <a:lnSpc>
                <a:spcPct val="90000"/>
              </a:lnSpc>
              <a:spcAft>
                <a:spcPts val="0"/>
              </a:spcAft>
              <a:buFont typeface="Wingdings" panose="05000000000000000000" pitchFamily="2" charset="2"/>
              <a:buNone/>
              <a:defRPr/>
            </a:pPr>
            <a:endParaRPr lang="es-ES_tradnl" sz="1800" dirty="0">
              <a:solidFill>
                <a:schemeClr val="tx2"/>
              </a:solidFill>
              <a:latin typeface="Arial Black" panose="020B0A04020102020204" pitchFamily="34" charset="0"/>
            </a:endParaRPr>
          </a:p>
          <a:p>
            <a:pPr marL="533400" indent="-533400" eaLnBrk="1" fontAlgn="auto" hangingPunct="1">
              <a:lnSpc>
                <a:spcPct val="90000"/>
              </a:lnSpc>
              <a:spcAft>
                <a:spcPts val="0"/>
              </a:spcAft>
              <a:buFont typeface="Wingdings" panose="05000000000000000000" pitchFamily="2" charset="2"/>
              <a:buNone/>
              <a:defRPr/>
            </a:pPr>
            <a:r>
              <a:rPr lang="es-ES_tradnl" sz="1800" dirty="0">
                <a:solidFill>
                  <a:schemeClr val="tx2"/>
                </a:solidFill>
                <a:latin typeface="Arial Black" panose="020B0A04020102020204" pitchFamily="34" charset="0"/>
              </a:rPr>
              <a:t>FLUJO DE FONDOS NETO FINAL</a:t>
            </a:r>
            <a:endParaRPr lang="es-ES" sz="1800" dirty="0">
              <a:solidFill>
                <a:schemeClr val="tx2"/>
              </a:solidFill>
              <a:latin typeface="Arial Black" panose="020B0A04020102020204" pitchFamily="34" charset="0"/>
            </a:endParaRPr>
          </a:p>
        </p:txBody>
      </p:sp>
      <p:sp>
        <p:nvSpPr>
          <p:cNvPr id="7" name="Marcador de número de diapositiva 5"/>
          <p:cNvSpPr>
            <a:spLocks noGrp="1"/>
          </p:cNvSpPr>
          <p:nvPr>
            <p:ph type="sldNum" sz="quarter" idx="16"/>
          </p:nvPr>
        </p:nvSpPr>
        <p:spPr/>
        <p:txBody>
          <a:bodyPr/>
          <a:lstStyle/>
          <a:p>
            <a:fld id="{BBC62C14-90AF-482E-A5AD-2A4E120A68D4}" type="slidenum">
              <a:rPr lang="es-ES"/>
              <a:pPr/>
              <a:t>34</a:t>
            </a:fld>
            <a:endParaRPr lang="es-ES"/>
          </a:p>
        </p:txBody>
      </p:sp>
      <p:sp>
        <p:nvSpPr>
          <p:cNvPr id="55301" name="Line 4"/>
          <p:cNvSpPr>
            <a:spLocks noChangeShapeType="1"/>
          </p:cNvSpPr>
          <p:nvPr/>
        </p:nvSpPr>
        <p:spPr bwMode="auto">
          <a:xfrm>
            <a:off x="1476375" y="3284538"/>
            <a:ext cx="4248150" cy="0"/>
          </a:xfrm>
          <a:prstGeom prst="line">
            <a:avLst/>
          </a:prstGeom>
          <a:noFill/>
          <a:ln w="9525">
            <a:solidFill>
              <a:schemeClr val="tx1"/>
            </a:solidFill>
            <a:round/>
            <a:headEnd/>
            <a:tailEnd/>
          </a:ln>
          <a:effectLst/>
        </p:spPr>
        <p:txBody>
          <a:bodyPr/>
          <a:lstStyle/>
          <a:p>
            <a:endParaRPr lang="es-ES"/>
          </a:p>
        </p:txBody>
      </p:sp>
      <p:sp>
        <p:nvSpPr>
          <p:cNvPr id="55302" name="Line 5"/>
          <p:cNvSpPr>
            <a:spLocks noChangeShapeType="1"/>
          </p:cNvSpPr>
          <p:nvPr/>
        </p:nvSpPr>
        <p:spPr bwMode="auto">
          <a:xfrm flipV="1">
            <a:off x="1476375" y="4221163"/>
            <a:ext cx="4321175" cy="0"/>
          </a:xfrm>
          <a:prstGeom prst="line">
            <a:avLst/>
          </a:prstGeom>
          <a:noFill/>
          <a:ln w="9525">
            <a:solidFill>
              <a:schemeClr val="tx1"/>
            </a:solidFill>
            <a:round/>
            <a:headEnd/>
            <a:tailEnd/>
          </a:ln>
          <a:effectLst/>
        </p:spPr>
        <p:txBody>
          <a:bodyPr/>
          <a:lstStyle/>
          <a:p>
            <a:endParaRPr lang="es-ES"/>
          </a:p>
        </p:txBody>
      </p:sp>
      <p:sp>
        <p:nvSpPr>
          <p:cNvPr id="55303" name="Line 6"/>
          <p:cNvSpPr>
            <a:spLocks noChangeShapeType="1"/>
          </p:cNvSpPr>
          <p:nvPr/>
        </p:nvSpPr>
        <p:spPr bwMode="auto">
          <a:xfrm>
            <a:off x="1476375" y="6092825"/>
            <a:ext cx="5688013" cy="0"/>
          </a:xfrm>
          <a:prstGeom prst="line">
            <a:avLst/>
          </a:prstGeom>
          <a:noFill/>
          <a:ln w="9525">
            <a:solidFill>
              <a:schemeClr val="tx1"/>
            </a:solidFill>
            <a:round/>
            <a:headEnd/>
            <a:tailEnd/>
          </a:ln>
          <a:effectLst/>
        </p:spPr>
        <p:txBody>
          <a:bodyPr/>
          <a:lstStyle/>
          <a:p>
            <a:endParaRPr lang="es-E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362200" y="304800"/>
            <a:ext cx="6096000" cy="1143000"/>
          </a:xfrm>
        </p:spPr>
        <p:txBody>
          <a:bodyPr/>
          <a:lstStyle/>
          <a:p>
            <a:pPr eaLnBrk="1" fontAlgn="auto" hangingPunct="1">
              <a:spcAft>
                <a:spcPts val="0"/>
              </a:spcAft>
              <a:defRPr/>
            </a:pPr>
            <a:r>
              <a:rPr lang="es-ES_tradnl" sz="3600"/>
              <a:t>INVERSIONES . Activos Fijos</a:t>
            </a:r>
            <a:endParaRPr lang="es-ES" sz="3600"/>
          </a:p>
        </p:txBody>
      </p:sp>
      <p:sp>
        <p:nvSpPr>
          <p:cNvPr id="78851" name="Rectangle 3"/>
          <p:cNvSpPr>
            <a:spLocks noGrp="1" noChangeArrowheads="1"/>
          </p:cNvSpPr>
          <p:nvPr>
            <p:ph sz="quarter" idx="13"/>
          </p:nvPr>
        </p:nvSpPr>
        <p:spPr>
          <a:xfrm>
            <a:off x="1371600" y="1219200"/>
            <a:ext cx="7086600" cy="5181600"/>
          </a:xfrm>
        </p:spPr>
        <p:txBody>
          <a:bodyPr>
            <a:normAutofit fontScale="92500" lnSpcReduction="20000"/>
          </a:bodyPr>
          <a:lstStyle/>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Se clasifican en ACTIVOS FIJOS y CAPITAL DE TRABAJO.</a:t>
            </a: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endParaRPr lang="en-US">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b="1">
                <a:cs typeface="Times New Roman" panose="02020603050405020304" pitchFamily="18" charset="0"/>
              </a:rPr>
              <a:t>1) ACTIVOS FIJOS</a:t>
            </a:r>
            <a:r>
              <a:rPr lang="en-US">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	Los </a:t>
            </a:r>
            <a:r>
              <a:rPr lang="en-US" b="1">
                <a:cs typeface="Times New Roman" panose="02020603050405020304" pitchFamily="18" charset="0"/>
              </a:rPr>
              <a:t>Activos Fijos o Inversiones fijas</a:t>
            </a:r>
            <a:r>
              <a:rPr lang="en-US">
                <a:cs typeface="Times New Roman" panose="02020603050405020304" pitchFamily="18" charset="0"/>
              </a:rPr>
              <a:t> son aquellas que no se consumen con el primer uso sino que se utilizan para parte o toda la vida útil del proyecto. Si bien no se consumen al primer uso, sufren desgaste, agotamiento u obsolescencia, perdiendo valor. Hay activos fijos tangibles e intangibles.</a:t>
            </a: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	</a:t>
            </a:r>
            <a:r>
              <a:rPr lang="en-US" b="1">
                <a:cs typeface="Times New Roman" panose="02020603050405020304" pitchFamily="18" charset="0"/>
              </a:rPr>
              <a:t>Ejemplos</a:t>
            </a:r>
            <a:r>
              <a:rPr lang="en-US">
                <a:cs typeface="Times New Roman" panose="02020603050405020304" pitchFamily="18" charset="0"/>
              </a:rPr>
              <a:t>: maquinarias, herramientas, vehículos, muebles, instalaciones, innmuebles, marcas y patentes, entre otras. </a:t>
            </a: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	Para reflejar la pérdida de valor de los Activos Fijos y asignar dicho costo a los diferentes períodos, se calculan las </a:t>
            </a:r>
            <a:r>
              <a:rPr lang="en-US" b="1">
                <a:cs typeface="Times New Roman" panose="02020603050405020304" pitchFamily="18" charset="0"/>
              </a:rPr>
              <a:t>amortizaciones </a:t>
            </a:r>
            <a:r>
              <a:rPr lang="en-US">
                <a:cs typeface="Times New Roman" panose="02020603050405020304" pitchFamily="18" charset="0"/>
              </a:rPr>
              <a:t>(inciden en el Estado de Resultados Proyectado).</a:t>
            </a: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 </a:t>
            </a: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sz="1800">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endParaRPr lang="es-AR" b="1">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a:cs typeface="Times New Roman" panose="02020603050405020304" pitchFamily="18" charset="0"/>
              </a:rPr>
              <a:t>	</a:t>
            </a:r>
            <a:endParaRPr lang="es-AR">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A0022B96-A6D7-458D-8BCB-84C55F9239B2}" type="slidenum">
              <a:rPr lang="es-ES"/>
              <a:pPr/>
              <a:t>35</a:t>
            </a:fld>
            <a:endParaRPr lang="es-E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2362200" y="304800"/>
            <a:ext cx="6096000" cy="1143000"/>
          </a:xfrm>
        </p:spPr>
        <p:txBody>
          <a:bodyPr/>
          <a:lstStyle/>
          <a:p>
            <a:pPr eaLnBrk="1" fontAlgn="auto" hangingPunct="1">
              <a:spcAft>
                <a:spcPts val="0"/>
              </a:spcAft>
              <a:defRPr/>
            </a:pPr>
            <a:r>
              <a:rPr lang="es-ES_tradnl" sz="3600"/>
              <a:t>INVERSIONES. Capital de Trabajo</a:t>
            </a:r>
            <a:endParaRPr lang="es-ES" sz="3600"/>
          </a:p>
        </p:txBody>
      </p:sp>
      <p:sp>
        <p:nvSpPr>
          <p:cNvPr id="79875" name="Rectangle 3"/>
          <p:cNvSpPr>
            <a:spLocks noGrp="1" noChangeArrowheads="1"/>
          </p:cNvSpPr>
          <p:nvPr>
            <p:ph sz="quarter" idx="13"/>
          </p:nvPr>
        </p:nvSpPr>
        <p:spPr>
          <a:xfrm>
            <a:off x="1371600" y="1219200"/>
            <a:ext cx="7086600" cy="5181600"/>
          </a:xfrm>
        </p:spPr>
        <p:txBody>
          <a:bodyPr>
            <a:normAutofit fontScale="92500" lnSpcReduction="20000"/>
          </a:bodyPr>
          <a:lstStyle/>
          <a:p>
            <a:pPr marL="533400" indent="-533400" eaLnBrk="1" fontAlgn="auto" hangingPunct="1">
              <a:lnSpc>
                <a:spcPct val="90000"/>
              </a:lnSpc>
              <a:spcAft>
                <a:spcPts val="0"/>
              </a:spcAft>
              <a:buFont typeface="Wingdings" panose="05000000000000000000" pitchFamily="2" charset="2"/>
              <a:buNone/>
              <a:defRPr/>
            </a:pPr>
            <a:endParaRPr lang="en-US" sz="1800"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b="1" dirty="0">
                <a:cs typeface="Times New Roman" panose="02020603050405020304" pitchFamily="18" charset="0"/>
              </a:rPr>
              <a:t>2) CAPITAL DE TRABAJO</a:t>
            </a: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El Capital de </a:t>
            </a:r>
            <a:r>
              <a:rPr lang="en-US" dirty="0" err="1">
                <a:cs typeface="Times New Roman" panose="02020603050405020304" pitchFamily="18" charset="0"/>
              </a:rPr>
              <a:t>Trabajo</a:t>
            </a:r>
            <a:r>
              <a:rPr lang="en-US" dirty="0">
                <a:cs typeface="Times New Roman" panose="02020603050405020304" pitchFamily="18" charset="0"/>
              </a:rPr>
              <a:t> o </a:t>
            </a:r>
            <a:r>
              <a:rPr lang="en-US" dirty="0" err="1">
                <a:cs typeface="Times New Roman" panose="02020603050405020304" pitchFamily="18" charset="0"/>
              </a:rPr>
              <a:t>Circulante</a:t>
            </a:r>
            <a:r>
              <a:rPr lang="en-US" dirty="0">
                <a:cs typeface="Times New Roman" panose="02020603050405020304" pitchFamily="18" charset="0"/>
              </a:rPr>
              <a:t>, </a:t>
            </a:r>
            <a:r>
              <a:rPr lang="en-US" dirty="0" err="1">
                <a:cs typeface="Times New Roman" panose="02020603050405020304" pitchFamily="18" charset="0"/>
              </a:rPr>
              <a:t>consiste</a:t>
            </a:r>
            <a:r>
              <a:rPr lang="en-US" dirty="0">
                <a:cs typeface="Times New Roman" panose="02020603050405020304" pitchFamily="18" charset="0"/>
              </a:rPr>
              <a:t> en </a:t>
            </a:r>
            <a:r>
              <a:rPr lang="en-US" dirty="0" err="1">
                <a:cs typeface="Times New Roman" panose="02020603050405020304" pitchFamily="18" charset="0"/>
              </a:rPr>
              <a:t>aquellos</a:t>
            </a:r>
            <a:r>
              <a:rPr lang="en-US" dirty="0">
                <a:cs typeface="Times New Roman" panose="02020603050405020304" pitchFamily="18" charset="0"/>
              </a:rPr>
              <a:t> </a:t>
            </a:r>
            <a:r>
              <a:rPr lang="en-US" dirty="0" err="1">
                <a:cs typeface="Times New Roman" panose="02020603050405020304" pitchFamily="18" charset="0"/>
              </a:rPr>
              <a:t>recursos</a:t>
            </a:r>
            <a:r>
              <a:rPr lang="en-US" dirty="0">
                <a:cs typeface="Times New Roman" panose="02020603050405020304" pitchFamily="18" charset="0"/>
              </a:rPr>
              <a:t> </a:t>
            </a:r>
            <a:r>
              <a:rPr lang="en-US" dirty="0" err="1">
                <a:cs typeface="Times New Roman" panose="02020603050405020304" pitchFamily="18" charset="0"/>
              </a:rPr>
              <a:t>que</a:t>
            </a:r>
            <a:r>
              <a:rPr lang="en-US" dirty="0">
                <a:cs typeface="Times New Roman" panose="02020603050405020304" pitchFamily="18" charset="0"/>
              </a:rPr>
              <a:t> se </a:t>
            </a:r>
            <a:r>
              <a:rPr lang="en-US" dirty="0" err="1">
                <a:cs typeface="Times New Roman" panose="02020603050405020304" pitchFamily="18" charset="0"/>
              </a:rPr>
              <a:t>invierten</a:t>
            </a:r>
            <a:r>
              <a:rPr lang="en-US" dirty="0">
                <a:cs typeface="Times New Roman" panose="02020603050405020304" pitchFamily="18" charset="0"/>
              </a:rPr>
              <a:t> en el </a:t>
            </a:r>
            <a:r>
              <a:rPr lang="en-US" dirty="0" err="1">
                <a:cs typeface="Times New Roman" panose="02020603050405020304" pitchFamily="18" charset="0"/>
              </a:rPr>
              <a:t>proyecto</a:t>
            </a:r>
            <a:r>
              <a:rPr lang="en-US" dirty="0">
                <a:cs typeface="Times New Roman" panose="02020603050405020304" pitchFamily="18" charset="0"/>
              </a:rPr>
              <a:t> a </a:t>
            </a:r>
            <a:r>
              <a:rPr lang="en-US" dirty="0" err="1">
                <a:cs typeface="Times New Roman" panose="02020603050405020304" pitchFamily="18" charset="0"/>
              </a:rPr>
              <a:t>su</a:t>
            </a:r>
            <a:r>
              <a:rPr lang="en-US" dirty="0">
                <a:cs typeface="Times New Roman" panose="02020603050405020304" pitchFamily="18" charset="0"/>
              </a:rPr>
              <a:t> </a:t>
            </a:r>
            <a:r>
              <a:rPr lang="en-US" dirty="0" err="1">
                <a:cs typeface="Times New Roman" panose="02020603050405020304" pitchFamily="18" charset="0"/>
              </a:rPr>
              <a:t>inicio</a:t>
            </a:r>
            <a:r>
              <a:rPr lang="en-US" dirty="0">
                <a:cs typeface="Times New Roman" panose="02020603050405020304" pitchFamily="18" charset="0"/>
              </a:rPr>
              <a:t> o </a:t>
            </a:r>
            <a:r>
              <a:rPr lang="en-US" dirty="0" err="1">
                <a:cs typeface="Times New Roman" panose="02020603050405020304" pitchFamily="18" charset="0"/>
              </a:rPr>
              <a:t>bien</a:t>
            </a:r>
            <a:r>
              <a:rPr lang="en-US" dirty="0">
                <a:cs typeface="Times New Roman" panose="02020603050405020304" pitchFamily="18" charset="0"/>
              </a:rPr>
              <a:t> al </a:t>
            </a:r>
            <a:r>
              <a:rPr lang="en-US" dirty="0" err="1">
                <a:cs typeface="Times New Roman" panose="02020603050405020304" pitchFamily="18" charset="0"/>
              </a:rPr>
              <a:t>aumentar</a:t>
            </a:r>
            <a:r>
              <a:rPr lang="en-US" dirty="0">
                <a:cs typeface="Times New Roman" panose="02020603050405020304" pitchFamily="18" charset="0"/>
              </a:rPr>
              <a:t> la </a:t>
            </a:r>
            <a:r>
              <a:rPr lang="en-US" dirty="0" err="1">
                <a:cs typeface="Times New Roman" panose="02020603050405020304" pitchFamily="18" charset="0"/>
              </a:rPr>
              <a:t>producción</a:t>
            </a:r>
            <a:r>
              <a:rPr lang="en-US" dirty="0">
                <a:cs typeface="Times New Roman" panose="02020603050405020304" pitchFamily="18" charset="0"/>
              </a:rPr>
              <a:t>, y </a:t>
            </a:r>
            <a:r>
              <a:rPr lang="en-US" dirty="0" err="1">
                <a:cs typeface="Times New Roman" panose="02020603050405020304" pitchFamily="18" charset="0"/>
              </a:rPr>
              <a:t>que</a:t>
            </a:r>
            <a:r>
              <a:rPr lang="en-US" dirty="0">
                <a:cs typeface="Times New Roman" panose="02020603050405020304" pitchFamily="18" charset="0"/>
              </a:rPr>
              <a:t> </a:t>
            </a:r>
            <a:r>
              <a:rPr lang="en-US" dirty="0" err="1">
                <a:cs typeface="Times New Roman" panose="02020603050405020304" pitchFamily="18" charset="0"/>
              </a:rPr>
              <a:t>permanecen</a:t>
            </a:r>
            <a:r>
              <a:rPr lang="en-US" dirty="0">
                <a:cs typeface="Times New Roman" panose="02020603050405020304" pitchFamily="18" charset="0"/>
              </a:rPr>
              <a:t> “</a:t>
            </a:r>
            <a:r>
              <a:rPr lang="en-US" dirty="0" err="1">
                <a:cs typeface="Times New Roman" panose="02020603050405020304" pitchFamily="18" charset="0"/>
              </a:rPr>
              <a:t>circulando</a:t>
            </a:r>
            <a:r>
              <a:rPr lang="en-US" dirty="0">
                <a:cs typeface="Times New Roman" panose="02020603050405020304" pitchFamily="18" charset="0"/>
              </a:rPr>
              <a:t>” </a:t>
            </a:r>
            <a:r>
              <a:rPr lang="en-US" dirty="0" err="1">
                <a:cs typeface="Times New Roman" panose="02020603050405020304" pitchFamily="18" charset="0"/>
              </a:rPr>
              <a:t>dentro</a:t>
            </a:r>
            <a:r>
              <a:rPr lang="en-US" dirty="0">
                <a:cs typeface="Times New Roman" panose="02020603050405020304" pitchFamily="18" charset="0"/>
              </a:rPr>
              <a:t> del </a:t>
            </a:r>
            <a:r>
              <a:rPr lang="en-US" dirty="0" err="1">
                <a:cs typeface="Times New Roman" panose="02020603050405020304" pitchFamily="18" charset="0"/>
              </a:rPr>
              <a:t>proyecto</a:t>
            </a:r>
            <a:r>
              <a:rPr lang="en-US" dirty="0">
                <a:cs typeface="Times New Roman" panose="02020603050405020304" pitchFamily="18" charset="0"/>
              </a:rPr>
              <a:t>.</a:t>
            </a:r>
            <a:endParaRPr lang="es-AR"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r>
              <a:rPr lang="en-US" b="1" dirty="0" err="1">
                <a:cs typeface="Times New Roman" panose="02020603050405020304" pitchFamily="18" charset="0"/>
              </a:rPr>
              <a:t>Ejemplos</a:t>
            </a:r>
            <a:r>
              <a:rPr lang="en-US" dirty="0">
                <a:cs typeface="Times New Roman" panose="02020603050405020304" pitchFamily="18" charset="0"/>
              </a:rPr>
              <a:t>: stocks de </a:t>
            </a:r>
            <a:r>
              <a:rPr lang="en-US" dirty="0" err="1">
                <a:cs typeface="Times New Roman" panose="02020603050405020304" pitchFamily="18" charset="0"/>
              </a:rPr>
              <a:t>productos</a:t>
            </a:r>
            <a:r>
              <a:rPr lang="en-US" dirty="0">
                <a:cs typeface="Times New Roman" panose="02020603050405020304" pitchFamily="18" charset="0"/>
              </a:rPr>
              <a:t> </a:t>
            </a:r>
            <a:r>
              <a:rPr lang="en-US" dirty="0" err="1">
                <a:cs typeface="Times New Roman" panose="02020603050405020304" pitchFamily="18" charset="0"/>
              </a:rPr>
              <a:t>terminados</a:t>
            </a:r>
            <a:r>
              <a:rPr lang="en-US" dirty="0">
                <a:cs typeface="Times New Roman" panose="02020603050405020304" pitchFamily="18" charset="0"/>
              </a:rPr>
              <a:t>, stocks de </a:t>
            </a:r>
            <a:r>
              <a:rPr lang="en-US" dirty="0" err="1">
                <a:cs typeface="Times New Roman" panose="02020603050405020304" pitchFamily="18" charset="0"/>
              </a:rPr>
              <a:t>materias</a:t>
            </a:r>
            <a:r>
              <a:rPr lang="en-US" dirty="0">
                <a:cs typeface="Times New Roman" panose="02020603050405020304" pitchFamily="18" charset="0"/>
              </a:rPr>
              <a:t> </a:t>
            </a:r>
            <a:r>
              <a:rPr lang="en-US" dirty="0" err="1">
                <a:cs typeface="Times New Roman" panose="02020603050405020304" pitchFamily="18" charset="0"/>
              </a:rPr>
              <a:t>primas</a:t>
            </a:r>
            <a:r>
              <a:rPr lang="en-US" dirty="0">
                <a:cs typeface="Times New Roman" panose="02020603050405020304" pitchFamily="18" charset="0"/>
              </a:rPr>
              <a:t> o </a:t>
            </a:r>
            <a:r>
              <a:rPr lang="en-US" dirty="0" err="1">
                <a:cs typeface="Times New Roman" panose="02020603050405020304" pitchFamily="18" charset="0"/>
              </a:rPr>
              <a:t>insumos</a:t>
            </a:r>
            <a:r>
              <a:rPr lang="en-US" dirty="0">
                <a:cs typeface="Times New Roman" panose="02020603050405020304" pitchFamily="18" charset="0"/>
              </a:rPr>
              <a:t>, </a:t>
            </a:r>
            <a:r>
              <a:rPr lang="en-US" dirty="0" err="1">
                <a:cs typeface="Times New Roman" panose="02020603050405020304" pitchFamily="18" charset="0"/>
              </a:rPr>
              <a:t>fondos</a:t>
            </a:r>
            <a:r>
              <a:rPr lang="en-US" dirty="0">
                <a:cs typeface="Times New Roman" panose="02020603050405020304" pitchFamily="18" charset="0"/>
              </a:rPr>
              <a:t> </a:t>
            </a:r>
            <a:r>
              <a:rPr lang="en-US" dirty="0" err="1">
                <a:cs typeface="Times New Roman" panose="02020603050405020304" pitchFamily="18" charset="0"/>
              </a:rPr>
              <a:t>iniciales</a:t>
            </a:r>
            <a:r>
              <a:rPr lang="en-US" dirty="0">
                <a:cs typeface="Times New Roman" panose="02020603050405020304" pitchFamily="18" charset="0"/>
              </a:rPr>
              <a:t> </a:t>
            </a:r>
            <a:r>
              <a:rPr lang="en-US" dirty="0" err="1">
                <a:cs typeface="Times New Roman" panose="02020603050405020304" pitchFamily="18" charset="0"/>
              </a:rPr>
              <a:t>para</a:t>
            </a:r>
            <a:r>
              <a:rPr lang="en-US" dirty="0">
                <a:cs typeface="Times New Roman" panose="02020603050405020304" pitchFamily="18" charset="0"/>
              </a:rPr>
              <a:t> </a:t>
            </a:r>
            <a:r>
              <a:rPr lang="en-US" dirty="0" err="1">
                <a:cs typeface="Times New Roman" panose="02020603050405020304" pitchFamily="18" charset="0"/>
              </a:rPr>
              <a:t>gastos</a:t>
            </a:r>
            <a:r>
              <a:rPr lang="en-US" dirty="0">
                <a:cs typeface="Times New Roman" panose="02020603050405020304" pitchFamily="18" charset="0"/>
              </a:rPr>
              <a:t>, etc.</a:t>
            </a: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r>
              <a:rPr lang="en-US" b="1" u="sng" dirty="0">
                <a:cs typeface="Times New Roman" panose="02020603050405020304" pitchFamily="18" charset="0"/>
              </a:rPr>
              <a:t>IMPORTANTE</a:t>
            </a:r>
            <a:endParaRPr lang="es-AR" b="1" u="sng"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r>
              <a:rPr lang="en-US" dirty="0" err="1">
                <a:cs typeface="Times New Roman" panose="02020603050405020304" pitchFamily="18" charset="0"/>
              </a:rPr>
              <a:t>Estas</a:t>
            </a:r>
            <a:r>
              <a:rPr lang="en-US" dirty="0">
                <a:cs typeface="Times New Roman" panose="02020603050405020304" pitchFamily="18" charset="0"/>
              </a:rPr>
              <a:t> </a:t>
            </a:r>
            <a:r>
              <a:rPr lang="en-US" dirty="0" err="1">
                <a:cs typeface="Times New Roman" panose="02020603050405020304" pitchFamily="18" charset="0"/>
              </a:rPr>
              <a:t>sumas</a:t>
            </a:r>
            <a:r>
              <a:rPr lang="en-US" dirty="0">
                <a:cs typeface="Times New Roman" panose="02020603050405020304" pitchFamily="18" charset="0"/>
              </a:rPr>
              <a:t>, </a:t>
            </a:r>
            <a:r>
              <a:rPr lang="en-US" dirty="0" err="1">
                <a:cs typeface="Times New Roman" panose="02020603050405020304" pitchFamily="18" charset="0"/>
              </a:rPr>
              <a:t>una</a:t>
            </a:r>
            <a:r>
              <a:rPr lang="en-US" dirty="0">
                <a:cs typeface="Times New Roman" panose="02020603050405020304" pitchFamily="18" charset="0"/>
              </a:rPr>
              <a:t> </a:t>
            </a:r>
            <a:r>
              <a:rPr lang="en-US" dirty="0" err="1">
                <a:cs typeface="Times New Roman" panose="02020603050405020304" pitchFamily="18" charset="0"/>
              </a:rPr>
              <a:t>vez</a:t>
            </a:r>
            <a:r>
              <a:rPr lang="en-US" dirty="0">
                <a:cs typeface="Times New Roman" panose="02020603050405020304" pitchFamily="18" charset="0"/>
              </a:rPr>
              <a:t> </a:t>
            </a:r>
            <a:r>
              <a:rPr lang="en-US" dirty="0" err="1">
                <a:cs typeface="Times New Roman" panose="02020603050405020304" pitchFamily="18" charset="0"/>
              </a:rPr>
              <a:t>iniciado</a:t>
            </a:r>
            <a:r>
              <a:rPr lang="en-US" dirty="0">
                <a:cs typeface="Times New Roman" panose="02020603050405020304" pitchFamily="18" charset="0"/>
              </a:rPr>
              <a:t> el </a:t>
            </a:r>
            <a:r>
              <a:rPr lang="en-US" dirty="0" err="1">
                <a:cs typeface="Times New Roman" panose="02020603050405020304" pitchFamily="18" charset="0"/>
              </a:rPr>
              <a:t>negocio</a:t>
            </a:r>
            <a:r>
              <a:rPr lang="en-US" dirty="0">
                <a:cs typeface="Times New Roman" panose="02020603050405020304" pitchFamily="18" charset="0"/>
              </a:rPr>
              <a:t> </a:t>
            </a:r>
            <a:r>
              <a:rPr lang="en-US" dirty="0" err="1">
                <a:cs typeface="Times New Roman" panose="02020603050405020304" pitchFamily="18" charset="0"/>
              </a:rPr>
              <a:t>pueden</a:t>
            </a:r>
            <a:r>
              <a:rPr lang="en-US" dirty="0">
                <a:cs typeface="Times New Roman" panose="02020603050405020304" pitchFamily="18" charset="0"/>
              </a:rPr>
              <a:t> verse </a:t>
            </a:r>
            <a:r>
              <a:rPr lang="en-US" b="1" dirty="0" err="1">
                <a:cs typeface="Times New Roman" panose="02020603050405020304" pitchFamily="18" charset="0"/>
              </a:rPr>
              <a:t>disminuidas</a:t>
            </a:r>
            <a:r>
              <a:rPr lang="en-US" dirty="0">
                <a:cs typeface="Times New Roman" panose="02020603050405020304" pitchFamily="18" charset="0"/>
              </a:rPr>
              <a:t> </a:t>
            </a:r>
            <a:r>
              <a:rPr lang="en-US" dirty="0" err="1">
                <a:cs typeface="Times New Roman" panose="02020603050405020304" pitchFamily="18" charset="0"/>
              </a:rPr>
              <a:t>por</a:t>
            </a:r>
            <a:r>
              <a:rPr lang="en-US" dirty="0">
                <a:cs typeface="Times New Roman" panose="02020603050405020304" pitchFamily="18" charset="0"/>
              </a:rPr>
              <a:t> los </a:t>
            </a:r>
            <a:r>
              <a:rPr lang="en-US" dirty="0" err="1">
                <a:cs typeface="Times New Roman" panose="02020603050405020304" pitchFamily="18" charset="0"/>
              </a:rPr>
              <a:t>plazos</a:t>
            </a:r>
            <a:r>
              <a:rPr lang="en-US" dirty="0">
                <a:cs typeface="Times New Roman" panose="02020603050405020304" pitchFamily="18" charset="0"/>
              </a:rPr>
              <a:t> de </a:t>
            </a:r>
            <a:r>
              <a:rPr lang="en-US" dirty="0" err="1">
                <a:cs typeface="Times New Roman" panose="02020603050405020304" pitchFamily="18" charset="0"/>
              </a:rPr>
              <a:t>pago</a:t>
            </a:r>
            <a:r>
              <a:rPr lang="en-US" dirty="0">
                <a:cs typeface="Times New Roman" panose="02020603050405020304" pitchFamily="18" charset="0"/>
              </a:rPr>
              <a:t> </a:t>
            </a:r>
            <a:r>
              <a:rPr lang="en-US" dirty="0" err="1">
                <a:cs typeface="Times New Roman" panose="02020603050405020304" pitchFamily="18" charset="0"/>
              </a:rPr>
              <a:t>que</a:t>
            </a:r>
            <a:r>
              <a:rPr lang="en-US" dirty="0">
                <a:cs typeface="Times New Roman" panose="02020603050405020304" pitchFamily="18" charset="0"/>
              </a:rPr>
              <a:t> </a:t>
            </a:r>
            <a:r>
              <a:rPr lang="en-US" dirty="0" err="1">
                <a:cs typeface="Times New Roman" panose="02020603050405020304" pitchFamily="18" charset="0"/>
              </a:rPr>
              <a:t>nos</a:t>
            </a:r>
            <a:r>
              <a:rPr lang="en-US" dirty="0">
                <a:cs typeface="Times New Roman" panose="02020603050405020304" pitchFamily="18" charset="0"/>
              </a:rPr>
              <a:t> </a:t>
            </a:r>
            <a:r>
              <a:rPr lang="en-US" dirty="0" err="1">
                <a:cs typeface="Times New Roman" panose="02020603050405020304" pitchFamily="18" charset="0"/>
              </a:rPr>
              <a:t>dan</a:t>
            </a:r>
            <a:r>
              <a:rPr lang="en-US" dirty="0">
                <a:cs typeface="Times New Roman" panose="02020603050405020304" pitchFamily="18" charset="0"/>
              </a:rPr>
              <a:t> </a:t>
            </a:r>
            <a:r>
              <a:rPr lang="en-US" dirty="0" err="1">
                <a:cs typeface="Times New Roman" panose="02020603050405020304" pitchFamily="18" charset="0"/>
              </a:rPr>
              <a:t>nuestros</a:t>
            </a:r>
            <a:r>
              <a:rPr lang="en-US" dirty="0">
                <a:cs typeface="Times New Roman" panose="02020603050405020304" pitchFamily="18" charset="0"/>
              </a:rPr>
              <a:t> </a:t>
            </a:r>
            <a:r>
              <a:rPr lang="en-US" dirty="0" err="1">
                <a:cs typeface="Times New Roman" panose="02020603050405020304" pitchFamily="18" charset="0"/>
              </a:rPr>
              <a:t>proveedores</a:t>
            </a:r>
            <a:r>
              <a:rPr lang="en-US" dirty="0">
                <a:cs typeface="Times New Roman" panose="02020603050405020304" pitchFamily="18" charset="0"/>
              </a:rPr>
              <a:t> o </a:t>
            </a:r>
            <a:r>
              <a:rPr lang="en-US" dirty="0" err="1">
                <a:cs typeface="Times New Roman" panose="02020603050405020304" pitchFamily="18" charset="0"/>
              </a:rPr>
              <a:t>bien</a:t>
            </a:r>
            <a:r>
              <a:rPr lang="en-US" dirty="0">
                <a:cs typeface="Times New Roman" panose="02020603050405020304" pitchFamily="18" charset="0"/>
              </a:rPr>
              <a:t> </a:t>
            </a:r>
            <a:r>
              <a:rPr lang="en-US" b="1" dirty="0" err="1">
                <a:cs typeface="Times New Roman" panose="02020603050405020304" pitchFamily="18" charset="0"/>
              </a:rPr>
              <a:t>aumentadas</a:t>
            </a:r>
            <a:r>
              <a:rPr lang="en-US" b="1" dirty="0">
                <a:cs typeface="Times New Roman" panose="02020603050405020304" pitchFamily="18" charset="0"/>
              </a:rPr>
              <a:t> </a:t>
            </a:r>
            <a:r>
              <a:rPr lang="en-US" dirty="0" err="1">
                <a:cs typeface="Times New Roman" panose="02020603050405020304" pitchFamily="18" charset="0"/>
              </a:rPr>
              <a:t>por</a:t>
            </a:r>
            <a:r>
              <a:rPr lang="en-US" dirty="0">
                <a:cs typeface="Times New Roman" panose="02020603050405020304" pitchFamily="18" charset="0"/>
              </a:rPr>
              <a:t> el </a:t>
            </a:r>
            <a:r>
              <a:rPr lang="en-US" dirty="0" err="1" smtClean="0">
                <a:cs typeface="Times New Roman" panose="02020603050405020304" pitchFamily="18" charset="0"/>
              </a:rPr>
              <a:t>crÉdito</a:t>
            </a:r>
            <a:r>
              <a:rPr lang="en-US" dirty="0" smtClean="0">
                <a:cs typeface="Times New Roman" panose="02020603050405020304" pitchFamily="18" charset="0"/>
              </a:rPr>
              <a:t> </a:t>
            </a:r>
            <a:r>
              <a:rPr lang="en-US" dirty="0" err="1">
                <a:cs typeface="Times New Roman" panose="02020603050405020304" pitchFamily="18" charset="0"/>
              </a:rPr>
              <a:t>que</a:t>
            </a:r>
            <a:r>
              <a:rPr lang="en-US" dirty="0">
                <a:cs typeface="Times New Roman" panose="02020603050405020304" pitchFamily="18" charset="0"/>
              </a:rPr>
              <a:t> le </a:t>
            </a:r>
            <a:r>
              <a:rPr lang="en-US" dirty="0" err="1">
                <a:cs typeface="Times New Roman" panose="02020603050405020304" pitchFamily="18" charset="0"/>
              </a:rPr>
              <a:t>damos</a:t>
            </a:r>
            <a:r>
              <a:rPr lang="en-US" dirty="0">
                <a:cs typeface="Times New Roman" panose="02020603050405020304" pitchFamily="18" charset="0"/>
              </a:rPr>
              <a:t> a </a:t>
            </a:r>
            <a:r>
              <a:rPr lang="en-US" dirty="0" err="1">
                <a:cs typeface="Times New Roman" panose="02020603050405020304" pitchFamily="18" charset="0"/>
              </a:rPr>
              <a:t>nuestros</a:t>
            </a:r>
            <a:r>
              <a:rPr lang="en-US" dirty="0">
                <a:cs typeface="Times New Roman" panose="02020603050405020304" pitchFamily="18" charset="0"/>
              </a:rPr>
              <a:t> </a:t>
            </a:r>
            <a:r>
              <a:rPr lang="en-US" dirty="0" err="1">
                <a:cs typeface="Times New Roman" panose="02020603050405020304" pitchFamily="18" charset="0"/>
              </a:rPr>
              <a:t>clientes</a:t>
            </a:r>
            <a:r>
              <a:rPr lang="en-US" dirty="0">
                <a:cs typeface="Times New Roman" panose="02020603050405020304" pitchFamily="18" charset="0"/>
              </a:rPr>
              <a:t>. </a:t>
            </a:r>
            <a:r>
              <a:rPr lang="en-US" dirty="0" err="1">
                <a:cs typeface="Times New Roman" panose="02020603050405020304" pitchFamily="18" charset="0"/>
              </a:rPr>
              <a:t>Es</a:t>
            </a:r>
            <a:r>
              <a:rPr lang="en-US" dirty="0">
                <a:cs typeface="Times New Roman" panose="02020603050405020304" pitchFamily="18" charset="0"/>
              </a:rPr>
              <a:t> </a:t>
            </a:r>
            <a:r>
              <a:rPr lang="en-US" dirty="0" err="1">
                <a:cs typeface="Times New Roman" panose="02020603050405020304" pitchFamily="18" charset="0"/>
              </a:rPr>
              <a:t>por</a:t>
            </a:r>
            <a:r>
              <a:rPr lang="en-US" dirty="0">
                <a:cs typeface="Times New Roman" panose="02020603050405020304" pitchFamily="18" charset="0"/>
              </a:rPr>
              <a:t> </a:t>
            </a:r>
            <a:r>
              <a:rPr lang="en-US" dirty="0" err="1">
                <a:cs typeface="Times New Roman" panose="02020603050405020304" pitchFamily="18" charset="0"/>
              </a:rPr>
              <a:t>ello</a:t>
            </a:r>
            <a:r>
              <a:rPr lang="en-US" dirty="0">
                <a:cs typeface="Times New Roman" panose="02020603050405020304" pitchFamily="18" charset="0"/>
              </a:rPr>
              <a:t> </a:t>
            </a:r>
            <a:r>
              <a:rPr lang="en-US" dirty="0" err="1">
                <a:cs typeface="Times New Roman" panose="02020603050405020304" pitchFamily="18" charset="0"/>
              </a:rPr>
              <a:t>que</a:t>
            </a:r>
            <a:r>
              <a:rPr lang="en-US" dirty="0">
                <a:cs typeface="Times New Roman" panose="02020603050405020304" pitchFamily="18" charset="0"/>
              </a:rPr>
              <a:t> en </a:t>
            </a:r>
            <a:r>
              <a:rPr lang="en-US" dirty="0" err="1">
                <a:cs typeface="Times New Roman" panose="02020603050405020304" pitchFamily="18" charset="0"/>
              </a:rPr>
              <a:t>lugar</a:t>
            </a:r>
            <a:r>
              <a:rPr lang="en-US" dirty="0">
                <a:cs typeface="Times New Roman" panose="02020603050405020304" pitchFamily="18" charset="0"/>
              </a:rPr>
              <a:t> de </a:t>
            </a:r>
            <a:r>
              <a:rPr lang="en-US" dirty="0" err="1">
                <a:cs typeface="Times New Roman" panose="02020603050405020304" pitchFamily="18" charset="0"/>
              </a:rPr>
              <a:t>activo</a:t>
            </a:r>
            <a:r>
              <a:rPr lang="en-US" dirty="0">
                <a:cs typeface="Times New Roman" panose="02020603050405020304" pitchFamily="18" charset="0"/>
              </a:rPr>
              <a:t> de </a:t>
            </a:r>
            <a:r>
              <a:rPr lang="en-US" dirty="0" err="1">
                <a:cs typeface="Times New Roman" panose="02020603050405020304" pitchFamily="18" charset="0"/>
              </a:rPr>
              <a:t>trabajo</a:t>
            </a:r>
            <a:r>
              <a:rPr lang="en-US" dirty="0">
                <a:cs typeface="Times New Roman" panose="02020603050405020304" pitchFamily="18" charset="0"/>
              </a:rPr>
              <a:t>, lo </a:t>
            </a:r>
            <a:r>
              <a:rPr lang="en-US" dirty="0" err="1">
                <a:cs typeface="Times New Roman" panose="02020603050405020304" pitchFamily="18" charset="0"/>
              </a:rPr>
              <a:t>llamamos</a:t>
            </a:r>
            <a:r>
              <a:rPr lang="en-US" dirty="0">
                <a:cs typeface="Times New Roman" panose="02020603050405020304" pitchFamily="18" charset="0"/>
              </a:rPr>
              <a:t> </a:t>
            </a:r>
            <a:r>
              <a:rPr lang="en-US" b="1" dirty="0">
                <a:cs typeface="Times New Roman" panose="02020603050405020304" pitchFamily="18" charset="0"/>
              </a:rPr>
              <a:t>capital de </a:t>
            </a:r>
            <a:r>
              <a:rPr lang="en-US" b="1" dirty="0" err="1">
                <a:cs typeface="Times New Roman" panose="02020603050405020304" pitchFamily="18" charset="0"/>
              </a:rPr>
              <a:t>trabajo</a:t>
            </a:r>
            <a:r>
              <a:rPr lang="en-US" dirty="0">
                <a:cs typeface="Times New Roman" panose="02020603050405020304" pitchFamily="18" charset="0"/>
              </a:rPr>
              <a:t>.</a:t>
            </a:r>
            <a:endParaRPr lang="es-AR"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endParaRPr lang="es-AR"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endParaRPr lang="es-AR" b="1"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n-US" dirty="0">
                <a:cs typeface="Times New Roman" panose="02020603050405020304" pitchFamily="18" charset="0"/>
              </a:rPr>
              <a:t>	</a:t>
            </a:r>
            <a:endParaRPr lang="es-AR" dirty="0">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A2E8B667-4A41-4CB7-A6DE-71F2EA8FEDF1}" type="slidenum">
              <a:rPr lang="es-ES"/>
              <a:pPr/>
              <a:t>36</a:t>
            </a:fld>
            <a:endParaRPr lang="es-ES"/>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INVERSIONES. Recomendaciones</a:t>
            </a:r>
            <a:endParaRPr lang="es-ES" sz="3600"/>
          </a:p>
        </p:txBody>
      </p:sp>
      <p:sp>
        <p:nvSpPr>
          <p:cNvPr id="80899" name="Rectangle 3"/>
          <p:cNvSpPr>
            <a:spLocks noGrp="1" noChangeArrowheads="1"/>
          </p:cNvSpPr>
          <p:nvPr>
            <p:ph sz="quarter" idx="13"/>
          </p:nvPr>
        </p:nvSpPr>
        <p:spPr>
          <a:xfrm>
            <a:off x="1371600" y="1295400"/>
            <a:ext cx="7086600" cy="5181600"/>
          </a:xfrm>
        </p:spPr>
        <p:txBody>
          <a:bodyPr>
            <a:normAutofit fontScale="92500" lnSpcReduction="10000"/>
          </a:bodyPr>
          <a:lstStyle/>
          <a:p>
            <a:pPr marL="533400" indent="-533400" eaLnBrk="1" fontAlgn="auto" hangingPunct="1">
              <a:spcAft>
                <a:spcPts val="0"/>
              </a:spcAft>
              <a:buFont typeface="Wingdings" panose="05000000000000000000" pitchFamily="2" charset="2"/>
              <a:buNone/>
              <a:defRPr/>
            </a:pPr>
            <a:r>
              <a:rPr lang="en-US" dirty="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a:cs typeface="Times New Roman" panose="02020603050405020304" pitchFamily="18" charset="0"/>
              </a:rPr>
              <a:t>No solo </a:t>
            </a:r>
            <a:r>
              <a:rPr lang="en-US" sz="2400" dirty="0" err="1">
                <a:cs typeface="Times New Roman" panose="02020603050405020304" pitchFamily="18" charset="0"/>
              </a:rPr>
              <a:t>es</a:t>
            </a:r>
            <a:r>
              <a:rPr lang="en-US" sz="2400" dirty="0">
                <a:cs typeface="Times New Roman" panose="02020603050405020304" pitchFamily="18" charset="0"/>
              </a:rPr>
              <a:t> </a:t>
            </a:r>
            <a:r>
              <a:rPr lang="en-US" sz="2400" dirty="0" err="1">
                <a:cs typeface="Times New Roman" panose="02020603050405020304" pitchFamily="18" charset="0"/>
              </a:rPr>
              <a:t>importante</a:t>
            </a:r>
            <a:r>
              <a:rPr lang="en-US" sz="2400" dirty="0">
                <a:cs typeface="Times New Roman" panose="02020603050405020304" pitchFamily="18" charset="0"/>
              </a:rPr>
              <a:t> </a:t>
            </a:r>
            <a:r>
              <a:rPr lang="en-US" sz="2400" dirty="0" err="1">
                <a:cs typeface="Times New Roman" panose="02020603050405020304" pitchFamily="18" charset="0"/>
              </a:rPr>
              <a:t>calcular</a:t>
            </a:r>
            <a:r>
              <a:rPr lang="en-US" sz="2400" dirty="0">
                <a:cs typeface="Times New Roman" panose="02020603050405020304" pitchFamily="18" charset="0"/>
              </a:rPr>
              <a:t> el </a:t>
            </a:r>
            <a:r>
              <a:rPr lang="en-US" sz="2400" b="1" dirty="0" err="1">
                <a:cs typeface="Times New Roman" panose="02020603050405020304" pitchFamily="18" charset="0"/>
              </a:rPr>
              <a:t>monto</a:t>
            </a:r>
            <a:r>
              <a:rPr lang="en-US" sz="2400" dirty="0">
                <a:cs typeface="Times New Roman" panose="02020603050405020304" pitchFamily="18" charset="0"/>
              </a:rPr>
              <a:t> de </a:t>
            </a:r>
            <a:r>
              <a:rPr lang="en-US" sz="2400" dirty="0" err="1">
                <a:cs typeface="Times New Roman" panose="02020603050405020304" pitchFamily="18" charset="0"/>
              </a:rPr>
              <a:t>las</a:t>
            </a:r>
            <a:r>
              <a:rPr lang="en-US" sz="2400" dirty="0">
                <a:cs typeface="Times New Roman" panose="02020603050405020304" pitchFamily="18" charset="0"/>
              </a:rPr>
              <a:t> </a:t>
            </a:r>
            <a:r>
              <a:rPr lang="en-US" sz="2400" dirty="0" err="1">
                <a:cs typeface="Times New Roman" panose="02020603050405020304" pitchFamily="18" charset="0"/>
              </a:rPr>
              <a:t>inversiones</a:t>
            </a:r>
            <a:r>
              <a:rPr lang="en-US" sz="2400" dirty="0">
                <a:cs typeface="Times New Roman" panose="02020603050405020304" pitchFamily="18" charset="0"/>
              </a:rPr>
              <a:t>, </a:t>
            </a:r>
            <a:r>
              <a:rPr lang="en-US" sz="2400" dirty="0" err="1">
                <a:cs typeface="Times New Roman" panose="02020603050405020304" pitchFamily="18" charset="0"/>
              </a:rPr>
              <a:t>sino</a:t>
            </a:r>
            <a:r>
              <a:rPr lang="en-US" sz="2400" dirty="0">
                <a:cs typeface="Times New Roman" panose="02020603050405020304" pitchFamily="18" charset="0"/>
              </a:rPr>
              <a:t> </a:t>
            </a:r>
            <a:r>
              <a:rPr lang="en-US" sz="2400" dirty="0" err="1">
                <a:cs typeface="Times New Roman" panose="02020603050405020304" pitchFamily="18" charset="0"/>
              </a:rPr>
              <a:t>también</a:t>
            </a:r>
            <a:r>
              <a:rPr lang="en-US" sz="2400" dirty="0">
                <a:cs typeface="Times New Roman" panose="02020603050405020304" pitchFamily="18" charset="0"/>
              </a:rPr>
              <a:t> el </a:t>
            </a:r>
            <a:r>
              <a:rPr lang="en-US" sz="2400" b="1" dirty="0" err="1">
                <a:cs typeface="Times New Roman" panose="02020603050405020304" pitchFamily="18" charset="0"/>
              </a:rPr>
              <a:t>momento</a:t>
            </a:r>
            <a:r>
              <a:rPr lang="en-US" sz="2400" dirty="0">
                <a:cs typeface="Times New Roman" panose="02020603050405020304" pitchFamily="18" charset="0"/>
              </a:rPr>
              <a:t> en </a:t>
            </a:r>
            <a:r>
              <a:rPr lang="en-US" sz="2400" dirty="0" err="1">
                <a:cs typeface="Times New Roman" panose="02020603050405020304" pitchFamily="18" charset="0"/>
              </a:rPr>
              <a:t>que</a:t>
            </a:r>
            <a:r>
              <a:rPr lang="en-US" sz="2400" dirty="0">
                <a:cs typeface="Times New Roman" panose="02020603050405020304" pitchFamily="18" charset="0"/>
              </a:rPr>
              <a:t> </a:t>
            </a:r>
            <a:r>
              <a:rPr lang="en-US" sz="2400" dirty="0" err="1">
                <a:cs typeface="Times New Roman" panose="02020603050405020304" pitchFamily="18" charset="0"/>
              </a:rPr>
              <a:t>deberán</a:t>
            </a:r>
            <a:r>
              <a:rPr lang="en-US" sz="2400" dirty="0">
                <a:cs typeface="Times New Roman" panose="02020603050405020304" pitchFamily="18" charset="0"/>
              </a:rPr>
              <a:t> </a:t>
            </a:r>
            <a:r>
              <a:rPr lang="en-US" sz="2400" dirty="0" err="1">
                <a:cs typeface="Times New Roman" panose="02020603050405020304" pitchFamily="18" charset="0"/>
              </a:rPr>
              <a:t>realizarse</a:t>
            </a:r>
            <a:r>
              <a:rPr lang="en-US" sz="2400" dirty="0">
                <a:cs typeface="Times New Roman" panose="02020603050405020304" pitchFamily="18" charset="0"/>
              </a:rPr>
              <a:t> (</a:t>
            </a:r>
            <a:r>
              <a:rPr lang="en-US" sz="2400" dirty="0" err="1">
                <a:cs typeface="Times New Roman" panose="02020603050405020304" pitchFamily="18" charset="0"/>
              </a:rPr>
              <a:t>calendario</a:t>
            </a:r>
            <a:r>
              <a:rPr lang="en-US" sz="2400" dirty="0">
                <a:cs typeface="Times New Roman" panose="02020603050405020304" pitchFamily="18" charset="0"/>
              </a:rPr>
              <a:t> de </a:t>
            </a:r>
            <a:r>
              <a:rPr lang="en-US" sz="2400" dirty="0" err="1">
                <a:cs typeface="Times New Roman" panose="02020603050405020304" pitchFamily="18" charset="0"/>
              </a:rPr>
              <a:t>inversiones</a:t>
            </a:r>
            <a:r>
              <a:rPr lang="en-US" sz="2400" dirty="0">
                <a:cs typeface="Times New Roman" panose="02020603050405020304" pitchFamily="18" charset="0"/>
              </a:rPr>
              <a:t>).</a:t>
            </a:r>
            <a:endParaRPr lang="es-AR" sz="2400"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dirty="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r>
              <a:rPr lang="en-US" sz="2400" dirty="0">
                <a:cs typeface="Times New Roman" panose="02020603050405020304" pitchFamily="18" charset="0"/>
              </a:rPr>
              <a:t>En base al </a:t>
            </a:r>
            <a:r>
              <a:rPr lang="en-US" sz="2400" dirty="0" err="1">
                <a:cs typeface="Times New Roman" panose="02020603050405020304" pitchFamily="18" charset="0"/>
              </a:rPr>
              <a:t>proyecto</a:t>
            </a:r>
            <a:r>
              <a:rPr lang="en-US" sz="2400" dirty="0">
                <a:cs typeface="Times New Roman" panose="02020603050405020304" pitchFamily="18" charset="0"/>
              </a:rPr>
              <a:t> </a:t>
            </a:r>
            <a:r>
              <a:rPr lang="en-US" sz="2400" dirty="0" err="1">
                <a:cs typeface="Times New Roman" panose="02020603050405020304" pitchFamily="18" charset="0"/>
              </a:rPr>
              <a:t>deberá</a:t>
            </a:r>
            <a:r>
              <a:rPr lang="en-US" sz="2400" dirty="0">
                <a:cs typeface="Times New Roman" panose="02020603050405020304" pitchFamily="18" charset="0"/>
              </a:rPr>
              <a:t> </a:t>
            </a:r>
            <a:r>
              <a:rPr lang="en-US" sz="2400" dirty="0" err="1">
                <a:cs typeface="Times New Roman" panose="02020603050405020304" pitchFamily="18" charset="0"/>
              </a:rPr>
              <a:t>planificarse</a:t>
            </a:r>
            <a:r>
              <a:rPr lang="en-US" sz="2400" dirty="0">
                <a:cs typeface="Times New Roman" panose="02020603050405020304" pitchFamily="18" charset="0"/>
              </a:rPr>
              <a:t> la </a:t>
            </a:r>
            <a:r>
              <a:rPr lang="en-US" sz="2400" dirty="0" err="1">
                <a:cs typeface="Times New Roman" panose="02020603050405020304" pitchFamily="18" charset="0"/>
              </a:rPr>
              <a:t>necesidad</a:t>
            </a:r>
            <a:r>
              <a:rPr lang="en-US" sz="2400" dirty="0">
                <a:cs typeface="Times New Roman" panose="02020603050405020304" pitchFamily="18" charset="0"/>
              </a:rPr>
              <a:t> de </a:t>
            </a:r>
            <a:r>
              <a:rPr lang="en-US" sz="2400" b="1" dirty="0" err="1">
                <a:cs typeface="Times New Roman" panose="02020603050405020304" pitchFamily="18" charset="0"/>
              </a:rPr>
              <a:t>renovar</a:t>
            </a:r>
            <a:r>
              <a:rPr lang="en-US" sz="2400" b="1" dirty="0">
                <a:cs typeface="Times New Roman" panose="02020603050405020304" pitchFamily="18" charset="0"/>
              </a:rPr>
              <a:t> </a:t>
            </a:r>
            <a:r>
              <a:rPr lang="en-US" sz="2400" b="1" dirty="0" err="1">
                <a:cs typeface="Times New Roman" panose="02020603050405020304" pitchFamily="18" charset="0"/>
              </a:rPr>
              <a:t>inversiones</a:t>
            </a:r>
            <a:r>
              <a:rPr lang="en-US" sz="2400" b="1" dirty="0">
                <a:cs typeface="Times New Roman" panose="02020603050405020304" pitchFamily="18" charset="0"/>
              </a:rPr>
              <a:t> </a:t>
            </a:r>
            <a:r>
              <a:rPr lang="en-US" sz="2400" b="1" dirty="0" err="1">
                <a:cs typeface="Times New Roman" panose="02020603050405020304" pitchFamily="18" charset="0"/>
              </a:rPr>
              <a:t>fijas</a:t>
            </a:r>
            <a:r>
              <a:rPr lang="en-US" sz="2400" dirty="0">
                <a:cs typeface="Times New Roman" panose="02020603050405020304" pitchFamily="18" charset="0"/>
              </a:rPr>
              <a:t>.</a:t>
            </a:r>
            <a:endParaRPr lang="es-AR" sz="2400"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dirty="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t>
            </a:r>
            <a:r>
              <a:rPr lang="en-US" sz="2400" dirty="0">
                <a:cs typeface="Times New Roman" panose="02020603050405020304" pitchFamily="18" charset="0"/>
              </a:rPr>
              <a:t>En base al </a:t>
            </a:r>
            <a:r>
              <a:rPr lang="en-US" sz="2400" dirty="0" err="1">
                <a:cs typeface="Times New Roman" panose="02020603050405020304" pitchFamily="18" charset="0"/>
              </a:rPr>
              <a:t>uso</a:t>
            </a:r>
            <a:r>
              <a:rPr lang="en-US" sz="2400" dirty="0">
                <a:cs typeface="Times New Roman" panose="02020603050405020304" pitchFamily="18" charset="0"/>
              </a:rPr>
              <a:t> </a:t>
            </a:r>
            <a:r>
              <a:rPr lang="en-US" sz="2400" dirty="0" err="1">
                <a:cs typeface="Times New Roman" panose="02020603050405020304" pitchFamily="18" charset="0"/>
              </a:rPr>
              <a:t>proyectado</a:t>
            </a:r>
            <a:r>
              <a:rPr lang="en-US" sz="2400" dirty="0">
                <a:cs typeface="Times New Roman" panose="02020603050405020304" pitchFamily="18" charset="0"/>
              </a:rPr>
              <a:t> </a:t>
            </a:r>
            <a:r>
              <a:rPr lang="en-US" sz="2400" dirty="0" err="1">
                <a:cs typeface="Times New Roman" panose="02020603050405020304" pitchFamily="18" charset="0"/>
              </a:rPr>
              <a:t>deberá</a:t>
            </a:r>
            <a:r>
              <a:rPr lang="en-US" sz="2400" dirty="0">
                <a:cs typeface="Times New Roman" panose="02020603050405020304" pitchFamily="18" charset="0"/>
              </a:rPr>
              <a:t> </a:t>
            </a:r>
            <a:r>
              <a:rPr lang="en-US" sz="2400" dirty="0" err="1">
                <a:cs typeface="Times New Roman" panose="02020603050405020304" pitchFamily="18" charset="0"/>
              </a:rPr>
              <a:t>estimarse</a:t>
            </a:r>
            <a:r>
              <a:rPr lang="en-US" sz="2400" dirty="0">
                <a:cs typeface="Times New Roman" panose="02020603050405020304" pitchFamily="18" charset="0"/>
              </a:rPr>
              <a:t> el </a:t>
            </a:r>
            <a:r>
              <a:rPr lang="en-US" sz="2400" b="1" dirty="0">
                <a:cs typeface="Times New Roman" panose="02020603050405020304" pitchFamily="18" charset="0"/>
              </a:rPr>
              <a:t>valor de </a:t>
            </a:r>
            <a:r>
              <a:rPr lang="en-US" sz="2400" b="1" dirty="0" err="1" smtClean="0">
                <a:cs typeface="Times New Roman" panose="02020603050405020304" pitchFamily="18" charset="0"/>
              </a:rPr>
              <a:t>recuperACIÓN</a:t>
            </a:r>
            <a:r>
              <a:rPr lang="en-US" sz="2400" dirty="0" smtClean="0">
                <a:cs typeface="Times New Roman" panose="02020603050405020304" pitchFamily="18" charset="0"/>
              </a:rPr>
              <a:t> </a:t>
            </a:r>
            <a:r>
              <a:rPr lang="en-US" sz="2400" dirty="0">
                <a:cs typeface="Times New Roman" panose="02020603050405020304" pitchFamily="18" charset="0"/>
              </a:rPr>
              <a:t>de </a:t>
            </a:r>
            <a:r>
              <a:rPr lang="en-US" sz="2400" dirty="0" err="1">
                <a:cs typeface="Times New Roman" panose="02020603050405020304" pitchFamily="18" charset="0"/>
              </a:rPr>
              <a:t>las</a:t>
            </a:r>
            <a:r>
              <a:rPr lang="en-US" sz="2400" dirty="0">
                <a:cs typeface="Times New Roman" panose="02020603050405020304" pitchFamily="18" charset="0"/>
              </a:rPr>
              <a:t> </a:t>
            </a:r>
            <a:r>
              <a:rPr lang="en-US" sz="2400" dirty="0" err="1">
                <a:cs typeface="Times New Roman" panose="02020603050405020304" pitchFamily="18" charset="0"/>
              </a:rPr>
              <a:t>inversiones</a:t>
            </a:r>
            <a:r>
              <a:rPr lang="en-US" sz="2400" dirty="0">
                <a:cs typeface="Times New Roman" panose="02020603050405020304" pitchFamily="18" charset="0"/>
              </a:rPr>
              <a:t> </a:t>
            </a:r>
            <a:r>
              <a:rPr lang="en-US" sz="2400" dirty="0" err="1">
                <a:cs typeface="Times New Roman" panose="02020603050405020304" pitchFamily="18" charset="0"/>
              </a:rPr>
              <a:t>fijas</a:t>
            </a:r>
            <a:r>
              <a:rPr lang="en-US" sz="2400" dirty="0">
                <a:cs typeface="Times New Roman" panose="02020603050405020304" pitchFamily="18" charset="0"/>
              </a:rPr>
              <a:t> </a:t>
            </a:r>
            <a:r>
              <a:rPr lang="en-US" sz="2400" dirty="0" err="1">
                <a:cs typeface="Times New Roman" panose="02020603050405020304" pitchFamily="18" charset="0"/>
              </a:rPr>
              <a:t>residuales</a:t>
            </a:r>
            <a:r>
              <a:rPr lang="en-US" sz="2400" dirty="0">
                <a:cs typeface="Times New Roman" panose="02020603050405020304" pitchFamily="18" charset="0"/>
              </a:rPr>
              <a:t> (</a:t>
            </a:r>
            <a:r>
              <a:rPr lang="en-US" sz="2400" dirty="0" err="1">
                <a:cs typeface="Times New Roman" panose="02020603050405020304" pitchFamily="18" charset="0"/>
              </a:rPr>
              <a:t>es</a:t>
            </a:r>
            <a:r>
              <a:rPr lang="en-US" sz="2400" dirty="0">
                <a:cs typeface="Times New Roman" panose="02020603050405020304" pitchFamily="18" charset="0"/>
              </a:rPr>
              <a:t> un </a:t>
            </a:r>
            <a:r>
              <a:rPr lang="en-US" sz="2400" dirty="0" err="1">
                <a:cs typeface="Times New Roman" panose="02020603050405020304" pitchFamily="18" charset="0"/>
              </a:rPr>
              <a:t>ingreso</a:t>
            </a:r>
            <a:r>
              <a:rPr lang="en-US" sz="2400" dirty="0">
                <a:cs typeface="Times New Roman" panose="02020603050405020304" pitchFamily="18" charset="0"/>
              </a:rPr>
              <a:t> al final del </a:t>
            </a:r>
            <a:r>
              <a:rPr lang="en-US" sz="2400" dirty="0" err="1">
                <a:cs typeface="Times New Roman" panose="02020603050405020304" pitchFamily="18" charset="0"/>
              </a:rPr>
              <a:t>proyecto</a:t>
            </a:r>
            <a:r>
              <a:rPr lang="en-US" sz="2400" dirty="0">
                <a:cs typeface="Times New Roman" panose="02020603050405020304" pitchFamily="18" charset="0"/>
              </a:rPr>
              <a:t>).</a:t>
            </a:r>
            <a:endParaRPr lang="es-AR" sz="2400"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dirty="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t>
            </a:r>
            <a:r>
              <a:rPr lang="en-US" sz="2400" dirty="0">
                <a:cs typeface="Times New Roman" panose="02020603050405020304" pitchFamily="18" charset="0"/>
              </a:rPr>
              <a:t>Si no se </a:t>
            </a:r>
            <a:r>
              <a:rPr lang="en-US" sz="2400" dirty="0" err="1">
                <a:cs typeface="Times New Roman" panose="02020603050405020304" pitchFamily="18" charset="0"/>
              </a:rPr>
              <a:t>prevén</a:t>
            </a:r>
            <a:r>
              <a:rPr lang="en-US" sz="2400" dirty="0">
                <a:cs typeface="Times New Roman" panose="02020603050405020304" pitchFamily="18" charset="0"/>
              </a:rPr>
              <a:t> </a:t>
            </a:r>
            <a:r>
              <a:rPr lang="en-US" sz="2400" dirty="0" err="1">
                <a:cs typeface="Times New Roman" panose="02020603050405020304" pitchFamily="18" charset="0"/>
              </a:rPr>
              <a:t>renovaciones</a:t>
            </a:r>
            <a:r>
              <a:rPr lang="en-US" sz="2400" dirty="0">
                <a:cs typeface="Times New Roman" panose="02020603050405020304" pitchFamily="18" charset="0"/>
              </a:rPr>
              <a:t> de </a:t>
            </a:r>
            <a:r>
              <a:rPr lang="en-US" sz="2400" dirty="0" err="1">
                <a:cs typeface="Times New Roman" panose="02020603050405020304" pitchFamily="18" charset="0"/>
              </a:rPr>
              <a:t>equipamientos</a:t>
            </a:r>
            <a:r>
              <a:rPr lang="en-US" sz="2400" dirty="0">
                <a:cs typeface="Times New Roman" panose="02020603050405020304" pitchFamily="18" charset="0"/>
              </a:rPr>
              <a:t>, </a:t>
            </a:r>
            <a:r>
              <a:rPr lang="en-US" sz="2400" dirty="0" err="1">
                <a:cs typeface="Times New Roman" panose="02020603050405020304" pitchFamily="18" charset="0"/>
              </a:rPr>
              <a:t>probablemente</a:t>
            </a:r>
            <a:r>
              <a:rPr lang="en-US" sz="2400" dirty="0">
                <a:cs typeface="Times New Roman" panose="02020603050405020304" pitchFamily="18" charset="0"/>
              </a:rPr>
              <a:t> </a:t>
            </a:r>
            <a:r>
              <a:rPr lang="en-US" sz="2400" dirty="0" err="1">
                <a:cs typeface="Times New Roman" panose="02020603050405020304" pitchFamily="18" charset="0"/>
              </a:rPr>
              <a:t>tengamos</a:t>
            </a:r>
            <a:r>
              <a:rPr lang="en-US" sz="2400" dirty="0">
                <a:cs typeface="Times New Roman" panose="02020603050405020304" pitchFamily="18" charset="0"/>
              </a:rPr>
              <a:t> </a:t>
            </a:r>
            <a:r>
              <a:rPr lang="en-US" sz="2400" dirty="0" err="1">
                <a:cs typeface="Times New Roman" panose="02020603050405020304" pitchFamily="18" charset="0"/>
              </a:rPr>
              <a:t>mayores</a:t>
            </a:r>
            <a:r>
              <a:rPr lang="en-US" sz="2400" dirty="0">
                <a:cs typeface="Times New Roman" panose="02020603050405020304" pitchFamily="18" charset="0"/>
              </a:rPr>
              <a:t> </a:t>
            </a:r>
            <a:r>
              <a:rPr lang="en-US" sz="2400" b="1" dirty="0" err="1">
                <a:cs typeface="Times New Roman" panose="02020603050405020304" pitchFamily="18" charset="0"/>
              </a:rPr>
              <a:t>gastos</a:t>
            </a:r>
            <a:r>
              <a:rPr lang="en-US" sz="2400" b="1" dirty="0">
                <a:cs typeface="Times New Roman" panose="02020603050405020304" pitchFamily="18" charset="0"/>
              </a:rPr>
              <a:t> de </a:t>
            </a:r>
            <a:r>
              <a:rPr lang="en-US" sz="2400" b="1" dirty="0" err="1">
                <a:cs typeface="Times New Roman" panose="02020603050405020304" pitchFamily="18" charset="0"/>
              </a:rPr>
              <a:t>mantenimiento</a:t>
            </a:r>
            <a:r>
              <a:rPr lang="en-US" sz="2400" dirty="0">
                <a:cs typeface="Times New Roman" panose="02020603050405020304" pitchFamily="18" charset="0"/>
              </a:rPr>
              <a:t> </a:t>
            </a:r>
            <a:r>
              <a:rPr lang="en-US" sz="2400" dirty="0" err="1">
                <a:cs typeface="Times New Roman" panose="02020603050405020304" pitchFamily="18" charset="0"/>
              </a:rPr>
              <a:t>hacia</a:t>
            </a:r>
            <a:r>
              <a:rPr lang="en-US" sz="2400" dirty="0">
                <a:cs typeface="Times New Roman" panose="02020603050405020304" pitchFamily="18" charset="0"/>
              </a:rPr>
              <a:t> el final de la </a:t>
            </a:r>
            <a:r>
              <a:rPr lang="en-US" sz="2400" dirty="0" err="1">
                <a:cs typeface="Times New Roman" panose="02020603050405020304" pitchFamily="18" charset="0"/>
              </a:rPr>
              <a:t>vida</a:t>
            </a:r>
            <a:r>
              <a:rPr lang="en-US" sz="2400" dirty="0">
                <a:cs typeface="Times New Roman" panose="02020603050405020304" pitchFamily="18" charset="0"/>
              </a:rPr>
              <a:t> </a:t>
            </a:r>
            <a:r>
              <a:rPr lang="en-US" sz="2400" dirty="0" err="1">
                <a:cs typeface="Times New Roman" panose="02020603050405020304" pitchFamily="18" charset="0"/>
              </a:rPr>
              <a:t>útil</a:t>
            </a:r>
            <a:r>
              <a:rPr lang="en-US" sz="2400" dirty="0">
                <a:cs typeface="Times New Roman" panose="02020603050405020304" pitchFamily="18" charset="0"/>
              </a:rPr>
              <a:t> de </a:t>
            </a:r>
            <a:r>
              <a:rPr lang="en-US" sz="2400" dirty="0" err="1">
                <a:cs typeface="Times New Roman" panose="02020603050405020304" pitchFamily="18" charset="0"/>
              </a:rPr>
              <a:t>proyecto</a:t>
            </a:r>
            <a:r>
              <a:rPr lang="en-US" sz="2400" dirty="0">
                <a:cs typeface="Times New Roman" panose="02020603050405020304" pitchFamily="18" charset="0"/>
              </a:rPr>
              <a:t>.</a:t>
            </a:r>
            <a:endParaRPr lang="es-AR" sz="2400" dirty="0">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FF00EDFB-9218-41CB-8BC0-E0CCED1FC903}" type="slidenum">
              <a:rPr lang="es-ES"/>
              <a:pPr/>
              <a:t>37</a:t>
            </a:fld>
            <a:endParaRPr lang="es-E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INVERSIONES. Recomendaciones</a:t>
            </a:r>
            <a:endParaRPr lang="es-ES" sz="3600"/>
          </a:p>
        </p:txBody>
      </p:sp>
      <p:sp>
        <p:nvSpPr>
          <p:cNvPr id="81923" name="Rectangle 3"/>
          <p:cNvSpPr>
            <a:spLocks noGrp="1" noChangeArrowheads="1"/>
          </p:cNvSpPr>
          <p:nvPr>
            <p:ph sz="quarter" idx="13"/>
          </p:nvPr>
        </p:nvSpPr>
        <p:spPr>
          <a:xfrm>
            <a:off x="1295400" y="1371600"/>
            <a:ext cx="7086600" cy="5181600"/>
          </a:xfrm>
        </p:spPr>
        <p:txBody>
          <a:bodyPr>
            <a:normAutofit lnSpcReduction="10000"/>
          </a:bodyPr>
          <a:lstStyle/>
          <a:p>
            <a:pPr marL="533400" indent="-533400" eaLnBrk="1" fontAlgn="auto" hangingPunct="1">
              <a:spcAft>
                <a:spcPts val="0"/>
              </a:spcAft>
              <a:buFont typeface="Wingdings" panose="05000000000000000000" pitchFamily="2" charset="2"/>
              <a:buNone/>
              <a:defRPr/>
            </a:pPr>
            <a:r>
              <a:rPr lang="en-US" dirty="0">
                <a:cs typeface="Times New Roman" panose="02020603050405020304" pitchFamily="18" charset="0"/>
              </a:rPr>
              <a:t>5</a:t>
            </a:r>
            <a:r>
              <a:rPr lang="en-US" sz="2400" dirty="0">
                <a:cs typeface="Times New Roman" panose="02020603050405020304" pitchFamily="18" charset="0"/>
              </a:rPr>
              <a:t>) 	Las </a:t>
            </a:r>
            <a:r>
              <a:rPr lang="en-US" sz="2400" dirty="0" err="1">
                <a:cs typeface="Times New Roman" panose="02020603050405020304" pitchFamily="18" charset="0"/>
              </a:rPr>
              <a:t>inversiones</a:t>
            </a:r>
            <a:r>
              <a:rPr lang="en-US" sz="2400" dirty="0">
                <a:cs typeface="Times New Roman" panose="02020603050405020304" pitchFamily="18" charset="0"/>
              </a:rPr>
              <a:t> en </a:t>
            </a:r>
            <a:r>
              <a:rPr lang="en-US" sz="2400" dirty="0" err="1">
                <a:cs typeface="Times New Roman" panose="02020603050405020304" pitchFamily="18" charset="0"/>
              </a:rPr>
              <a:t>ciertos</a:t>
            </a:r>
            <a:r>
              <a:rPr lang="en-US" sz="2400" dirty="0">
                <a:cs typeface="Times New Roman" panose="02020603050405020304" pitchFamily="18" charset="0"/>
              </a:rPr>
              <a:t> </a:t>
            </a:r>
            <a:r>
              <a:rPr lang="en-US" sz="2400" dirty="0" err="1">
                <a:cs typeface="Times New Roman" panose="02020603050405020304" pitchFamily="18" charset="0"/>
              </a:rPr>
              <a:t>activos</a:t>
            </a:r>
            <a:r>
              <a:rPr lang="en-US" sz="2400" dirty="0">
                <a:cs typeface="Times New Roman" panose="02020603050405020304" pitchFamily="18" charset="0"/>
              </a:rPr>
              <a:t> </a:t>
            </a:r>
            <a:r>
              <a:rPr lang="en-US" sz="2400" dirty="0" err="1">
                <a:cs typeface="Times New Roman" panose="02020603050405020304" pitchFamily="18" charset="0"/>
              </a:rPr>
              <a:t>fijos</a:t>
            </a:r>
            <a:r>
              <a:rPr lang="en-US" sz="2400" dirty="0">
                <a:cs typeface="Times New Roman" panose="02020603050405020304" pitchFamily="18" charset="0"/>
              </a:rPr>
              <a:t> </a:t>
            </a:r>
            <a:r>
              <a:rPr lang="en-US" sz="2400" dirty="0" err="1">
                <a:cs typeface="Times New Roman" panose="02020603050405020304" pitchFamily="18" charset="0"/>
              </a:rPr>
              <a:t>requieren</a:t>
            </a:r>
            <a:r>
              <a:rPr lang="en-US" sz="2400" dirty="0">
                <a:cs typeface="Times New Roman" panose="02020603050405020304" pitchFamily="18" charset="0"/>
              </a:rPr>
              <a:t> </a:t>
            </a:r>
            <a:r>
              <a:rPr lang="en-US" sz="2400" dirty="0" err="1">
                <a:cs typeface="Times New Roman" panose="02020603050405020304" pitchFamily="18" charset="0"/>
              </a:rPr>
              <a:t>gastos</a:t>
            </a:r>
            <a:r>
              <a:rPr lang="en-US" sz="2400" dirty="0">
                <a:cs typeface="Times New Roman" panose="02020603050405020304" pitchFamily="18" charset="0"/>
              </a:rPr>
              <a:t> de </a:t>
            </a:r>
            <a:r>
              <a:rPr lang="en-US" sz="2400" b="1" dirty="0" err="1">
                <a:cs typeface="Times New Roman" panose="02020603050405020304" pitchFamily="18" charset="0"/>
              </a:rPr>
              <a:t>flete</a:t>
            </a:r>
            <a:r>
              <a:rPr lang="en-US" sz="2400" b="1" dirty="0">
                <a:cs typeface="Times New Roman" panose="02020603050405020304" pitchFamily="18" charset="0"/>
              </a:rPr>
              <a:t>, </a:t>
            </a:r>
            <a:r>
              <a:rPr lang="en-US" sz="2400" b="1" dirty="0" err="1">
                <a:cs typeface="Times New Roman" panose="02020603050405020304" pitchFamily="18" charset="0"/>
              </a:rPr>
              <a:t>instalación</a:t>
            </a:r>
            <a:r>
              <a:rPr lang="en-US" sz="2400" b="1" dirty="0">
                <a:cs typeface="Times New Roman" panose="02020603050405020304" pitchFamily="18" charset="0"/>
              </a:rPr>
              <a:t> y </a:t>
            </a:r>
            <a:r>
              <a:rPr lang="en-US" sz="2400" b="1" dirty="0" err="1">
                <a:cs typeface="Times New Roman" panose="02020603050405020304" pitchFamily="18" charset="0"/>
              </a:rPr>
              <a:t>puesta</a:t>
            </a:r>
            <a:r>
              <a:rPr lang="en-US" sz="2400" b="1" dirty="0">
                <a:cs typeface="Times New Roman" panose="02020603050405020304" pitchFamily="18" charset="0"/>
              </a:rPr>
              <a:t> en </a:t>
            </a:r>
            <a:r>
              <a:rPr lang="en-US" sz="2400" b="1" dirty="0" err="1">
                <a:cs typeface="Times New Roman" panose="02020603050405020304" pitchFamily="18" charset="0"/>
              </a:rPr>
              <a:t>marcha</a:t>
            </a:r>
            <a:r>
              <a:rPr lang="en-US" sz="2400" b="1" dirty="0">
                <a:cs typeface="Times New Roman" panose="02020603050405020304" pitchFamily="18" charset="0"/>
              </a:rPr>
              <a:t>;</a:t>
            </a:r>
            <a:r>
              <a:rPr lang="en-US" sz="2400" dirty="0">
                <a:cs typeface="Times New Roman" panose="02020603050405020304" pitchFamily="18" charset="0"/>
              </a:rPr>
              <a:t> </a:t>
            </a:r>
            <a:r>
              <a:rPr lang="en-US" sz="2400" dirty="0" err="1">
                <a:cs typeface="Times New Roman" panose="02020603050405020304" pitchFamily="18" charset="0"/>
              </a:rPr>
              <a:t>deben</a:t>
            </a:r>
            <a:r>
              <a:rPr lang="en-US" sz="2400" dirty="0">
                <a:cs typeface="Times New Roman" panose="02020603050405020304" pitchFamily="18" charset="0"/>
              </a:rPr>
              <a:t> </a:t>
            </a:r>
            <a:r>
              <a:rPr lang="en-US" sz="2400" dirty="0" err="1">
                <a:cs typeface="Times New Roman" panose="02020603050405020304" pitchFamily="18" charset="0"/>
              </a:rPr>
              <a:t>incluirse</a:t>
            </a:r>
            <a:r>
              <a:rPr lang="en-US" sz="2400" dirty="0">
                <a:cs typeface="Times New Roman" panose="02020603050405020304" pitchFamily="18" charset="0"/>
              </a:rPr>
              <a:t> </a:t>
            </a:r>
            <a:r>
              <a:rPr lang="en-US" sz="2400" dirty="0" err="1">
                <a:cs typeface="Times New Roman" panose="02020603050405020304" pitchFamily="18" charset="0"/>
              </a:rPr>
              <a:t>dichos</a:t>
            </a:r>
            <a:r>
              <a:rPr lang="en-US" sz="2400" dirty="0">
                <a:cs typeface="Times New Roman" panose="02020603050405020304" pitchFamily="18" charset="0"/>
              </a:rPr>
              <a:t> </a:t>
            </a:r>
            <a:r>
              <a:rPr lang="en-US" sz="2400" dirty="0" err="1">
                <a:cs typeface="Times New Roman" panose="02020603050405020304" pitchFamily="18" charset="0"/>
              </a:rPr>
              <a:t>gastos</a:t>
            </a:r>
            <a:r>
              <a:rPr lang="en-US" sz="2400" dirty="0">
                <a:cs typeface="Times New Roman" panose="02020603050405020304" pitchFamily="18" charset="0"/>
              </a:rPr>
              <a:t> en </a:t>
            </a:r>
            <a:r>
              <a:rPr lang="en-US" sz="2400" dirty="0" err="1">
                <a:cs typeface="Times New Roman" panose="02020603050405020304" pitchFamily="18" charset="0"/>
              </a:rPr>
              <a:t>su</a:t>
            </a:r>
            <a:r>
              <a:rPr lang="en-US" sz="2400" dirty="0">
                <a:cs typeface="Times New Roman" panose="02020603050405020304" pitchFamily="18" charset="0"/>
              </a:rPr>
              <a:t> valor de </a:t>
            </a:r>
            <a:r>
              <a:rPr lang="en-US" sz="2400" dirty="0" err="1">
                <a:cs typeface="Times New Roman" panose="02020603050405020304" pitchFamily="18" charset="0"/>
              </a:rPr>
              <a:t>incorporación</a:t>
            </a:r>
            <a:r>
              <a:rPr lang="en-US" sz="2400" dirty="0">
                <a:cs typeface="Times New Roman" panose="02020603050405020304" pitchFamily="18" charset="0"/>
              </a:rPr>
              <a:t>.</a:t>
            </a:r>
            <a:endParaRPr lang="es-AR" sz="2400"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dirty="0">
                <a:cs typeface="Times New Roman" panose="02020603050405020304" pitchFamily="18" charset="0"/>
              </a:rPr>
              <a:t>6)     	</a:t>
            </a:r>
            <a:r>
              <a:rPr lang="en-US" sz="2400" dirty="0" err="1">
                <a:cs typeface="Times New Roman" panose="02020603050405020304" pitchFamily="18" charset="0"/>
              </a:rPr>
              <a:t>Tener</a:t>
            </a:r>
            <a:r>
              <a:rPr lang="en-US" sz="2400" dirty="0">
                <a:cs typeface="Times New Roman" panose="02020603050405020304" pitchFamily="18" charset="0"/>
              </a:rPr>
              <a:t> en </a:t>
            </a:r>
            <a:r>
              <a:rPr lang="en-US" sz="2400" dirty="0" err="1">
                <a:cs typeface="Times New Roman" panose="02020603050405020304" pitchFamily="18" charset="0"/>
              </a:rPr>
              <a:t>cuenta</a:t>
            </a:r>
            <a:r>
              <a:rPr lang="en-US" sz="2400" dirty="0">
                <a:cs typeface="Times New Roman" panose="02020603050405020304" pitchFamily="18" charset="0"/>
              </a:rPr>
              <a:t> la </a:t>
            </a:r>
            <a:r>
              <a:rPr lang="en-US" sz="2400" dirty="0" err="1">
                <a:cs typeface="Times New Roman" panose="02020603050405020304" pitchFamily="18" charset="0"/>
              </a:rPr>
              <a:t>cotización</a:t>
            </a:r>
            <a:r>
              <a:rPr lang="en-US" sz="2400" dirty="0">
                <a:cs typeface="Times New Roman" panose="02020603050405020304" pitchFamily="18" charset="0"/>
              </a:rPr>
              <a:t> </a:t>
            </a:r>
            <a:r>
              <a:rPr lang="en-US" sz="2400" dirty="0" err="1">
                <a:cs typeface="Times New Roman" panose="02020603050405020304" pitchFamily="18" charset="0"/>
              </a:rPr>
              <a:t>prevista</a:t>
            </a:r>
            <a:r>
              <a:rPr lang="en-US" sz="2400" dirty="0">
                <a:cs typeface="Times New Roman" panose="02020603050405020304" pitchFamily="18" charset="0"/>
              </a:rPr>
              <a:t> del </a:t>
            </a:r>
            <a:r>
              <a:rPr lang="en-US" sz="2400" b="1" dirty="0" err="1">
                <a:cs typeface="Times New Roman" panose="02020603050405020304" pitchFamily="18" charset="0"/>
              </a:rPr>
              <a:t>tipo</a:t>
            </a:r>
            <a:r>
              <a:rPr lang="en-US" sz="2400" b="1" dirty="0">
                <a:cs typeface="Times New Roman" panose="02020603050405020304" pitchFamily="18" charset="0"/>
              </a:rPr>
              <a:t> de </a:t>
            </a:r>
            <a:r>
              <a:rPr lang="en-US" sz="2400" b="1" dirty="0" err="1">
                <a:cs typeface="Times New Roman" panose="02020603050405020304" pitchFamily="18" charset="0"/>
              </a:rPr>
              <a:t>cambio</a:t>
            </a:r>
            <a:r>
              <a:rPr lang="en-US" sz="2400" dirty="0">
                <a:cs typeface="Times New Roman" panose="02020603050405020304" pitchFamily="18" charset="0"/>
              </a:rPr>
              <a:t> </a:t>
            </a:r>
            <a:r>
              <a:rPr lang="en-US" sz="2400" dirty="0" err="1">
                <a:cs typeface="Times New Roman" panose="02020603050405020304" pitchFamily="18" charset="0"/>
              </a:rPr>
              <a:t>si</a:t>
            </a:r>
            <a:r>
              <a:rPr lang="en-US" sz="2400" dirty="0">
                <a:cs typeface="Times New Roman" panose="02020603050405020304" pitchFamily="18" charset="0"/>
              </a:rPr>
              <a:t> </a:t>
            </a:r>
            <a:r>
              <a:rPr lang="en-US" sz="2400" dirty="0" err="1">
                <a:cs typeface="Times New Roman" panose="02020603050405020304" pitchFamily="18" charset="0"/>
              </a:rPr>
              <a:t>las</a:t>
            </a:r>
            <a:r>
              <a:rPr lang="en-US" sz="2400" dirty="0">
                <a:cs typeface="Times New Roman" panose="02020603050405020304" pitchFamily="18" charset="0"/>
              </a:rPr>
              <a:t> </a:t>
            </a:r>
            <a:r>
              <a:rPr lang="en-US" sz="2400" dirty="0" err="1">
                <a:cs typeface="Times New Roman" panose="02020603050405020304" pitchFamily="18" charset="0"/>
              </a:rPr>
              <a:t>inversiones</a:t>
            </a:r>
            <a:r>
              <a:rPr lang="en-US" sz="2400" dirty="0">
                <a:cs typeface="Times New Roman" panose="02020603050405020304" pitchFamily="18" charset="0"/>
              </a:rPr>
              <a:t> son en </a:t>
            </a:r>
            <a:r>
              <a:rPr lang="en-US" sz="2400" dirty="0" err="1">
                <a:cs typeface="Times New Roman" panose="02020603050405020304" pitchFamily="18" charset="0"/>
              </a:rPr>
              <a:t>moneda</a:t>
            </a:r>
            <a:r>
              <a:rPr lang="en-US" sz="2400" dirty="0">
                <a:cs typeface="Times New Roman" panose="02020603050405020304" pitchFamily="18" charset="0"/>
              </a:rPr>
              <a:t> </a:t>
            </a:r>
            <a:r>
              <a:rPr lang="en-US" sz="2400" dirty="0" err="1">
                <a:cs typeface="Times New Roman" panose="02020603050405020304" pitchFamily="18" charset="0"/>
              </a:rPr>
              <a:t>extranjera</a:t>
            </a:r>
            <a:r>
              <a:rPr lang="en-US" sz="2400" dirty="0">
                <a:cs typeface="Times New Roman" panose="02020603050405020304" pitchFamily="18" charset="0"/>
              </a:rPr>
              <a:t> (</a:t>
            </a:r>
            <a:r>
              <a:rPr lang="en-US" sz="2400" dirty="0" err="1">
                <a:cs typeface="Times New Roman" panose="02020603050405020304" pitchFamily="18" charset="0"/>
              </a:rPr>
              <a:t>dólares</a:t>
            </a:r>
            <a:r>
              <a:rPr lang="en-US" sz="2400" dirty="0">
                <a:cs typeface="Times New Roman" panose="02020603050405020304" pitchFamily="18" charset="0"/>
              </a:rPr>
              <a:t>, euros).</a:t>
            </a:r>
            <a:endParaRPr lang="es-AR" sz="2400"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n-US" sz="2400" dirty="0">
                <a:cs typeface="Times New Roman" panose="02020603050405020304" pitchFamily="18" charset="0"/>
              </a:rPr>
              <a:t>7)     	Los </a:t>
            </a:r>
            <a:r>
              <a:rPr lang="en-US" sz="2400" b="1" dirty="0" err="1">
                <a:cs typeface="Times New Roman" panose="02020603050405020304" pitchFamily="18" charset="0"/>
              </a:rPr>
              <a:t>gastos</a:t>
            </a:r>
            <a:r>
              <a:rPr lang="en-US" sz="2400" b="1" dirty="0">
                <a:cs typeface="Times New Roman" panose="02020603050405020304" pitchFamily="18" charset="0"/>
              </a:rPr>
              <a:t> de </a:t>
            </a:r>
            <a:r>
              <a:rPr lang="en-US" sz="2400" b="1" dirty="0" err="1">
                <a:cs typeface="Times New Roman" panose="02020603050405020304" pitchFamily="18" charset="0"/>
              </a:rPr>
              <a:t>organización</a:t>
            </a:r>
            <a:r>
              <a:rPr lang="en-US" sz="2400" dirty="0">
                <a:cs typeface="Times New Roman" panose="02020603050405020304" pitchFamily="18" charset="0"/>
              </a:rPr>
              <a:t> de la </a:t>
            </a:r>
            <a:r>
              <a:rPr lang="en-US" sz="2400" dirty="0" err="1">
                <a:cs typeface="Times New Roman" panose="02020603050405020304" pitchFamily="18" charset="0"/>
              </a:rPr>
              <a:t>empresa</a:t>
            </a:r>
            <a:r>
              <a:rPr lang="en-US" sz="2400" dirty="0">
                <a:cs typeface="Times New Roman" panose="02020603050405020304" pitchFamily="18" charset="0"/>
              </a:rPr>
              <a:t> (</a:t>
            </a:r>
            <a:r>
              <a:rPr lang="en-US" sz="2400" dirty="0" err="1">
                <a:cs typeface="Times New Roman" panose="02020603050405020304" pitchFamily="18" charset="0"/>
              </a:rPr>
              <a:t>constitución</a:t>
            </a:r>
            <a:r>
              <a:rPr lang="en-US" sz="2400" dirty="0">
                <a:cs typeface="Times New Roman" panose="02020603050405020304" pitchFamily="18" charset="0"/>
              </a:rPr>
              <a:t> </a:t>
            </a:r>
            <a:r>
              <a:rPr lang="en-US" sz="2400" dirty="0" err="1">
                <a:cs typeface="Times New Roman" panose="02020603050405020304" pitchFamily="18" charset="0"/>
              </a:rPr>
              <a:t>societaria</a:t>
            </a:r>
            <a:r>
              <a:rPr lang="en-US" sz="2400" dirty="0">
                <a:cs typeface="Times New Roman" panose="02020603050405020304" pitchFamily="18" charset="0"/>
              </a:rPr>
              <a:t>, </a:t>
            </a:r>
            <a:r>
              <a:rPr lang="en-US" sz="2400" dirty="0" err="1">
                <a:cs typeface="Times New Roman" panose="02020603050405020304" pitchFamily="18" charset="0"/>
              </a:rPr>
              <a:t>honorarios</a:t>
            </a:r>
            <a:r>
              <a:rPr lang="en-US" sz="2400" dirty="0">
                <a:cs typeface="Times New Roman" panose="02020603050405020304" pitchFamily="18" charset="0"/>
              </a:rPr>
              <a:t> de </a:t>
            </a:r>
            <a:r>
              <a:rPr lang="en-US" sz="2400" dirty="0" err="1">
                <a:cs typeface="Times New Roman" panose="02020603050405020304" pitchFamily="18" charset="0"/>
              </a:rPr>
              <a:t>asesoramiento</a:t>
            </a:r>
            <a:r>
              <a:rPr lang="en-US" sz="2400" dirty="0">
                <a:cs typeface="Times New Roman" panose="02020603050405020304" pitchFamily="18" charset="0"/>
              </a:rPr>
              <a:t>, </a:t>
            </a:r>
            <a:r>
              <a:rPr lang="en-US" sz="2400" dirty="0" err="1">
                <a:cs typeface="Times New Roman" panose="02020603050405020304" pitchFamily="18" charset="0"/>
              </a:rPr>
              <a:t>estudios</a:t>
            </a:r>
            <a:r>
              <a:rPr lang="en-US" sz="2400" dirty="0">
                <a:cs typeface="Times New Roman" panose="02020603050405020304" pitchFamily="18" charset="0"/>
              </a:rPr>
              <a:t> de </a:t>
            </a:r>
            <a:r>
              <a:rPr lang="en-US" sz="2400" dirty="0" err="1">
                <a:cs typeface="Times New Roman" panose="02020603050405020304" pitchFamily="18" charset="0"/>
              </a:rPr>
              <a:t>mercado</a:t>
            </a:r>
            <a:r>
              <a:rPr lang="en-US" sz="2400" dirty="0">
                <a:cs typeface="Times New Roman" panose="02020603050405020304" pitchFamily="18" charset="0"/>
              </a:rPr>
              <a:t>, etc.) </a:t>
            </a:r>
            <a:r>
              <a:rPr lang="en-US" sz="2400" dirty="0" err="1">
                <a:cs typeface="Times New Roman" panose="02020603050405020304" pitchFamily="18" charset="0"/>
              </a:rPr>
              <a:t>pueden</a:t>
            </a:r>
            <a:r>
              <a:rPr lang="en-US" sz="2400" dirty="0">
                <a:cs typeface="Times New Roman" panose="02020603050405020304" pitchFamily="18" charset="0"/>
              </a:rPr>
              <a:t> </a:t>
            </a:r>
            <a:r>
              <a:rPr lang="en-US" sz="2400" dirty="0" err="1">
                <a:cs typeface="Times New Roman" panose="02020603050405020304" pitchFamily="18" charset="0"/>
              </a:rPr>
              <a:t>ser</a:t>
            </a:r>
            <a:r>
              <a:rPr lang="en-US" sz="2400" dirty="0">
                <a:cs typeface="Times New Roman" panose="02020603050405020304" pitchFamily="18" charset="0"/>
              </a:rPr>
              <a:t> </a:t>
            </a:r>
            <a:r>
              <a:rPr lang="en-US" sz="2400" dirty="0" err="1">
                <a:cs typeface="Times New Roman" panose="02020603050405020304" pitchFamily="18" charset="0"/>
              </a:rPr>
              <a:t>amortizados</a:t>
            </a:r>
            <a:r>
              <a:rPr lang="en-US" sz="2400" dirty="0">
                <a:cs typeface="Times New Roman" panose="02020603050405020304" pitchFamily="18" charset="0"/>
              </a:rPr>
              <a:t>, </a:t>
            </a:r>
            <a:r>
              <a:rPr lang="en-US" sz="2400" dirty="0" err="1">
                <a:cs typeface="Times New Roman" panose="02020603050405020304" pitchFamily="18" charset="0"/>
              </a:rPr>
              <a:t>es</a:t>
            </a:r>
            <a:r>
              <a:rPr lang="en-US" sz="2400" dirty="0">
                <a:cs typeface="Times New Roman" panose="02020603050405020304" pitchFamily="18" charset="0"/>
              </a:rPr>
              <a:t> </a:t>
            </a:r>
            <a:r>
              <a:rPr lang="en-US" sz="2400" dirty="0" err="1" smtClean="0">
                <a:cs typeface="Times New Roman" panose="02020603050405020304" pitchFamily="18" charset="0"/>
              </a:rPr>
              <a:t>decir</a:t>
            </a:r>
            <a:r>
              <a:rPr lang="en-US" sz="2400" dirty="0" smtClean="0">
                <a:cs typeface="Times New Roman" panose="02020603050405020304" pitchFamily="18" charset="0"/>
              </a:rPr>
              <a:t> </a:t>
            </a:r>
            <a:r>
              <a:rPr lang="en-US" sz="2400" dirty="0" err="1">
                <a:cs typeface="Times New Roman" panose="02020603050405020304" pitchFamily="18" charset="0"/>
              </a:rPr>
              <a:t>distribuir</a:t>
            </a:r>
            <a:r>
              <a:rPr lang="en-US" sz="2400" dirty="0">
                <a:cs typeface="Times New Roman" panose="02020603050405020304" pitchFamily="18" charset="0"/>
              </a:rPr>
              <a:t> </a:t>
            </a:r>
            <a:r>
              <a:rPr lang="en-US" sz="2400" dirty="0" err="1">
                <a:cs typeface="Times New Roman" panose="02020603050405020304" pitchFamily="18" charset="0"/>
              </a:rPr>
              <a:t>su</a:t>
            </a:r>
            <a:r>
              <a:rPr lang="en-US" sz="2400" dirty="0">
                <a:cs typeface="Times New Roman" panose="02020603050405020304" pitchFamily="18" charset="0"/>
              </a:rPr>
              <a:t> </a:t>
            </a:r>
            <a:r>
              <a:rPr lang="en-US" sz="2400" dirty="0" err="1">
                <a:cs typeface="Times New Roman" panose="02020603050405020304" pitchFamily="18" charset="0"/>
              </a:rPr>
              <a:t>incidencia</a:t>
            </a:r>
            <a:r>
              <a:rPr lang="en-US" sz="2400" dirty="0">
                <a:cs typeface="Times New Roman" panose="02020603050405020304" pitchFamily="18" charset="0"/>
              </a:rPr>
              <a:t> en </a:t>
            </a:r>
            <a:r>
              <a:rPr lang="en-US" sz="2400" dirty="0" err="1">
                <a:cs typeface="Times New Roman" panose="02020603050405020304" pitchFamily="18" charset="0"/>
              </a:rPr>
              <a:t>varios</a:t>
            </a:r>
            <a:r>
              <a:rPr lang="en-US" sz="2400" dirty="0">
                <a:cs typeface="Times New Roman" panose="02020603050405020304" pitchFamily="18" charset="0"/>
              </a:rPr>
              <a:t> </a:t>
            </a:r>
            <a:r>
              <a:rPr lang="en-US" sz="2400" dirty="0" err="1">
                <a:cs typeface="Times New Roman" panose="02020603050405020304" pitchFamily="18" charset="0"/>
              </a:rPr>
              <a:t>ejercicios</a:t>
            </a:r>
            <a:r>
              <a:rPr lang="en-US" sz="2400" dirty="0">
                <a:cs typeface="Times New Roman" panose="02020603050405020304" pitchFamily="18" charset="0"/>
              </a:rPr>
              <a:t>.</a:t>
            </a:r>
            <a:endParaRPr lang="es-AR" sz="2400" dirty="0">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F606B8F4-C7B8-433D-8190-04A23702E882}" type="slidenum">
              <a:rPr lang="es-ES"/>
              <a:pPr/>
              <a:t>38</a:t>
            </a:fld>
            <a:endParaRPr lang="es-E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ORGANIZACIÓN</a:t>
            </a:r>
            <a:endParaRPr lang="es-ES" sz="3600" dirty="0"/>
          </a:p>
        </p:txBody>
      </p:sp>
      <p:sp>
        <p:nvSpPr>
          <p:cNvPr id="87043" name="Rectangle 3"/>
          <p:cNvSpPr>
            <a:spLocks noGrp="1" noChangeArrowheads="1"/>
          </p:cNvSpPr>
          <p:nvPr>
            <p:ph sz="quarter" idx="13"/>
          </p:nvPr>
        </p:nvSpPr>
        <p:spPr>
          <a:xfrm>
            <a:off x="1143000" y="1295400"/>
            <a:ext cx="7086600" cy="5181600"/>
          </a:xfrm>
        </p:spPr>
        <p:txBody>
          <a:bodyPr/>
          <a:lstStyle/>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Se deben analizar aspectos organizativos para la puesta en marcha del proyecto.	Los más relevantes son:</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Legales </a:t>
            </a:r>
            <a:r>
              <a:rPr lang="es-AR" sz="2400">
                <a:cs typeface="Times New Roman" panose="02020603050405020304" pitchFamily="18" charset="0"/>
              </a:rPr>
              <a:t>(contratos, marcas)</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Organización jurídica </a:t>
            </a:r>
            <a:r>
              <a:rPr lang="es-AR" sz="2400">
                <a:cs typeface="Times New Roman" panose="02020603050405020304" pitchFamily="18" charset="0"/>
              </a:rPr>
              <a:t>(¿sociedad regular? ¿soc. de hecho? ¿unipersonal?)</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Tributarios </a:t>
            </a:r>
            <a:r>
              <a:rPr lang="es-AR" sz="2400">
                <a:cs typeface="Times New Roman" panose="02020603050405020304" pitchFamily="18" charset="0"/>
              </a:rPr>
              <a:t>(encuadre impositivo)</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Laborales </a:t>
            </a:r>
            <a:r>
              <a:rPr lang="es-AR" sz="2400">
                <a:cs typeface="Times New Roman" panose="02020603050405020304" pitchFamily="18" charset="0"/>
              </a:rPr>
              <a:t>(contrataciones de personal, costos laborales, contratos, responsabilidades)</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Administrativos</a:t>
            </a:r>
            <a:r>
              <a:rPr lang="es-AR" sz="2400">
                <a:cs typeface="Times New Roman" panose="02020603050405020304" pitchFamily="18" charset="0"/>
              </a:rPr>
              <a:t> (normas de facturación, cobranzas, etc.)</a:t>
            </a:r>
          </a:p>
          <a:p>
            <a:pPr marL="533400" indent="-533400" eaLnBrk="1" fontAlgn="auto" hangingPunct="1">
              <a:spcAft>
                <a:spcPts val="0"/>
              </a:spcAft>
              <a:buFont typeface="Wingdings" panose="05000000000000000000" pitchFamily="2" charset="2"/>
              <a:buNone/>
              <a:defRPr/>
            </a:pPr>
            <a:endParaRPr lang="es-AR" sz="240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endParaRPr lang="es-AR">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B7B5538C-85FE-4A3C-AA6E-933287F30DEF}" type="slidenum">
              <a:rPr lang="es-ES"/>
              <a:pPr/>
              <a:t>39</a:t>
            </a:fld>
            <a:endParaRPr lang="es-E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r>
              <a:rPr lang="es-ES_tradnl" sz="3600" dirty="0"/>
              <a:t>. Indicadores</a:t>
            </a:r>
            <a:endParaRPr lang="es-ES" sz="3600" dirty="0"/>
          </a:p>
        </p:txBody>
      </p:sp>
      <p:sp>
        <p:nvSpPr>
          <p:cNvPr id="89091" name="Rectangle 3"/>
          <p:cNvSpPr>
            <a:spLocks noGrp="1" noChangeArrowheads="1"/>
          </p:cNvSpPr>
          <p:nvPr>
            <p:ph sz="quarter" idx="13"/>
          </p:nvPr>
        </p:nvSpPr>
        <p:spPr>
          <a:xfrm>
            <a:off x="1143000" y="1295400"/>
            <a:ext cx="7086600" cy="5181600"/>
          </a:xfrm>
        </p:spPr>
        <p:txBody>
          <a:bodyPr/>
          <a:lstStyle/>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La evaluación se realiza en base a INDICADORES, con diferentes objetivos:</a:t>
            </a:r>
          </a:p>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La mayor parte de ellos se basan en los Flujos Netos de Fondos </a:t>
            </a:r>
            <a:r>
              <a:rPr lang="es-AR" u="sng" dirty="0">
                <a:cs typeface="Times New Roman" panose="02020603050405020304" pitchFamily="18" charset="0"/>
              </a:rPr>
              <a:t>Descontados</a:t>
            </a:r>
            <a:r>
              <a:rPr lang="es-AR" dirty="0">
                <a:cs typeface="Times New Roman" panose="02020603050405020304" pitchFamily="18" charset="0"/>
              </a:rPr>
              <a:t> Proyectados. Ellos son:</a:t>
            </a:r>
          </a:p>
          <a:p>
            <a:pPr marL="533400" indent="-533400" eaLnBrk="1" fontAlgn="auto" hangingPunct="1">
              <a:lnSpc>
                <a:spcPct val="90000"/>
              </a:lnSpc>
              <a:spcAft>
                <a:spcPts val="0"/>
              </a:spcAft>
              <a:buFont typeface="Wingdings" panose="05000000000000000000" pitchFamily="2" charset="2"/>
              <a:buNone/>
              <a:defRPr/>
            </a:pPr>
            <a:endParaRPr lang="es-AR"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TASA INTERNA DE RETORNO (TIR)</a:t>
            </a:r>
          </a:p>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VALOR PRESENTE NETO (VPN)</a:t>
            </a:r>
          </a:p>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PERIODO DE RECUPERO (PR)</a:t>
            </a:r>
          </a:p>
          <a:p>
            <a:pPr marL="533400" indent="-533400" eaLnBrk="1" fontAlgn="auto" hangingPunct="1">
              <a:lnSpc>
                <a:spcPct val="90000"/>
              </a:lnSpc>
              <a:spcAft>
                <a:spcPts val="0"/>
              </a:spcAft>
              <a:buFont typeface="Wingdings" panose="05000000000000000000" pitchFamily="2" charset="2"/>
              <a:buNone/>
              <a:defRPr/>
            </a:pPr>
            <a:r>
              <a:rPr lang="es-AR" dirty="0">
                <a:cs typeface="Times New Roman" panose="02020603050405020304" pitchFamily="18" charset="0"/>
              </a:rPr>
              <a:t>		</a:t>
            </a:r>
          </a:p>
        </p:txBody>
      </p:sp>
      <p:sp>
        <p:nvSpPr>
          <p:cNvPr id="4" name="Marcador de número de diapositiva 5"/>
          <p:cNvSpPr>
            <a:spLocks noGrp="1"/>
          </p:cNvSpPr>
          <p:nvPr>
            <p:ph type="sldNum" sz="quarter" idx="16"/>
          </p:nvPr>
        </p:nvSpPr>
        <p:spPr/>
        <p:txBody>
          <a:bodyPr/>
          <a:lstStyle/>
          <a:p>
            <a:fld id="{76E9AD06-3D07-41A7-AFDF-A01CCA9ECC7F}" type="slidenum">
              <a:rPr lang="es-ES"/>
              <a:pPr/>
              <a:t>40</a:t>
            </a:fld>
            <a:endParaRPr lang="es-ES"/>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endParaRPr lang="es-ES" sz="3600" dirty="0"/>
          </a:p>
        </p:txBody>
      </p:sp>
      <p:sp>
        <p:nvSpPr>
          <p:cNvPr id="90115" name="Rectangle 3"/>
          <p:cNvSpPr>
            <a:spLocks noGrp="1" noChangeArrowheads="1"/>
          </p:cNvSpPr>
          <p:nvPr>
            <p:ph sz="quarter" idx="13"/>
          </p:nvPr>
        </p:nvSpPr>
        <p:spPr>
          <a:xfrm>
            <a:off x="1143000" y="1295400"/>
            <a:ext cx="7086600" cy="5181600"/>
          </a:xfrm>
        </p:spPr>
        <p:txBody>
          <a:bodyPr/>
          <a:lstStyle/>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Es importante el término </a:t>
            </a:r>
            <a:r>
              <a:rPr lang="es-AR" u="sng">
                <a:cs typeface="Times New Roman" panose="02020603050405020304" pitchFamily="18" charset="0"/>
              </a:rPr>
              <a:t>descontados</a:t>
            </a:r>
            <a:r>
              <a:rPr lang="es-AR">
                <a:cs typeface="Times New Roman" panose="02020603050405020304" pitchFamily="18" charset="0"/>
              </a:rPr>
              <a:t>. Significa que los fondos (tanto entradas como salidas) se deben computar al valor de hoy (momento de la evaluación) y no al valor nominal.</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Para ello se cuantifica el VALOR TIEMPO DEL DINERO mediante la fórmula financiera:</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r>
              <a:rPr lang="es-AR" sz="2400" b="1">
                <a:cs typeface="Times New Roman" panose="02020603050405020304" pitchFamily="18" charset="0"/>
              </a:rPr>
              <a:t>Valor Presente</a:t>
            </a:r>
            <a:r>
              <a:rPr lang="es-AR" sz="2400">
                <a:cs typeface="Times New Roman" panose="02020603050405020304" pitchFamily="18" charset="0"/>
              </a:rPr>
              <a:t> = Valor Futuro x (1 / (1+ i)n)</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p>
        </p:txBody>
      </p:sp>
      <p:sp>
        <p:nvSpPr>
          <p:cNvPr id="4" name="Marcador de número de diapositiva 5"/>
          <p:cNvSpPr>
            <a:spLocks noGrp="1"/>
          </p:cNvSpPr>
          <p:nvPr>
            <p:ph type="sldNum" sz="quarter" idx="16"/>
          </p:nvPr>
        </p:nvSpPr>
        <p:spPr/>
        <p:txBody>
          <a:bodyPr/>
          <a:lstStyle/>
          <a:p>
            <a:fld id="{85AC2DA4-F888-4977-A2D6-A21A01750A5B}" type="slidenum">
              <a:rPr lang="es-ES"/>
              <a:pPr/>
              <a:t>41</a:t>
            </a:fld>
            <a:endParaRPr lang="es-E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r>
              <a:rPr lang="es-ES_tradnl" sz="3600" dirty="0"/>
              <a:t>. VPN o VAN</a:t>
            </a:r>
            <a:endParaRPr lang="es-ES" sz="3600" dirty="0"/>
          </a:p>
        </p:txBody>
      </p:sp>
      <p:sp>
        <p:nvSpPr>
          <p:cNvPr id="91139" name="Rectangle 3"/>
          <p:cNvSpPr>
            <a:spLocks noGrp="1" noChangeArrowheads="1"/>
          </p:cNvSpPr>
          <p:nvPr>
            <p:ph sz="quarter" idx="13"/>
          </p:nvPr>
        </p:nvSpPr>
        <p:spPr>
          <a:xfrm>
            <a:off x="1143000" y="1295400"/>
            <a:ext cx="7100888" cy="5562600"/>
          </a:xfrm>
        </p:spPr>
        <p:txBody>
          <a:bodyPr/>
          <a:lstStyle/>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a:t>
            </a:r>
            <a:r>
              <a:rPr lang="es-AR" u="sng" dirty="0">
                <a:cs typeface="Times New Roman" panose="02020603050405020304" pitchFamily="18" charset="0"/>
              </a:rPr>
              <a:t>Valor Presente Neto</a:t>
            </a: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Es el valor presente del conjunto (sumatoria) de flujos de fondos neto que derivan de la inversión, descontados a la tasa de retorno requerida de la misma al momento de efectuar el desembolso de la inversión inicial, valuada </a:t>
            </a:r>
            <a:r>
              <a:rPr lang="es-AR" dirty="0" smtClean="0">
                <a:cs typeface="Times New Roman" panose="02020603050405020304" pitchFamily="18" charset="0"/>
              </a:rPr>
              <a:t>también  </a:t>
            </a:r>
            <a:r>
              <a:rPr lang="es-AR" dirty="0">
                <a:cs typeface="Times New Roman" panose="02020603050405020304" pitchFamily="18" charset="0"/>
              </a:rPr>
              <a:t>a ese momento.	       </a:t>
            </a: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a:t>
            </a:r>
            <a:r>
              <a:rPr lang="es-AR" u="sng" dirty="0">
                <a:cs typeface="Times New Roman" panose="02020603050405020304" pitchFamily="18" charset="0"/>
              </a:rPr>
              <a:t>REGLA</a:t>
            </a:r>
            <a:r>
              <a:rPr lang="es-AR" dirty="0">
                <a:cs typeface="Times New Roman" panose="02020603050405020304" pitchFamily="18" charset="0"/>
              </a:rPr>
              <a:t>: aceptar toda inversión cuyo valor presente neto sea mayor que cero.		</a:t>
            </a: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a:t>
            </a:r>
          </a:p>
        </p:txBody>
      </p:sp>
      <p:sp>
        <p:nvSpPr>
          <p:cNvPr id="4" name="Marcador de número de diapositiva 5"/>
          <p:cNvSpPr>
            <a:spLocks noGrp="1"/>
          </p:cNvSpPr>
          <p:nvPr>
            <p:ph type="sldNum" sz="quarter" idx="16"/>
          </p:nvPr>
        </p:nvSpPr>
        <p:spPr/>
        <p:txBody>
          <a:bodyPr/>
          <a:lstStyle/>
          <a:p>
            <a:fld id="{5BEA370B-FDD2-42A0-BF5C-181A2879816D}" type="slidenum">
              <a:rPr lang="es-ES"/>
              <a:pPr/>
              <a:t>42</a:t>
            </a:fld>
            <a:endParaRPr lang="es-E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EVALUACION. TIR</a:t>
            </a:r>
            <a:endParaRPr lang="es-ES" sz="3600"/>
          </a:p>
        </p:txBody>
      </p:sp>
      <p:sp>
        <p:nvSpPr>
          <p:cNvPr id="92163" name="Rectangle 3"/>
          <p:cNvSpPr>
            <a:spLocks noGrp="1" noChangeArrowheads="1"/>
          </p:cNvSpPr>
          <p:nvPr>
            <p:ph sz="quarter" idx="13"/>
          </p:nvPr>
        </p:nvSpPr>
        <p:spPr>
          <a:xfrm>
            <a:off x="1143000" y="1295400"/>
            <a:ext cx="7086600" cy="5181600"/>
          </a:xfrm>
        </p:spPr>
        <p:txBody>
          <a:bodyPr/>
          <a:lstStyle/>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r>
              <a:rPr lang="es-AR" u="sng">
                <a:cs typeface="Times New Roman" panose="02020603050405020304" pitchFamily="18" charset="0"/>
              </a:rPr>
              <a:t>Tasa Interna de Retorno</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Es la tasa de descuento, que aplicada sobre los flujos de fondos esperados genera un valor actual total de los mismos exactamente igual que el valor actual de la inversión considerada para obtenerlos. Es un promedio.       </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r>
              <a:rPr lang="es-AR" u="sng">
                <a:cs typeface="Times New Roman" panose="02020603050405020304" pitchFamily="18" charset="0"/>
              </a:rPr>
              <a:t>REGLA</a:t>
            </a:r>
            <a:r>
              <a:rPr lang="es-AR">
                <a:cs typeface="Times New Roman" panose="02020603050405020304" pitchFamily="18" charset="0"/>
              </a:rPr>
              <a:t>: aceptar toda inversión cuya TIR sea mayor que la tasa de retorno requerida.		</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p>
        </p:txBody>
      </p:sp>
      <p:sp>
        <p:nvSpPr>
          <p:cNvPr id="4" name="Marcador de número de diapositiva 5"/>
          <p:cNvSpPr>
            <a:spLocks noGrp="1"/>
          </p:cNvSpPr>
          <p:nvPr>
            <p:ph type="sldNum" sz="quarter" idx="16"/>
          </p:nvPr>
        </p:nvSpPr>
        <p:spPr/>
        <p:txBody>
          <a:bodyPr/>
          <a:lstStyle/>
          <a:p>
            <a:fld id="{F4733DE7-A3FD-479E-88F4-AFF6A2F63745}" type="slidenum">
              <a:rPr lang="es-ES"/>
              <a:pPr/>
              <a:t>43</a:t>
            </a:fld>
            <a:endParaRPr lang="es-E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r>
              <a:rPr lang="es-ES_tradnl" sz="3600" dirty="0"/>
              <a:t>. TIR</a:t>
            </a:r>
            <a:endParaRPr lang="es-ES" sz="3600" dirty="0"/>
          </a:p>
        </p:txBody>
      </p:sp>
      <p:sp>
        <p:nvSpPr>
          <p:cNvPr id="96259" name="Rectangle 3"/>
          <p:cNvSpPr>
            <a:spLocks noGrp="1" noChangeArrowheads="1"/>
          </p:cNvSpPr>
          <p:nvPr>
            <p:ph sz="quarter" idx="13"/>
          </p:nvPr>
        </p:nvSpPr>
        <p:spPr>
          <a:xfrm>
            <a:off x="1143000" y="1295400"/>
            <a:ext cx="7086600" cy="5181600"/>
          </a:xfrm>
        </p:spPr>
        <p:txBody>
          <a:bodyPr/>
          <a:lstStyle/>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TIR </a:t>
            </a:r>
            <a:r>
              <a:rPr lang="es-AR" dirty="0" smtClean="0">
                <a:cs typeface="Times New Roman" panose="02020603050405020304" pitchFamily="18" charset="0"/>
              </a:rPr>
              <a:t>ECONÓMICA </a:t>
            </a:r>
            <a:r>
              <a:rPr lang="es-AR" dirty="0">
                <a:cs typeface="Times New Roman" panose="02020603050405020304" pitchFamily="18" charset="0"/>
              </a:rPr>
              <a:t>o DEL PROYECTO</a:t>
            </a: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Se obtiene a partir de los flujos de fondos descontados sin considerar el financiamiento (Flujo de Fondos Operativo)</a:t>
            </a:r>
          </a:p>
          <a:p>
            <a:pPr marL="533400" indent="-533400" eaLnBrk="1" fontAlgn="auto" hangingPunct="1">
              <a:spcAft>
                <a:spcPts val="0"/>
              </a:spcAft>
              <a:buFont typeface="Wingdings" panose="05000000000000000000" pitchFamily="2" charset="2"/>
              <a:buNone/>
              <a:defRPr/>
            </a:pPr>
            <a:endParaRPr lang="es-AR" dirty="0">
              <a:cs typeface="Times New Roman" panose="02020603050405020304" pitchFamily="18" charset="0"/>
            </a:endParaRP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TIR FINANCIERA o DEL CAP. PROPIO</a:t>
            </a:r>
          </a:p>
          <a:p>
            <a:pPr marL="533400" indent="-533400" eaLnBrk="1" fontAlgn="auto" hangingPunct="1">
              <a:spcAft>
                <a:spcPts val="0"/>
              </a:spcAft>
              <a:buFont typeface="Wingdings" panose="05000000000000000000" pitchFamily="2" charset="2"/>
              <a:buNone/>
              <a:defRPr/>
            </a:pPr>
            <a:r>
              <a:rPr lang="es-AR" dirty="0">
                <a:cs typeface="Times New Roman" panose="02020603050405020304" pitchFamily="18" charset="0"/>
              </a:rPr>
              <a:t>	Se </a:t>
            </a:r>
            <a:r>
              <a:rPr lang="es-AR" dirty="0" smtClean="0">
                <a:cs typeface="Times New Roman" panose="02020603050405020304" pitchFamily="18" charset="0"/>
              </a:rPr>
              <a:t>obtiene  </a:t>
            </a:r>
            <a:r>
              <a:rPr lang="es-AR" dirty="0">
                <a:cs typeface="Times New Roman" panose="02020603050405020304" pitchFamily="18" charset="0"/>
              </a:rPr>
              <a:t>a partir de los flujos de fondos finales o libres.</a:t>
            </a:r>
          </a:p>
        </p:txBody>
      </p:sp>
      <p:sp>
        <p:nvSpPr>
          <p:cNvPr id="4" name="Marcador de número de diapositiva 5"/>
          <p:cNvSpPr>
            <a:spLocks noGrp="1"/>
          </p:cNvSpPr>
          <p:nvPr>
            <p:ph type="sldNum" sz="quarter" idx="16"/>
          </p:nvPr>
        </p:nvSpPr>
        <p:spPr/>
        <p:txBody>
          <a:bodyPr/>
          <a:lstStyle/>
          <a:p>
            <a:fld id="{89EEBE4C-2B30-4EB5-B4AC-F949AF08BEDF}" type="slidenum">
              <a:rPr lang="es-ES"/>
              <a:pPr/>
              <a:t>44</a:t>
            </a:fld>
            <a:endParaRPr lang="es-E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r>
              <a:rPr lang="es-ES_tradnl" sz="3600" dirty="0"/>
              <a:t>. PR</a:t>
            </a:r>
            <a:endParaRPr lang="es-ES" sz="3600" dirty="0"/>
          </a:p>
        </p:txBody>
      </p:sp>
      <p:sp>
        <p:nvSpPr>
          <p:cNvPr id="93187" name="Rectangle 3"/>
          <p:cNvSpPr>
            <a:spLocks noGrp="1" noChangeArrowheads="1"/>
          </p:cNvSpPr>
          <p:nvPr>
            <p:ph sz="quarter" idx="13"/>
          </p:nvPr>
        </p:nvSpPr>
        <p:spPr>
          <a:xfrm>
            <a:off x="1143000" y="1295400"/>
            <a:ext cx="7086600" cy="5181600"/>
          </a:xfrm>
        </p:spPr>
        <p:txBody>
          <a:bodyPr/>
          <a:lstStyle/>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r>
              <a:rPr lang="es-AR" u="sng">
                <a:cs typeface="Times New Roman" panose="02020603050405020304" pitchFamily="18" charset="0"/>
              </a:rPr>
              <a:t>Período de recupero o repago</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Es el período en el cual los beneficios derivados de la inversión, medidos en términos de flujos de fondos, recuperan la inversión inicialmente efectuada</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a:t>
            </a:r>
            <a:r>
              <a:rPr lang="es-AR" u="sng">
                <a:cs typeface="Times New Roman" panose="02020603050405020304" pitchFamily="18" charset="0"/>
              </a:rPr>
              <a:t>REGLA</a:t>
            </a:r>
            <a:r>
              <a:rPr lang="es-AR">
                <a:cs typeface="Times New Roman" panose="02020603050405020304" pitchFamily="18" charset="0"/>
              </a:rPr>
              <a:t>: entre varias inversiones elegimos aquella cuyo período de recupero es MENOR.		</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Mide tiempos y no rentabilidad. Es un criterio complementario.				</a:t>
            </a:r>
          </a:p>
        </p:txBody>
      </p:sp>
      <p:sp>
        <p:nvSpPr>
          <p:cNvPr id="4" name="Marcador de número de diapositiva 5"/>
          <p:cNvSpPr>
            <a:spLocks noGrp="1"/>
          </p:cNvSpPr>
          <p:nvPr>
            <p:ph type="sldNum" sz="quarter" idx="16"/>
          </p:nvPr>
        </p:nvSpPr>
        <p:spPr/>
        <p:txBody>
          <a:bodyPr/>
          <a:lstStyle/>
          <a:p>
            <a:fld id="{F62F247C-D3F1-4D2B-ADE7-AF530C4A2532}" type="slidenum">
              <a:rPr lang="es-ES"/>
              <a:pPr/>
              <a:t>45</a:t>
            </a:fld>
            <a:endParaRPr lang="es-E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dirty="0" smtClean="0"/>
              <a:t>EVALUACIÓN</a:t>
            </a:r>
            <a:r>
              <a:rPr lang="es-ES_tradnl" sz="3600" dirty="0"/>
              <a:t>. Otros indicadores</a:t>
            </a:r>
            <a:endParaRPr lang="es-ES" sz="3600" dirty="0"/>
          </a:p>
        </p:txBody>
      </p:sp>
      <p:sp>
        <p:nvSpPr>
          <p:cNvPr id="94211" name="Rectangle 3"/>
          <p:cNvSpPr>
            <a:spLocks noGrp="1" noChangeArrowheads="1"/>
          </p:cNvSpPr>
          <p:nvPr>
            <p:ph sz="quarter" idx="13"/>
          </p:nvPr>
        </p:nvSpPr>
        <p:spPr>
          <a:xfrm>
            <a:off x="1143000" y="1295400"/>
            <a:ext cx="7086600" cy="5181600"/>
          </a:xfrm>
        </p:spPr>
        <p:txBody>
          <a:bodyPr/>
          <a:lstStyle/>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Existen otros indicadores, que no se basan sobre el FFD sino sobre el Estado de Resultados Proyectado.</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Rentabilidad sobre Inversión Total</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Rentabilidad sobre Inversión Fija</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Rentabilidad sobre Ventas</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Rentabilidad sobre Costos</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Punto de equilibrio</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Margen de Seguridad				</a:t>
            </a:r>
          </a:p>
        </p:txBody>
      </p:sp>
      <p:sp>
        <p:nvSpPr>
          <p:cNvPr id="4" name="Marcador de número de diapositiva 5"/>
          <p:cNvSpPr>
            <a:spLocks noGrp="1"/>
          </p:cNvSpPr>
          <p:nvPr>
            <p:ph type="sldNum" sz="quarter" idx="16"/>
          </p:nvPr>
        </p:nvSpPr>
        <p:spPr/>
        <p:txBody>
          <a:bodyPr/>
          <a:lstStyle/>
          <a:p>
            <a:fld id="{B4F7FDE9-8B00-40D1-80E1-EC4C76C1A9CA}" type="slidenum">
              <a:rPr lang="es-ES"/>
              <a:pPr/>
              <a:t>46</a:t>
            </a:fld>
            <a:endParaRPr lang="es-ES"/>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EVALUACION. Punto de Equilibrio</a:t>
            </a:r>
            <a:endParaRPr lang="es-ES" sz="3600"/>
          </a:p>
        </p:txBody>
      </p:sp>
      <p:sp>
        <p:nvSpPr>
          <p:cNvPr id="95235" name="Rectangle 3"/>
          <p:cNvSpPr>
            <a:spLocks noGrp="1" noChangeArrowheads="1"/>
          </p:cNvSpPr>
          <p:nvPr>
            <p:ph sz="quarter" idx="13"/>
          </p:nvPr>
        </p:nvSpPr>
        <p:spPr>
          <a:xfrm>
            <a:off x="1143000" y="1295400"/>
            <a:ext cx="7086600" cy="5181600"/>
          </a:xfrm>
        </p:spPr>
        <p:txBody>
          <a:bodyPr/>
          <a:lstStyle/>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Se calcula a partir de la estructura de costos de la empresa, discriminándolos en FIJOS y VARIABLES.</a:t>
            </a:r>
          </a:p>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El punto de equilibrio (en unidades) nos indica la cantidad de unidades que debemos vender para cubrir la totalidad de costos (variables y fijos).</a:t>
            </a:r>
          </a:p>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Pe (en u.) = C.Fijos / (Pvu – Cvu.) </a:t>
            </a:r>
          </a:p>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Pe (en $) = C.Fijos / (1 – (C.v / Ventas)</a:t>
            </a:r>
          </a:p>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Margen de seguridad: (Ventas totales –Ventas en equilibrio) / Ventas totales 	</a:t>
            </a:r>
          </a:p>
          <a:p>
            <a:pPr marL="533400" indent="-533400" eaLnBrk="1" fontAlgn="auto" hangingPunct="1">
              <a:lnSpc>
                <a:spcPct val="90000"/>
              </a:lnSpc>
              <a:spcAft>
                <a:spcPts val="0"/>
              </a:spcAft>
              <a:buFont typeface="Wingdings" panose="05000000000000000000" pitchFamily="2" charset="2"/>
              <a:buNone/>
              <a:defRPr/>
            </a:pPr>
            <a:r>
              <a:rPr lang="es-AR" sz="2400">
                <a:cs typeface="Times New Roman" panose="02020603050405020304" pitchFamily="18" charset="0"/>
              </a:rPr>
              <a:t>	Expresa que % pueden caer las ventas, hasta alcanzar el punto de equilibrio.	</a:t>
            </a:r>
          </a:p>
        </p:txBody>
      </p:sp>
      <p:sp>
        <p:nvSpPr>
          <p:cNvPr id="4" name="Marcador de número de diapositiva 5"/>
          <p:cNvSpPr>
            <a:spLocks noGrp="1"/>
          </p:cNvSpPr>
          <p:nvPr>
            <p:ph type="sldNum" sz="quarter" idx="16"/>
          </p:nvPr>
        </p:nvSpPr>
        <p:spPr/>
        <p:txBody>
          <a:bodyPr/>
          <a:lstStyle/>
          <a:p>
            <a:fld id="{3CFC9FF3-EF3C-4B9B-8BF9-21A81455B413}" type="slidenum">
              <a:rPr lang="es-ES"/>
              <a:pPr/>
              <a:t>47</a:t>
            </a:fld>
            <a:endParaRPr lang="es-ES"/>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FINANCIAMIENTO. Alternativas</a:t>
            </a:r>
            <a:endParaRPr lang="es-ES" sz="3600"/>
          </a:p>
        </p:txBody>
      </p:sp>
      <p:sp>
        <p:nvSpPr>
          <p:cNvPr id="83971" name="Rectangle 3"/>
          <p:cNvSpPr>
            <a:spLocks noGrp="1" noChangeArrowheads="1"/>
          </p:cNvSpPr>
          <p:nvPr>
            <p:ph sz="quarter" idx="13"/>
          </p:nvPr>
        </p:nvSpPr>
        <p:spPr>
          <a:xfrm>
            <a:off x="1295400" y="1371600"/>
            <a:ext cx="7086600" cy="5181600"/>
          </a:xfrm>
        </p:spPr>
        <p:txBody>
          <a:bodyPr/>
          <a:lstStyle/>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	Las inversiones deben ser financiadas, para lo cual existen 2 tipos de fuentes:</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a) </a:t>
            </a:r>
            <a:r>
              <a:rPr lang="es-AR" u="sng">
                <a:cs typeface="Times New Roman" panose="02020603050405020304" pitchFamily="18" charset="0"/>
              </a:rPr>
              <a:t>FUENTES INTERNAS</a:t>
            </a:r>
            <a:r>
              <a:rPr lang="es-AR">
                <a:cs typeface="Times New Roman" panose="02020603050405020304" pitchFamily="18" charset="0"/>
              </a:rPr>
              <a:t>: provienen o de aportes de los propietarios o de fondos autogenerados (utilidades)</a:t>
            </a:r>
          </a:p>
          <a:p>
            <a:pPr marL="533400" indent="-533400" eaLnBrk="1" fontAlgn="auto" hangingPunct="1">
              <a:spcAft>
                <a:spcPts val="0"/>
              </a:spcAft>
              <a:buFont typeface="Wingdings" panose="05000000000000000000" pitchFamily="2" charset="2"/>
              <a:buNone/>
              <a:defRPr/>
            </a:pPr>
            <a:r>
              <a:rPr lang="es-AR">
                <a:cs typeface="Times New Roman" panose="02020603050405020304" pitchFamily="18" charset="0"/>
              </a:rPr>
              <a:t>b) </a:t>
            </a:r>
            <a:r>
              <a:rPr lang="es-AR" u="sng">
                <a:cs typeface="Times New Roman" panose="02020603050405020304" pitchFamily="18" charset="0"/>
              </a:rPr>
              <a:t>FUENTES EXTERNAS</a:t>
            </a:r>
            <a:r>
              <a:rPr lang="es-AR">
                <a:cs typeface="Times New Roman" panose="02020603050405020304" pitchFamily="18" charset="0"/>
              </a:rPr>
              <a:t>: provienen de bancos, otras entidades financieras o del mercado de capitales. Algunas son no vinculantes (no se pierde control) y otras si (incorporar un socio).</a:t>
            </a:r>
          </a:p>
          <a:p>
            <a:pPr marL="533400" indent="-533400" eaLnBrk="1" fontAlgn="auto" hangingPunct="1">
              <a:spcAft>
                <a:spcPts val="0"/>
              </a:spcAft>
              <a:buFont typeface="Wingdings" panose="05000000000000000000" pitchFamily="2" charset="2"/>
              <a:buNone/>
              <a:defRPr/>
            </a:pPr>
            <a:endParaRPr lang="es-AR">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FBDF26F8-E73B-44F3-8343-1938BAA11696}" type="slidenum">
              <a:rPr lang="es-ES"/>
              <a:pPr/>
              <a:t>48</a:t>
            </a:fld>
            <a:endParaRPr lang="es-E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FINANCIAMIENTO</a:t>
            </a:r>
            <a:endParaRPr lang="es-ES" sz="3600"/>
          </a:p>
        </p:txBody>
      </p:sp>
      <p:sp>
        <p:nvSpPr>
          <p:cNvPr id="99331" name="Rectangle 3"/>
          <p:cNvSpPr>
            <a:spLocks noGrp="1" noChangeArrowheads="1"/>
          </p:cNvSpPr>
          <p:nvPr>
            <p:ph sz="quarter" idx="13"/>
          </p:nvPr>
        </p:nvSpPr>
        <p:spPr>
          <a:xfrm>
            <a:off x="1295400" y="1371600"/>
            <a:ext cx="7086600" cy="5181600"/>
          </a:xfrm>
        </p:spPr>
        <p:txBody>
          <a:bodyPr/>
          <a:lstStyle/>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La diferencia es que las INTERNAS NO tienen un costo directo (aunque si un </a:t>
            </a:r>
            <a:r>
              <a:rPr lang="es-AR" u="sng">
                <a:cs typeface="Times New Roman" panose="02020603050405020304" pitchFamily="18" charset="0"/>
              </a:rPr>
              <a:t>costo de oportunidad</a:t>
            </a:r>
            <a:r>
              <a:rPr lang="es-AR">
                <a:cs typeface="Times New Roman" panose="02020603050405020304" pitchFamily="18" charset="0"/>
              </a:rPr>
              <a:t>). Este último es lo que dejo de ganar por no poder utilizar los fondos en otro posible negocio.</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Las EXTERNAS tienen costo directo (o se pagan INTERESES o se comparten UTILIDADES).</a:t>
            </a:r>
          </a:p>
          <a:p>
            <a:pPr marL="533400" indent="-533400" eaLnBrk="1" fontAlgn="auto" hangingPunct="1">
              <a:lnSpc>
                <a:spcPct val="90000"/>
              </a:lnSpc>
              <a:spcAft>
                <a:spcPts val="0"/>
              </a:spcAft>
              <a:buFont typeface="Wingdings" panose="05000000000000000000" pitchFamily="2" charset="2"/>
              <a:buNone/>
              <a:defRPr/>
            </a:pPr>
            <a:r>
              <a:rPr lang="es-AR">
                <a:cs typeface="Times New Roman" panose="02020603050405020304" pitchFamily="18" charset="0"/>
              </a:rPr>
              <a:t>	Los intereses son el costo del financiamiento e inciden en el Estado de Resultados Proyectado y en el Flujo de Fondos Proyectado.</a:t>
            </a:r>
          </a:p>
          <a:p>
            <a:pPr marL="533400" indent="-533400" eaLnBrk="1" fontAlgn="auto" hangingPunct="1">
              <a:lnSpc>
                <a:spcPct val="90000"/>
              </a:lnSpc>
              <a:spcAft>
                <a:spcPts val="0"/>
              </a:spcAft>
              <a:buFont typeface="Wingdings" panose="05000000000000000000" pitchFamily="2" charset="2"/>
              <a:buNone/>
              <a:defRPr/>
            </a:pPr>
            <a:endParaRPr lang="es-AR">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endParaRPr lang="es-AR">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8242099D-20FB-4EF4-9108-C763B7BD015A}" type="slidenum">
              <a:rPr lang="es-ES"/>
              <a:pPr/>
              <a:t>49</a:t>
            </a:fld>
            <a:endParaRPr lang="es-ES"/>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2057400" y="457200"/>
            <a:ext cx="6400800" cy="990600"/>
          </a:xfrm>
        </p:spPr>
        <p:txBody>
          <a:bodyPr/>
          <a:lstStyle/>
          <a:p>
            <a:pPr eaLnBrk="1" fontAlgn="auto" hangingPunct="1">
              <a:spcAft>
                <a:spcPts val="0"/>
              </a:spcAft>
              <a:defRPr/>
            </a:pPr>
            <a:r>
              <a:rPr lang="es-ES_tradnl" sz="3600"/>
              <a:t>FINANCIAMIENTO. Reglas básicas</a:t>
            </a:r>
            <a:endParaRPr lang="es-ES" sz="3600"/>
          </a:p>
        </p:txBody>
      </p:sp>
      <p:sp>
        <p:nvSpPr>
          <p:cNvPr id="100355" name="Rectangle 3"/>
          <p:cNvSpPr>
            <a:spLocks noGrp="1" noChangeArrowheads="1"/>
          </p:cNvSpPr>
          <p:nvPr>
            <p:ph sz="quarter" idx="13"/>
          </p:nvPr>
        </p:nvSpPr>
        <p:spPr>
          <a:xfrm>
            <a:off x="1143000" y="1295400"/>
            <a:ext cx="7086600" cy="5181600"/>
          </a:xfrm>
        </p:spPr>
        <p:txBody>
          <a:bodyPr/>
          <a:lstStyle/>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1) Las inversiones en Activos durables, pueden ser financiadas con préstamos de largo plazo.</a:t>
            </a:r>
          </a:p>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2) El capital de trabajo no debería ser financiado con préstamos de L.P.</a:t>
            </a:r>
          </a:p>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3) Las deudas pueden apalancar positivamente el proyecto, si el costo del financiamiento es INFERIOR a la TIR económica del proyecto.</a:t>
            </a:r>
          </a:p>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4) Debe mantenerse una estructura de financiación acorde con el tipo de activos de la empresa.</a:t>
            </a:r>
          </a:p>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5) Las deudas no son ni malas ni buenas en </a:t>
            </a:r>
            <a:r>
              <a:rPr lang="es-AR" sz="2400" dirty="0" err="1" smtClean="0">
                <a:cs typeface="Times New Roman" panose="02020603050405020304" pitchFamily="18" charset="0"/>
              </a:rPr>
              <a:t>sÍ</a:t>
            </a:r>
            <a:r>
              <a:rPr lang="es-AR" sz="2400" dirty="0" smtClean="0">
                <a:cs typeface="Times New Roman" panose="02020603050405020304" pitchFamily="18" charset="0"/>
              </a:rPr>
              <a:t> </a:t>
            </a:r>
            <a:r>
              <a:rPr lang="es-AR" sz="2400" dirty="0">
                <a:cs typeface="Times New Roman" panose="02020603050405020304" pitchFamily="18" charset="0"/>
              </a:rPr>
              <a:t>mismas. Dependen de su costo y forma de uso.</a:t>
            </a:r>
          </a:p>
          <a:p>
            <a:pPr marL="533400" indent="-533400" eaLnBrk="1" fontAlgn="auto" hangingPunct="1">
              <a:lnSpc>
                <a:spcPct val="90000"/>
              </a:lnSpc>
              <a:spcAft>
                <a:spcPts val="0"/>
              </a:spcAft>
              <a:buFont typeface="Wingdings" panose="05000000000000000000" pitchFamily="2" charset="2"/>
              <a:buNone/>
              <a:defRPr/>
            </a:pPr>
            <a:r>
              <a:rPr lang="es-AR" sz="2400" dirty="0">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endParaRPr lang="es-AR" sz="2400" dirty="0">
              <a:cs typeface="Times New Roman" panose="02020603050405020304" pitchFamily="18" charset="0"/>
            </a:endParaRPr>
          </a:p>
          <a:p>
            <a:pPr marL="533400" indent="-533400" eaLnBrk="1" fontAlgn="auto" hangingPunct="1">
              <a:lnSpc>
                <a:spcPct val="90000"/>
              </a:lnSpc>
              <a:spcAft>
                <a:spcPts val="0"/>
              </a:spcAft>
              <a:buFont typeface="Wingdings" panose="05000000000000000000" pitchFamily="2" charset="2"/>
              <a:buNone/>
              <a:defRPr/>
            </a:pPr>
            <a:endParaRPr lang="es-AR" sz="2400" dirty="0">
              <a:cs typeface="Times New Roman" panose="02020603050405020304" pitchFamily="18" charset="0"/>
            </a:endParaRPr>
          </a:p>
        </p:txBody>
      </p:sp>
      <p:sp>
        <p:nvSpPr>
          <p:cNvPr id="4" name="Marcador de número de diapositiva 5"/>
          <p:cNvSpPr>
            <a:spLocks noGrp="1"/>
          </p:cNvSpPr>
          <p:nvPr>
            <p:ph type="sldNum" sz="quarter" idx="16"/>
          </p:nvPr>
        </p:nvSpPr>
        <p:spPr/>
        <p:txBody>
          <a:bodyPr/>
          <a:lstStyle/>
          <a:p>
            <a:fld id="{54B8681B-97B5-4500-A7DC-3F8E7F1F6494}" type="slidenum">
              <a:rPr lang="es-ES"/>
              <a:pPr/>
              <a:t>50</a:t>
            </a:fld>
            <a:endParaRPr lang="es-ES"/>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a:xfrm>
            <a:off x="1403350" y="476250"/>
            <a:ext cx="7054850" cy="971550"/>
          </a:xfrm>
        </p:spPr>
        <p:txBody>
          <a:bodyPr/>
          <a:lstStyle/>
          <a:p>
            <a:pPr algn="ctr" eaLnBrk="1" fontAlgn="auto" hangingPunct="1">
              <a:spcAft>
                <a:spcPts val="0"/>
              </a:spcAft>
              <a:defRPr/>
            </a:pPr>
            <a:r>
              <a:rPr lang="es-ES_tradnl" sz="3600"/>
              <a:t>FINANCIAMIENTO. Acceso al crédito</a:t>
            </a:r>
            <a:endParaRPr lang="es-ES" sz="3600"/>
          </a:p>
        </p:txBody>
      </p:sp>
      <p:sp>
        <p:nvSpPr>
          <p:cNvPr id="103427" name="Rectangle 3"/>
          <p:cNvSpPr>
            <a:spLocks noGrp="1" noChangeArrowheads="1"/>
          </p:cNvSpPr>
          <p:nvPr>
            <p:ph sz="quarter" idx="13"/>
          </p:nvPr>
        </p:nvSpPr>
        <p:spPr>
          <a:xfrm>
            <a:off x="1187450" y="1412875"/>
            <a:ext cx="7129463" cy="1368425"/>
          </a:xfrm>
        </p:spPr>
        <p:txBody>
          <a:bodyPr>
            <a:normAutofit fontScale="40000" lnSpcReduction="20000"/>
          </a:bodyPr>
          <a:lstStyle/>
          <a:p>
            <a:pPr marL="533400" indent="-533400" eaLnBrk="1" fontAlgn="auto" hangingPunct="1">
              <a:lnSpc>
                <a:spcPct val="90000"/>
              </a:lnSpc>
              <a:spcAft>
                <a:spcPts val="0"/>
              </a:spcAft>
              <a:buFont typeface="Wingdings" panose="05000000000000000000" pitchFamily="2" charset="2"/>
              <a:buNone/>
              <a:defRPr/>
            </a:pPr>
            <a:r>
              <a:rPr lang="es-AR" sz="2400">
                <a:latin typeface="Comic Sans MS" panose="030F0702030302020204" pitchFamily="66" charset="0"/>
                <a:cs typeface="Times New Roman" panose="02020603050405020304" pitchFamily="18" charset="0"/>
              </a:rPr>
              <a:t>	  </a:t>
            </a:r>
            <a:r>
              <a:rPr lang="es-AR">
                <a:solidFill>
                  <a:schemeClr val="tx2"/>
                </a:solidFill>
                <a:latin typeface="Comic Sans MS" panose="030F0702030302020204" pitchFamily="66" charset="0"/>
                <a:cs typeface="Times New Roman" panose="02020603050405020304" pitchFamily="18" charset="0"/>
              </a:rPr>
              <a:t>FLUJOS DE FONDOS PROYECTADO</a:t>
            </a:r>
          </a:p>
          <a:p>
            <a:pPr marL="533400" indent="-533400" eaLnBrk="1" fontAlgn="auto" hangingPunct="1">
              <a:lnSpc>
                <a:spcPct val="90000"/>
              </a:lnSpc>
              <a:spcAft>
                <a:spcPts val="0"/>
              </a:spcAft>
              <a:buFont typeface="Wingdings" panose="05000000000000000000" pitchFamily="2" charset="2"/>
              <a:buNone/>
              <a:defRPr/>
            </a:pPr>
            <a:endParaRPr lang="es-AR">
              <a:latin typeface="Comic Sans MS" panose="030F0702030302020204" pitchFamily="66" charset="0"/>
              <a:cs typeface="Times New Roman" panose="02020603050405020304" pitchFamily="18" charset="0"/>
            </a:endParaRPr>
          </a:p>
          <a:p>
            <a:pPr marL="533400" indent="-533400" algn="ctr" eaLnBrk="1" fontAlgn="auto" hangingPunct="1">
              <a:lnSpc>
                <a:spcPct val="90000"/>
              </a:lnSpc>
              <a:spcAft>
                <a:spcPts val="0"/>
              </a:spcAft>
              <a:buFont typeface="Wingdings" panose="05000000000000000000" pitchFamily="2" charset="2"/>
              <a:buNone/>
              <a:defRPr/>
            </a:pPr>
            <a:r>
              <a:rPr lang="es-AR" sz="2400">
                <a:latin typeface="Comic Sans MS" panose="030F0702030302020204" pitchFamily="66" charset="0"/>
                <a:cs typeface="Times New Roman" panose="02020603050405020304" pitchFamily="18" charset="0"/>
              </a:rPr>
              <a:t>¿Cómo construirlos? FORMA IDEAL</a:t>
            </a:r>
          </a:p>
          <a:p>
            <a:pPr marL="533400" indent="-533400" algn="ctr" eaLnBrk="1" fontAlgn="auto" hangingPunct="1">
              <a:lnSpc>
                <a:spcPct val="90000"/>
              </a:lnSpc>
              <a:spcAft>
                <a:spcPts val="0"/>
              </a:spcAft>
              <a:buFont typeface="Wingdings" panose="05000000000000000000" pitchFamily="2" charset="2"/>
              <a:buNone/>
              <a:defRPr/>
            </a:pPr>
            <a:r>
              <a:rPr lang="es-AR" sz="2400">
                <a:latin typeface="Comic Sans MS" panose="030F0702030302020204" pitchFamily="66" charset="0"/>
                <a:cs typeface="Times New Roman" panose="02020603050405020304" pitchFamily="18" charset="0"/>
              </a:rPr>
              <a:t>1) Partir de un Estado de Sit. Pat. Inicial y un FF histórico</a:t>
            </a:r>
          </a:p>
          <a:p>
            <a:pPr marL="533400" indent="-533400" eaLnBrk="1" fontAlgn="auto" hangingPunct="1">
              <a:lnSpc>
                <a:spcPct val="90000"/>
              </a:lnSpc>
              <a:spcAft>
                <a:spcPts val="0"/>
              </a:spcAft>
              <a:buFont typeface="Wingdings" panose="05000000000000000000" pitchFamily="2" charset="2"/>
              <a:buNone/>
              <a:defRPr/>
            </a:pPr>
            <a:r>
              <a:rPr lang="es-AR" sz="2400">
                <a:latin typeface="Comic Sans MS" panose="030F0702030302020204" pitchFamily="66" charset="0"/>
                <a:cs typeface="Times New Roman" panose="02020603050405020304" pitchFamily="18" charset="0"/>
              </a:rPr>
              <a:t>  2) Seguir por un PRESUPUESTO DE VENTAS</a:t>
            </a:r>
          </a:p>
          <a:p>
            <a:pPr marL="533400" indent="-533400" eaLnBrk="1" fontAlgn="auto" hangingPunct="1">
              <a:lnSpc>
                <a:spcPct val="90000"/>
              </a:lnSpc>
              <a:spcAft>
                <a:spcPts val="0"/>
              </a:spcAft>
              <a:buFont typeface="Wingdings" panose="05000000000000000000" pitchFamily="2" charset="2"/>
              <a:buNone/>
              <a:defRPr/>
            </a:pPr>
            <a:r>
              <a:rPr lang="es-AR" sz="2400">
                <a:latin typeface="Comic Sans MS" panose="030F0702030302020204" pitchFamily="66" charset="0"/>
                <a:cs typeface="Times New Roman" panose="02020603050405020304" pitchFamily="18" charset="0"/>
              </a:rPr>
              <a:t>	</a:t>
            </a:r>
          </a:p>
          <a:p>
            <a:pPr marL="533400" indent="-533400" eaLnBrk="1" fontAlgn="auto" hangingPunct="1">
              <a:lnSpc>
                <a:spcPct val="90000"/>
              </a:lnSpc>
              <a:spcAft>
                <a:spcPts val="0"/>
              </a:spcAft>
              <a:buFont typeface="Wingdings" panose="05000000000000000000" pitchFamily="2" charset="2"/>
              <a:buNone/>
              <a:defRPr/>
            </a:pPr>
            <a:endParaRPr lang="es-AR" sz="2400">
              <a:latin typeface="Comic Sans MS" panose="030F0702030302020204" pitchFamily="66" charset="0"/>
              <a:cs typeface="Times New Roman" panose="02020603050405020304" pitchFamily="18" charset="0"/>
            </a:endParaRPr>
          </a:p>
        </p:txBody>
      </p:sp>
      <p:sp>
        <p:nvSpPr>
          <p:cNvPr id="7" name="Marcador de número de diapositiva 5"/>
          <p:cNvSpPr>
            <a:spLocks noGrp="1"/>
          </p:cNvSpPr>
          <p:nvPr>
            <p:ph type="sldNum" sz="quarter" idx="16"/>
          </p:nvPr>
        </p:nvSpPr>
        <p:spPr/>
        <p:txBody>
          <a:bodyPr/>
          <a:lstStyle/>
          <a:p>
            <a:fld id="{3631178D-923B-46EE-A614-CBFEED5533A2}" type="slidenum">
              <a:rPr lang="es-ES"/>
              <a:pPr/>
              <a:t>51</a:t>
            </a:fld>
            <a:endParaRPr lang="es-ES"/>
          </a:p>
        </p:txBody>
      </p:sp>
      <p:sp>
        <p:nvSpPr>
          <p:cNvPr id="103429" name="Text Box 5"/>
          <p:cNvSpPr txBox="1">
            <a:spLocks noChangeArrowheads="1"/>
          </p:cNvSpPr>
          <p:nvPr/>
        </p:nvSpPr>
        <p:spPr bwMode="auto">
          <a:xfrm>
            <a:off x="1187450" y="4005263"/>
            <a:ext cx="7200900" cy="822325"/>
          </a:xfrm>
          <a:prstGeom prst="rect">
            <a:avLst/>
          </a:prstGeom>
          <a:noFill/>
          <a:ln w="9525">
            <a:noFill/>
            <a:miter lim="800000"/>
            <a:headEnd/>
            <a:tailEnd/>
          </a:ln>
          <a:effectLst/>
        </p:spPr>
        <p:txBody>
          <a:bodyPr>
            <a:spAutoFit/>
          </a:bodyPr>
          <a:lstStyle/>
          <a:p>
            <a:pPr algn="ctr" eaLnBrk="1" hangingPunct="1">
              <a:spcBef>
                <a:spcPct val="50000"/>
              </a:spcBef>
            </a:pPr>
            <a:r>
              <a:rPr lang="es-ES_tradnl">
                <a:latin typeface="Comic Sans MS" pitchFamily="66" charset="0"/>
              </a:rPr>
              <a:t>3) Continuar con ESTADO DE RESULTADOS PROYECTADO</a:t>
            </a:r>
            <a:endParaRPr lang="es-ES">
              <a:latin typeface="Comic Sans MS" pitchFamily="66" charset="0"/>
            </a:endParaRPr>
          </a:p>
        </p:txBody>
      </p:sp>
      <p:sp>
        <p:nvSpPr>
          <p:cNvPr id="103430" name="Text Box 6"/>
          <p:cNvSpPr txBox="1">
            <a:spLocks noChangeArrowheads="1"/>
          </p:cNvSpPr>
          <p:nvPr/>
        </p:nvSpPr>
        <p:spPr bwMode="auto">
          <a:xfrm>
            <a:off x="1403350" y="5589588"/>
            <a:ext cx="7200900" cy="457200"/>
          </a:xfrm>
          <a:prstGeom prst="rect">
            <a:avLst/>
          </a:prstGeom>
          <a:noFill/>
          <a:ln w="9525">
            <a:noFill/>
            <a:miter lim="800000"/>
            <a:headEnd/>
            <a:tailEnd/>
          </a:ln>
          <a:effectLst/>
        </p:spPr>
        <p:txBody>
          <a:bodyPr>
            <a:spAutoFit/>
          </a:bodyPr>
          <a:lstStyle/>
          <a:p>
            <a:pPr algn="ctr" eaLnBrk="1" hangingPunct="1">
              <a:spcBef>
                <a:spcPct val="50000"/>
              </a:spcBef>
            </a:pPr>
            <a:r>
              <a:rPr lang="es-ES_tradnl">
                <a:latin typeface="Comic Sans MS" pitchFamily="66" charset="0"/>
              </a:rPr>
              <a:t>FLUJO DE FONDOS PROYECTADO</a:t>
            </a:r>
            <a:endParaRPr lang="es-ES">
              <a:latin typeface="Comic Sans MS" pitchFamily="66" charset="0"/>
            </a:endParaRPr>
          </a:p>
        </p:txBody>
      </p:sp>
      <p:sp>
        <p:nvSpPr>
          <p:cNvPr id="103431" name="Text Box 7"/>
          <p:cNvSpPr txBox="1">
            <a:spLocks noChangeArrowheads="1"/>
          </p:cNvSpPr>
          <p:nvPr/>
        </p:nvSpPr>
        <p:spPr bwMode="auto">
          <a:xfrm>
            <a:off x="1979613" y="4941888"/>
            <a:ext cx="6192837" cy="457200"/>
          </a:xfrm>
          <a:prstGeom prst="rect">
            <a:avLst/>
          </a:prstGeom>
          <a:noFill/>
          <a:ln w="9525">
            <a:noFill/>
            <a:miter lim="800000"/>
            <a:headEnd/>
            <a:tailEnd/>
          </a:ln>
          <a:effectLst/>
        </p:spPr>
        <p:txBody>
          <a:bodyPr>
            <a:spAutoFit/>
          </a:bodyPr>
          <a:lstStyle/>
          <a:p>
            <a:pPr eaLnBrk="1" hangingPunct="1">
              <a:spcBef>
                <a:spcPct val="50000"/>
              </a:spcBef>
            </a:pPr>
            <a:r>
              <a:rPr lang="es-ES_tradnl">
                <a:latin typeface="Comic Sans MS" pitchFamily="66" charset="0"/>
              </a:rPr>
              <a:t>+ - AJUSTES DEVENGADO a PERCIBIDO</a:t>
            </a:r>
            <a:endParaRPr lang="es-ES">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342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342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427">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3427">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3427">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3429"/>
                                        </p:tgtEl>
                                        <p:attrNameLst>
                                          <p:attrName>style.visibility</p:attrName>
                                        </p:attrNameLst>
                                      </p:cBhvr>
                                      <p:to>
                                        <p:strVal val="visible"/>
                                      </p:to>
                                    </p:set>
                                    <p:animEffect transition="in" filter="randombar(horizontal)">
                                      <p:cBhvr>
                                        <p:cTn id="27" dur="500"/>
                                        <p:tgtEl>
                                          <p:spTgt spid="10342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3431"/>
                                        </p:tgtEl>
                                        <p:attrNameLst>
                                          <p:attrName>style.visibility</p:attrName>
                                        </p:attrNameLst>
                                      </p:cBhvr>
                                      <p:to>
                                        <p:strVal val="visible"/>
                                      </p:to>
                                    </p:set>
                                    <p:animEffect transition="in" filter="blinds(horizontal)">
                                      <p:cBhvr>
                                        <p:cTn id="32" dur="500"/>
                                        <p:tgtEl>
                                          <p:spTgt spid="10343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1" presetClass="entr" presetSubtype="4" fill="hold" grpId="0" nodeType="clickEffect">
                                  <p:stCondLst>
                                    <p:cond delay="0"/>
                                  </p:stCondLst>
                                  <p:childTnLst>
                                    <p:set>
                                      <p:cBhvr>
                                        <p:cTn id="36" dur="1" fill="hold">
                                          <p:stCondLst>
                                            <p:cond delay="0"/>
                                          </p:stCondLst>
                                        </p:cTn>
                                        <p:tgtEl>
                                          <p:spTgt spid="103430"/>
                                        </p:tgtEl>
                                        <p:attrNameLst>
                                          <p:attrName>style.visibility</p:attrName>
                                        </p:attrNameLst>
                                      </p:cBhvr>
                                      <p:to>
                                        <p:strVal val="visible"/>
                                      </p:to>
                                    </p:set>
                                    <p:animEffect transition="in" filter="wheel(4)">
                                      <p:cBhvr>
                                        <p:cTn id="37" dur="2000"/>
                                        <p:tgtEl>
                                          <p:spTgt spid="1034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p:bldP spid="103429" grpId="0"/>
      <p:bldP spid="103430" grpId="0"/>
      <p:bldP spid="10343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06500"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dirty="0"/>
          </a:p>
          <a:p>
            <a:pPr marL="533400" indent="-533400" algn="ctr" eaLnBrk="1" fontAlgn="auto" hangingPunct="1">
              <a:spcAft>
                <a:spcPts val="0"/>
              </a:spcAft>
              <a:buFont typeface="Wingdings" panose="05000000000000000000" pitchFamily="2" charset="2"/>
              <a:buNone/>
              <a:defRPr/>
            </a:pPr>
            <a:r>
              <a:rPr lang="es-ES_tradnl" dirty="0"/>
              <a:t>No explica las pautas sobre las que fue </a:t>
            </a:r>
            <a:r>
              <a:rPr lang="es-ES_tradnl" dirty="0" smtClean="0"/>
              <a:t> armado</a:t>
            </a:r>
            <a:endParaRPr lang="es-ES_tradnl" dirty="0"/>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dirty="0"/>
              <a:t>#   Deben explicitarse plazos de cobros y pagos, cobrabilidad, políticas de stocks, inventarios de bienes de cambio iniciales, pautas de crecimiento del negocio, etc.</a:t>
            </a:r>
          </a:p>
        </p:txBody>
      </p:sp>
      <p:sp>
        <p:nvSpPr>
          <p:cNvPr id="5" name="Marcador de número de diapositiva 5"/>
          <p:cNvSpPr>
            <a:spLocks noGrp="1"/>
          </p:cNvSpPr>
          <p:nvPr>
            <p:ph type="sldNum" sz="quarter" idx="16"/>
          </p:nvPr>
        </p:nvSpPr>
        <p:spPr/>
        <p:txBody>
          <a:bodyPr/>
          <a:lstStyle/>
          <a:p>
            <a:fld id="{9E4AEB30-69C6-4032-917D-5BAD8E5E5976}" type="slidenum">
              <a:rPr lang="es-ES"/>
              <a:pPr/>
              <a:t>52</a:t>
            </a:fld>
            <a:endParaRPr lang="es-ES"/>
          </a:p>
        </p:txBody>
      </p:sp>
    </p:spTree>
  </p:cSld>
  <p:clrMapOvr>
    <a:masterClrMapping/>
  </p:clrMapOvr>
  <p:transition>
    <p:cu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08548"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Sueldos distribuidos de forma lineal</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Los sueldos y sus cargas sociales (al igual que el resto de los conceptos) deben imputarse en los meses de pago (ver mes de aguinaldo y vacaciones en FF mensuales).</a:t>
            </a:r>
          </a:p>
        </p:txBody>
      </p:sp>
      <p:sp>
        <p:nvSpPr>
          <p:cNvPr id="5" name="Marcador de número de diapositiva 5"/>
          <p:cNvSpPr>
            <a:spLocks noGrp="1"/>
          </p:cNvSpPr>
          <p:nvPr>
            <p:ph type="sldNum" sz="quarter" idx="16"/>
          </p:nvPr>
        </p:nvSpPr>
        <p:spPr/>
        <p:txBody>
          <a:bodyPr/>
          <a:lstStyle/>
          <a:p>
            <a:fld id="{B01920C4-1723-47DE-B885-4ACCBA4A5817}" type="slidenum">
              <a:rPr lang="es-ES"/>
              <a:pPr/>
              <a:t>53</a:t>
            </a:fld>
            <a:endParaRPr lang="es-ES"/>
          </a:p>
        </p:txBody>
      </p:sp>
      <p:sp>
        <p:nvSpPr>
          <p:cNvPr id="75781" name="Oval 2"/>
          <p:cNvSpPr>
            <a:spLocks noChangeArrowheads="1"/>
          </p:cNvSpPr>
          <p:nvPr/>
        </p:nvSpPr>
        <p:spPr bwMode="auto">
          <a:xfrm>
            <a:off x="1331913" y="1844675"/>
            <a:ext cx="7086600" cy="1512888"/>
          </a:xfrm>
          <a:prstGeom prst="ellipse">
            <a:avLst/>
          </a:prstGeom>
          <a:solidFill>
            <a:schemeClr val="accent1"/>
          </a:solidFill>
          <a:ln w="9525">
            <a:solidFill>
              <a:schemeClr val="tx1"/>
            </a:solidFill>
            <a:round/>
            <a:headEnd/>
            <a:tailEnd/>
          </a:ln>
          <a:effectLst/>
        </p:spPr>
        <p:txBody>
          <a:bodyPr wrap="none" anchor="ctr"/>
          <a:lstStyle/>
          <a:p>
            <a:pPr eaLnBrk="1" hangingPunct="1"/>
            <a:endParaRPr lang="es-MX"/>
          </a:p>
        </p:txBody>
      </p:sp>
    </p:spTree>
  </p:cSld>
  <p:clrMapOvr>
    <a:masterClrMapping/>
  </p:clrMapOvr>
  <p:transition>
    <p:cu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10596"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Se informan las cuotas de créditos bancarios sin discriminar </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Recordar que se deben informar los pagos de capital y aparte los intereses.</a:t>
            </a:r>
          </a:p>
        </p:txBody>
      </p:sp>
      <p:sp>
        <p:nvSpPr>
          <p:cNvPr id="5" name="Marcador de número de diapositiva 5"/>
          <p:cNvSpPr>
            <a:spLocks noGrp="1"/>
          </p:cNvSpPr>
          <p:nvPr>
            <p:ph type="sldNum" sz="quarter" idx="16"/>
          </p:nvPr>
        </p:nvSpPr>
        <p:spPr/>
        <p:txBody>
          <a:bodyPr/>
          <a:lstStyle/>
          <a:p>
            <a:fld id="{372E1DFC-998E-4B07-86D8-78C0BEA4304D}" type="slidenum">
              <a:rPr lang="es-ES"/>
              <a:pPr/>
              <a:t>54</a:t>
            </a:fld>
            <a:endParaRPr lang="es-ES"/>
          </a:p>
        </p:txBody>
      </p:sp>
    </p:spTree>
  </p:cSld>
  <p:clrMapOvr>
    <a:masterClrMapping/>
  </p:clrMapOvr>
  <p:transition>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12644"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dirty="0"/>
          </a:p>
          <a:p>
            <a:pPr marL="533400" indent="-533400" algn="ctr" eaLnBrk="1" fontAlgn="auto" hangingPunct="1">
              <a:spcAft>
                <a:spcPts val="0"/>
              </a:spcAft>
              <a:buFont typeface="Wingdings" panose="05000000000000000000" pitchFamily="2" charset="2"/>
              <a:buNone/>
              <a:defRPr/>
            </a:pPr>
            <a:r>
              <a:rPr lang="es-ES_tradnl" dirty="0"/>
              <a:t>Se mezclan devengado y percibido</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dirty="0"/>
              <a:t>#   Recordar que las amortizaciones no forman parte del flujo de fondos (solo se computan </a:t>
            </a:r>
            <a:r>
              <a:rPr lang="es-ES_tradnl" dirty="0" smtClean="0"/>
              <a:t> a </a:t>
            </a:r>
            <a:r>
              <a:rPr lang="es-ES_tradnl" dirty="0"/>
              <a:t>los efectos impositivos).</a:t>
            </a:r>
          </a:p>
        </p:txBody>
      </p:sp>
      <p:sp>
        <p:nvSpPr>
          <p:cNvPr id="5" name="Marcador de número de diapositiva 5"/>
          <p:cNvSpPr>
            <a:spLocks noGrp="1"/>
          </p:cNvSpPr>
          <p:nvPr>
            <p:ph type="sldNum" sz="quarter" idx="16"/>
          </p:nvPr>
        </p:nvSpPr>
        <p:spPr/>
        <p:txBody>
          <a:bodyPr/>
          <a:lstStyle/>
          <a:p>
            <a:fld id="{D3D47B31-EECA-4AE2-B11A-756F6A7B410E}" type="slidenum">
              <a:rPr lang="es-ES"/>
              <a:pPr/>
              <a:t>55</a:t>
            </a:fld>
            <a:endParaRPr lang="es-ES"/>
          </a:p>
        </p:txBody>
      </p:sp>
    </p:spTree>
  </p:cSld>
  <p:clrMapOvr>
    <a:masterClrMapping/>
  </p:clrMapOvr>
  <p:transition>
    <p:cu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14692"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lnSpc>
                <a:spcPct val="90000"/>
              </a:lnSpc>
              <a:spcAft>
                <a:spcPts val="0"/>
              </a:spcAft>
              <a:buFont typeface="Wingdings" panose="05000000000000000000" pitchFamily="2" charset="2"/>
              <a:buNone/>
              <a:defRPr/>
            </a:pPr>
            <a:endParaRPr lang="es-ES_tradnl" dirty="0"/>
          </a:p>
          <a:p>
            <a:pPr marL="533400" indent="-533400" algn="ctr" eaLnBrk="1" fontAlgn="auto" hangingPunct="1">
              <a:lnSpc>
                <a:spcPct val="90000"/>
              </a:lnSpc>
              <a:spcAft>
                <a:spcPts val="0"/>
              </a:spcAft>
              <a:buFont typeface="Wingdings" panose="05000000000000000000" pitchFamily="2" charset="2"/>
              <a:buNone/>
              <a:defRPr/>
            </a:pPr>
            <a:r>
              <a:rPr lang="es-ES_tradnl" dirty="0"/>
              <a:t>No se contempla la estacionalidad del producto y/o servicio</a:t>
            </a:r>
          </a:p>
          <a:p>
            <a:pPr marL="533400" indent="-533400" eaLnBrk="1" fontAlgn="auto" hangingPunct="1">
              <a:lnSpc>
                <a:spcPct val="90000"/>
              </a:lnSpc>
              <a:spcAft>
                <a:spcPts val="0"/>
              </a:spcAft>
              <a:buFont typeface="Wingdings" panose="05000000000000000000" pitchFamily="2" charset="2"/>
              <a:buNone/>
              <a:defRPr/>
            </a:pPr>
            <a:endParaRPr lang="es-ES_tradnl" dirty="0"/>
          </a:p>
          <a:p>
            <a:pPr marL="533400" indent="-533400" eaLnBrk="1" fontAlgn="auto" hangingPunct="1">
              <a:lnSpc>
                <a:spcPct val="90000"/>
              </a:lnSpc>
              <a:spcAft>
                <a:spcPts val="0"/>
              </a:spcAft>
              <a:buFont typeface="Wingdings" panose="05000000000000000000" pitchFamily="2" charset="2"/>
              <a:buNone/>
              <a:defRPr/>
            </a:pPr>
            <a:endParaRPr lang="es-ES_tradnl" dirty="0"/>
          </a:p>
          <a:p>
            <a:pPr marL="533400" indent="-533400" eaLnBrk="1" fontAlgn="auto" hangingPunct="1">
              <a:lnSpc>
                <a:spcPct val="90000"/>
              </a:lnSpc>
              <a:spcAft>
                <a:spcPts val="0"/>
              </a:spcAft>
              <a:buFont typeface="Wingdings" panose="05000000000000000000" pitchFamily="2" charset="2"/>
              <a:buNone/>
              <a:defRPr/>
            </a:pPr>
            <a:r>
              <a:rPr lang="es-ES_tradnl" dirty="0"/>
              <a:t>#   En FF mensuales, es importante reflejar </a:t>
            </a:r>
            <a:r>
              <a:rPr lang="es-ES_tradnl" dirty="0" smtClean="0"/>
              <a:t>la </a:t>
            </a:r>
            <a:r>
              <a:rPr lang="es-ES_tradnl" dirty="0"/>
              <a:t>estacionalidad de los ingresos por ventas (un FF que repite ingresos los 12 meses puede no ser </a:t>
            </a:r>
            <a:r>
              <a:rPr lang="es-ES_tradnl" dirty="0" err="1" smtClean="0"/>
              <a:t>creÍble</a:t>
            </a:r>
            <a:r>
              <a:rPr lang="es-ES_tradnl" dirty="0"/>
              <a:t>.</a:t>
            </a:r>
          </a:p>
        </p:txBody>
      </p:sp>
      <p:sp>
        <p:nvSpPr>
          <p:cNvPr id="5" name="Marcador de número de diapositiva 5"/>
          <p:cNvSpPr>
            <a:spLocks noGrp="1"/>
          </p:cNvSpPr>
          <p:nvPr>
            <p:ph type="sldNum" sz="quarter" idx="16"/>
          </p:nvPr>
        </p:nvSpPr>
        <p:spPr/>
        <p:txBody>
          <a:bodyPr/>
          <a:lstStyle/>
          <a:p>
            <a:fld id="{23EDBD6E-397E-4BE0-A114-B8E5A5E67750}" type="slidenum">
              <a:rPr lang="es-ES"/>
              <a:pPr/>
              <a:t>56</a:t>
            </a:fld>
            <a:endParaRPr lang="es-ES"/>
          </a:p>
        </p:txBody>
      </p:sp>
    </p:spTree>
  </p:cSld>
  <p:clrMapOvr>
    <a:masterClrMapping/>
  </p:clrMapOvr>
  <p:transition>
    <p:cu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9"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16740" name="Rectangle 4"/>
          <p:cNvSpPr>
            <a:spLocks noGrp="1" noChangeArrowheads="1"/>
          </p:cNvSpPr>
          <p:nvPr>
            <p:ph sz="quarter" idx="13"/>
          </p:nvPr>
        </p:nvSpPr>
        <p:spPr>
          <a:xfrm>
            <a:off x="1619250"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Se consignan saltos “bruscos” en los ingresos</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Los crecimientos en ingresos deben ser justificados. Un crecimiento brusco debería ser explicado (y a veces no es fácil hacerlo).</a:t>
            </a:r>
          </a:p>
        </p:txBody>
      </p:sp>
      <p:sp>
        <p:nvSpPr>
          <p:cNvPr id="5" name="Marcador de número de diapositiva 5"/>
          <p:cNvSpPr>
            <a:spLocks noGrp="1"/>
          </p:cNvSpPr>
          <p:nvPr>
            <p:ph type="sldNum" sz="quarter" idx="16"/>
          </p:nvPr>
        </p:nvSpPr>
        <p:spPr/>
        <p:txBody>
          <a:bodyPr/>
          <a:lstStyle/>
          <a:p>
            <a:fld id="{263813FA-42D1-4A63-9D57-B50523FD3BD1}" type="slidenum">
              <a:rPr lang="es-ES"/>
              <a:pPr/>
              <a:t>57</a:t>
            </a:fld>
            <a:endParaRPr lang="es-ES"/>
          </a:p>
        </p:txBody>
      </p:sp>
    </p:spTree>
  </p:cSld>
  <p:clrMapOvr>
    <a:masterClrMapping/>
  </p:clrMapOvr>
  <p:transition>
    <p:cu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18788"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En proyectos nuevos, no se refleja el efecto “introducción” en el mercado</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En dichos casos es preferible iniciar con ventas (e ingresos) bajos e ir reflejando el ingreso al mercado gradualmente.</a:t>
            </a:r>
          </a:p>
        </p:txBody>
      </p:sp>
      <p:sp>
        <p:nvSpPr>
          <p:cNvPr id="5" name="Marcador de número de diapositiva 5"/>
          <p:cNvSpPr>
            <a:spLocks noGrp="1"/>
          </p:cNvSpPr>
          <p:nvPr>
            <p:ph type="sldNum" sz="quarter" idx="16"/>
          </p:nvPr>
        </p:nvSpPr>
        <p:spPr/>
        <p:txBody>
          <a:bodyPr/>
          <a:lstStyle/>
          <a:p>
            <a:fld id="{798FB867-3A25-4B2F-A5CF-9A89CBDAE1CA}" type="slidenum">
              <a:rPr lang="es-ES"/>
              <a:pPr/>
              <a:t>58</a:t>
            </a:fld>
            <a:endParaRPr lang="es-ES"/>
          </a:p>
        </p:txBody>
      </p:sp>
    </p:spTree>
  </p:cSld>
  <p:clrMapOvr>
    <a:masterClrMapping/>
  </p:clrMapOvr>
  <p:transition>
    <p:cu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20836"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dirty="0"/>
          </a:p>
          <a:p>
            <a:pPr marL="533400" indent="-533400" algn="ctr" eaLnBrk="1" fontAlgn="auto" hangingPunct="1">
              <a:spcAft>
                <a:spcPts val="0"/>
              </a:spcAft>
              <a:buFont typeface="Wingdings" panose="05000000000000000000" pitchFamily="2" charset="2"/>
              <a:buNone/>
              <a:defRPr/>
            </a:pPr>
            <a:r>
              <a:rPr lang="es-ES_tradnl" dirty="0"/>
              <a:t>No se reflejan variaciones en los precios de productos e insumos</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dirty="0"/>
              <a:t>#   En un flujo de fondos largo, deberían reflejarse variaciones de precios –si se pueden prever- tanto de productos a vender como de insumos.</a:t>
            </a:r>
          </a:p>
        </p:txBody>
      </p:sp>
      <p:sp>
        <p:nvSpPr>
          <p:cNvPr id="5" name="Marcador de número de diapositiva 5"/>
          <p:cNvSpPr>
            <a:spLocks noGrp="1"/>
          </p:cNvSpPr>
          <p:nvPr>
            <p:ph type="sldNum" sz="quarter" idx="16"/>
          </p:nvPr>
        </p:nvSpPr>
        <p:spPr/>
        <p:txBody>
          <a:bodyPr/>
          <a:lstStyle/>
          <a:p>
            <a:fld id="{139E9176-DA91-4D26-A047-7F72E275E456}" type="slidenum">
              <a:rPr lang="es-ES"/>
              <a:pPr/>
              <a:t>59</a:t>
            </a:fld>
            <a:endParaRPr lang="es-ES"/>
          </a:p>
        </p:txBody>
      </p:sp>
    </p:spTree>
  </p:cSld>
  <p:clrMapOvr>
    <a:masterClrMapping/>
  </p:clrMapOvr>
  <p:transition>
    <p:cu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22884"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Se trabaja todo el tiempo al 100% de la capacidad productiva</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No resulta creíble trabajar al 100% de la capacidad productiva sin roturas, cuyo costo -por otra parte- debería ser parte del costo de mantenimiento.</a:t>
            </a:r>
          </a:p>
        </p:txBody>
      </p:sp>
      <p:sp>
        <p:nvSpPr>
          <p:cNvPr id="5" name="Marcador de número de diapositiva 5"/>
          <p:cNvSpPr>
            <a:spLocks noGrp="1"/>
          </p:cNvSpPr>
          <p:nvPr>
            <p:ph type="sldNum" sz="quarter" idx="16"/>
          </p:nvPr>
        </p:nvSpPr>
        <p:spPr/>
        <p:txBody>
          <a:bodyPr/>
          <a:lstStyle/>
          <a:p>
            <a:fld id="{6C215283-0738-4D71-9FEF-F916BB1AE763}" type="slidenum">
              <a:rPr lang="es-ES"/>
              <a:pPr/>
              <a:t>60</a:t>
            </a:fld>
            <a:endParaRPr lang="es-ES"/>
          </a:p>
        </p:txBody>
      </p:sp>
    </p:spTree>
  </p:cSld>
  <p:clrMapOvr>
    <a:masterClrMapping/>
  </p:clrMapOvr>
  <p:transition>
    <p:cu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24932"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dirty="0"/>
          </a:p>
          <a:p>
            <a:pPr marL="533400" indent="-533400" algn="ctr" eaLnBrk="1" fontAlgn="auto" hangingPunct="1">
              <a:spcAft>
                <a:spcPts val="0"/>
              </a:spcAft>
              <a:buFont typeface="Wingdings" panose="05000000000000000000" pitchFamily="2" charset="2"/>
              <a:buNone/>
              <a:defRPr/>
            </a:pPr>
            <a:r>
              <a:rPr lang="es-ES_tradnl" dirty="0"/>
              <a:t>No se renuevan equipos y no se reflejan costos de mantenimiento acordes</a:t>
            </a:r>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endParaRPr lang="es-ES_tradnl" dirty="0"/>
          </a:p>
          <a:p>
            <a:pPr marL="533400" indent="-533400" eaLnBrk="1" fontAlgn="auto" hangingPunct="1">
              <a:spcAft>
                <a:spcPts val="0"/>
              </a:spcAft>
              <a:buFont typeface="Wingdings" panose="05000000000000000000" pitchFamily="2" charset="2"/>
              <a:buNone/>
              <a:defRPr/>
            </a:pPr>
            <a:r>
              <a:rPr lang="es-ES_tradnl" dirty="0"/>
              <a:t>#   Las inversiones no son solo al inicio; en FF largos deben proyectarse reinversiones (</a:t>
            </a:r>
            <a:r>
              <a:rPr lang="es-ES_tradnl" dirty="0" smtClean="0"/>
              <a:t>o </a:t>
            </a:r>
            <a:r>
              <a:rPr lang="es-ES_tradnl" dirty="0"/>
              <a:t>costos de mantenimiento crecientes)</a:t>
            </a:r>
          </a:p>
        </p:txBody>
      </p:sp>
      <p:sp>
        <p:nvSpPr>
          <p:cNvPr id="5" name="Marcador de número de diapositiva 5"/>
          <p:cNvSpPr>
            <a:spLocks noGrp="1"/>
          </p:cNvSpPr>
          <p:nvPr>
            <p:ph type="sldNum" sz="quarter" idx="16"/>
          </p:nvPr>
        </p:nvSpPr>
        <p:spPr/>
        <p:txBody>
          <a:bodyPr/>
          <a:lstStyle/>
          <a:p>
            <a:fld id="{845158C1-5571-4276-A686-2A5572F25222}" type="slidenum">
              <a:rPr lang="es-ES"/>
              <a:pPr/>
              <a:t>61</a:t>
            </a:fld>
            <a:endParaRPr lang="es-ES"/>
          </a:p>
        </p:txBody>
      </p:sp>
    </p:spTree>
  </p:cSld>
  <p:clrMapOvr>
    <a:masterClrMapping/>
  </p:clrMapOvr>
  <p:transition>
    <p:cu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33124"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No se reflejan reinversiones en capital de trabajo por crecimiento de actividad</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Recordar que los saltos en nivel de actividad pueden requerir reinversiones en inventarios para mantener la política de stock.</a:t>
            </a:r>
          </a:p>
        </p:txBody>
      </p:sp>
      <p:sp>
        <p:nvSpPr>
          <p:cNvPr id="5" name="Marcador de número de diapositiva 5"/>
          <p:cNvSpPr>
            <a:spLocks noGrp="1"/>
          </p:cNvSpPr>
          <p:nvPr>
            <p:ph type="sldNum" sz="quarter" idx="16"/>
          </p:nvPr>
        </p:nvSpPr>
        <p:spPr/>
        <p:txBody>
          <a:bodyPr/>
          <a:lstStyle/>
          <a:p>
            <a:fld id="{46C307F6-BEE3-4DD4-93D0-8AD594431925}" type="slidenum">
              <a:rPr lang="es-ES"/>
              <a:pPr/>
              <a:t>62</a:t>
            </a:fld>
            <a:endParaRPr lang="es-ES"/>
          </a:p>
        </p:txBody>
      </p:sp>
    </p:spTree>
  </p:cSld>
  <p:clrMapOvr>
    <a:masterClrMapping/>
  </p:clrMapOvr>
  <p:transition>
    <p:cu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26980"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lnSpc>
                <a:spcPct val="90000"/>
              </a:lnSpc>
              <a:spcAft>
                <a:spcPts val="0"/>
              </a:spcAft>
              <a:buFont typeface="Wingdings" panose="05000000000000000000" pitchFamily="2" charset="2"/>
              <a:buNone/>
              <a:defRPr/>
            </a:pPr>
            <a:endParaRPr lang="es-ES_tradnl"/>
          </a:p>
          <a:p>
            <a:pPr marL="533400" indent="-533400" algn="ctr" eaLnBrk="1" fontAlgn="auto" hangingPunct="1">
              <a:lnSpc>
                <a:spcPct val="90000"/>
              </a:lnSpc>
              <a:spcAft>
                <a:spcPts val="0"/>
              </a:spcAft>
              <a:buFont typeface="Wingdings" panose="05000000000000000000" pitchFamily="2" charset="2"/>
              <a:buNone/>
              <a:defRPr/>
            </a:pPr>
            <a:r>
              <a:rPr lang="es-ES_tradnl"/>
              <a:t>No se reflejan con claridad los movimientos crediticios bancarios</a:t>
            </a:r>
          </a:p>
          <a:p>
            <a:pPr marL="533400" indent="-533400" eaLnBrk="1" fontAlgn="auto" hangingPunct="1">
              <a:lnSpc>
                <a:spcPct val="90000"/>
              </a:lnSpc>
              <a:spcAft>
                <a:spcPts val="0"/>
              </a:spcAft>
              <a:buFont typeface="Wingdings" panose="05000000000000000000" pitchFamily="2" charset="2"/>
              <a:buNone/>
              <a:defRPr/>
            </a:pPr>
            <a:endParaRPr lang="es-ES_tradnl"/>
          </a:p>
          <a:p>
            <a:pPr marL="533400" indent="-533400" eaLnBrk="1" fontAlgn="auto" hangingPunct="1">
              <a:lnSpc>
                <a:spcPct val="90000"/>
              </a:lnSpc>
              <a:spcAft>
                <a:spcPts val="0"/>
              </a:spcAft>
              <a:buFont typeface="Wingdings" panose="05000000000000000000" pitchFamily="2" charset="2"/>
              <a:buNone/>
              <a:defRPr/>
            </a:pPr>
            <a:endParaRPr lang="es-ES_tradnl"/>
          </a:p>
          <a:p>
            <a:pPr marL="533400" indent="-533400" eaLnBrk="1" fontAlgn="auto" hangingPunct="1">
              <a:lnSpc>
                <a:spcPct val="90000"/>
              </a:lnSpc>
              <a:spcAft>
                <a:spcPts val="0"/>
              </a:spcAft>
              <a:buFont typeface="Wingdings" panose="05000000000000000000" pitchFamily="2" charset="2"/>
              <a:buNone/>
              <a:defRPr/>
            </a:pPr>
            <a:r>
              <a:rPr lang="es-ES_tradnl"/>
              <a:t>#   El banco desea estudiar la capacidad de repago del préstamo tramitado. Debemos reflejar la proyección de cuotas a pagar, que se condiga con el stock de deuda declarado.</a:t>
            </a:r>
          </a:p>
        </p:txBody>
      </p:sp>
      <p:sp>
        <p:nvSpPr>
          <p:cNvPr id="5" name="Marcador de número de diapositiva 5"/>
          <p:cNvSpPr>
            <a:spLocks noGrp="1"/>
          </p:cNvSpPr>
          <p:nvPr>
            <p:ph type="sldNum" sz="quarter" idx="16"/>
          </p:nvPr>
        </p:nvSpPr>
        <p:spPr/>
        <p:txBody>
          <a:bodyPr/>
          <a:lstStyle/>
          <a:p>
            <a:fld id="{F63FEFE8-CF80-4188-9C57-3EBA7B83EEA8}" type="slidenum">
              <a:rPr lang="es-ES"/>
              <a:pPr/>
              <a:t>63</a:t>
            </a:fld>
            <a:endParaRPr lang="es-ES"/>
          </a:p>
        </p:txBody>
      </p:sp>
    </p:spTree>
  </p:cSld>
  <p:clrMapOvr>
    <a:masterClrMapping/>
  </p:clrMapOvr>
  <p:transition>
    <p:cu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7"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29028"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 No se reflejan las refinanciaciones de pasivos</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Una refinanciación de pasivos debe reflejarse NO NETEADA, sino imputar la salida de fondos por la cancelación, y el ingreso del nuevo préstamo. </a:t>
            </a:r>
          </a:p>
        </p:txBody>
      </p:sp>
      <p:sp>
        <p:nvSpPr>
          <p:cNvPr id="5" name="Marcador de número de diapositiva 5"/>
          <p:cNvSpPr>
            <a:spLocks noGrp="1"/>
          </p:cNvSpPr>
          <p:nvPr>
            <p:ph type="sldNum" sz="quarter" idx="16"/>
          </p:nvPr>
        </p:nvSpPr>
        <p:spPr/>
        <p:txBody>
          <a:bodyPr/>
          <a:lstStyle/>
          <a:p>
            <a:fld id="{BAB32571-35BD-413F-B5F1-8D74D4CD3BB4}" type="slidenum">
              <a:rPr lang="es-ES"/>
              <a:pPr/>
              <a:t>64</a:t>
            </a:fld>
            <a:endParaRPr lang="es-ES"/>
          </a:p>
        </p:txBody>
      </p:sp>
    </p:spTree>
  </p:cSld>
  <p:clrMapOvr>
    <a:masterClrMapping/>
  </p:clrMapOvr>
  <p:transition>
    <p:cu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5"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31076" name="Rectangle 4"/>
          <p:cNvSpPr>
            <a:spLocks noGrp="1" noChangeArrowheads="1"/>
          </p:cNvSpPr>
          <p:nvPr>
            <p:ph sz="quarter" idx="13"/>
          </p:nvPr>
        </p:nvSpPr>
        <p:spPr>
          <a:xfrm>
            <a:off x="1598613" y="1628775"/>
            <a:ext cx="6934200" cy="4495800"/>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 No se reflejan las movimientos por descubiertos bancarios</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Deben reflejarse los intereses por descubiertos a usar, sus cancelaciones, etc. </a:t>
            </a:r>
          </a:p>
        </p:txBody>
      </p:sp>
      <p:sp>
        <p:nvSpPr>
          <p:cNvPr id="5" name="Marcador de número de diapositiva 5"/>
          <p:cNvSpPr>
            <a:spLocks noGrp="1"/>
          </p:cNvSpPr>
          <p:nvPr>
            <p:ph type="sldNum" sz="quarter" idx="16"/>
          </p:nvPr>
        </p:nvSpPr>
        <p:spPr/>
        <p:txBody>
          <a:bodyPr/>
          <a:lstStyle/>
          <a:p>
            <a:fld id="{6F0087AA-D167-47B3-9620-4EA13E82B502}" type="slidenum">
              <a:rPr lang="es-ES"/>
              <a:pPr/>
              <a:t>65</a:t>
            </a:fld>
            <a:endParaRPr lang="es-ES"/>
          </a:p>
        </p:txBody>
      </p:sp>
    </p:spTree>
  </p:cSld>
  <p:clrMapOvr>
    <a:masterClrMapping/>
  </p:clrMapOvr>
  <p:transition>
    <p:cu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1"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35172" name="Rectangle 4"/>
          <p:cNvSpPr>
            <a:spLocks noGrp="1" noChangeArrowheads="1"/>
          </p:cNvSpPr>
          <p:nvPr>
            <p:ph sz="quarter" idx="13"/>
          </p:nvPr>
        </p:nvSpPr>
        <p:spPr>
          <a:xfrm>
            <a:off x="1598613" y="1597025"/>
            <a:ext cx="7005637" cy="4784725"/>
          </a:xfrm>
        </p:spPr>
        <p:txBody>
          <a:bodyPr/>
          <a:lstStyle/>
          <a:p>
            <a:pPr marL="533400" indent="-533400" algn="ctr" eaLnBrk="1" fontAlgn="auto" hangingPunct="1">
              <a:lnSpc>
                <a:spcPct val="90000"/>
              </a:lnSpc>
              <a:spcAft>
                <a:spcPts val="0"/>
              </a:spcAft>
              <a:buFont typeface="Wingdings" panose="05000000000000000000" pitchFamily="2" charset="2"/>
              <a:buNone/>
              <a:defRPr/>
            </a:pPr>
            <a:endParaRPr lang="es-ES_tradnl"/>
          </a:p>
          <a:p>
            <a:pPr marL="533400" indent="-533400" algn="ctr" eaLnBrk="1" fontAlgn="auto" hangingPunct="1">
              <a:lnSpc>
                <a:spcPct val="90000"/>
              </a:lnSpc>
              <a:spcAft>
                <a:spcPts val="0"/>
              </a:spcAft>
              <a:buFont typeface="Wingdings" panose="05000000000000000000" pitchFamily="2" charset="2"/>
              <a:buNone/>
              <a:defRPr/>
            </a:pPr>
            <a:r>
              <a:rPr lang="es-ES_tradnl"/>
              <a:t> Flujos de fondos con excedentes grandes de caja</a:t>
            </a:r>
          </a:p>
          <a:p>
            <a:pPr marL="533400" indent="-533400" eaLnBrk="1" fontAlgn="auto" hangingPunct="1">
              <a:lnSpc>
                <a:spcPct val="90000"/>
              </a:lnSpc>
              <a:spcAft>
                <a:spcPts val="0"/>
              </a:spcAft>
              <a:buFont typeface="Wingdings" panose="05000000000000000000" pitchFamily="2" charset="2"/>
              <a:buNone/>
              <a:defRPr/>
            </a:pPr>
            <a:endParaRPr lang="es-ES_tradnl"/>
          </a:p>
          <a:p>
            <a:pPr marL="533400" indent="-533400" eaLnBrk="1" fontAlgn="auto" hangingPunct="1">
              <a:lnSpc>
                <a:spcPct val="90000"/>
              </a:lnSpc>
              <a:spcAft>
                <a:spcPts val="0"/>
              </a:spcAft>
              <a:buFont typeface="Wingdings" panose="05000000000000000000" pitchFamily="2" charset="2"/>
              <a:buNone/>
              <a:defRPr/>
            </a:pPr>
            <a:endParaRPr lang="es-ES_tradnl"/>
          </a:p>
          <a:p>
            <a:pPr marL="533400" indent="-533400" eaLnBrk="1" fontAlgn="auto" hangingPunct="1">
              <a:lnSpc>
                <a:spcPct val="90000"/>
              </a:lnSpc>
              <a:spcAft>
                <a:spcPts val="0"/>
              </a:spcAft>
              <a:buFont typeface="Wingdings" panose="05000000000000000000" pitchFamily="2" charset="2"/>
              <a:buNone/>
              <a:defRPr/>
            </a:pPr>
            <a:r>
              <a:rPr lang="es-ES_tradnl"/>
              <a:t>#   Un FF con permanentes meses positivos no resulta creíble ¿para qué pido el préstamo?. Pero un flujo muy justo tampoco es conveniente. Monitorear el FF acumulado (no puede ser negativo). </a:t>
            </a:r>
          </a:p>
        </p:txBody>
      </p:sp>
      <p:sp>
        <p:nvSpPr>
          <p:cNvPr id="5" name="Marcador de número de diapositiva 5"/>
          <p:cNvSpPr>
            <a:spLocks noGrp="1"/>
          </p:cNvSpPr>
          <p:nvPr>
            <p:ph type="sldNum" sz="quarter" idx="16"/>
          </p:nvPr>
        </p:nvSpPr>
        <p:spPr/>
        <p:txBody>
          <a:bodyPr/>
          <a:lstStyle/>
          <a:p>
            <a:fld id="{4B924628-89BE-4684-A89F-445459EDF7C4}" type="slidenum">
              <a:rPr lang="es-ES"/>
              <a:pPr/>
              <a:t>66</a:t>
            </a:fld>
            <a:endParaRPr lang="es-ES"/>
          </a:p>
        </p:txBody>
      </p:sp>
    </p:spTree>
  </p:cSld>
  <p:clrMapOvr>
    <a:masterClrMapping/>
  </p:clrMapOvr>
  <p:transition>
    <p:cu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9" name="Rectangle 3"/>
          <p:cNvSpPr>
            <a:spLocks noGrp="1" noChangeArrowheads="1"/>
          </p:cNvSpPr>
          <p:nvPr>
            <p:ph type="title"/>
          </p:nvPr>
        </p:nvSpPr>
        <p:spPr>
          <a:xfrm>
            <a:off x="1331913" y="333375"/>
            <a:ext cx="7583487" cy="1419225"/>
          </a:xfrm>
        </p:spPr>
        <p:txBody>
          <a:bodyPr/>
          <a:lstStyle/>
          <a:p>
            <a:pPr algn="ctr" eaLnBrk="1" fontAlgn="auto" hangingPunct="1">
              <a:spcAft>
                <a:spcPts val="0"/>
              </a:spcAft>
              <a:defRPr/>
            </a:pPr>
            <a:r>
              <a:rPr lang="es-ES_tradnl"/>
              <a:t>Pautas para la construcción del F.F. Proyectado</a:t>
            </a:r>
            <a:endParaRPr lang="es-ES"/>
          </a:p>
        </p:txBody>
      </p:sp>
      <p:sp>
        <p:nvSpPr>
          <p:cNvPr id="137220" name="Rectangle 4"/>
          <p:cNvSpPr>
            <a:spLocks noGrp="1" noChangeArrowheads="1"/>
          </p:cNvSpPr>
          <p:nvPr>
            <p:ph sz="quarter" idx="13"/>
          </p:nvPr>
        </p:nvSpPr>
        <p:spPr>
          <a:xfrm>
            <a:off x="1619250" y="1628775"/>
            <a:ext cx="7005638" cy="4784725"/>
          </a:xfrm>
        </p:spPr>
        <p:txBody>
          <a:bodyPr/>
          <a:lstStyle/>
          <a:p>
            <a:pPr marL="533400" indent="-533400" algn="ctr" eaLnBrk="1" fontAlgn="auto" hangingPunct="1">
              <a:spcAft>
                <a:spcPts val="0"/>
              </a:spcAft>
              <a:buFont typeface="Wingdings" panose="05000000000000000000" pitchFamily="2" charset="2"/>
              <a:buNone/>
              <a:defRPr/>
            </a:pPr>
            <a:endParaRPr lang="es-ES_tradnl"/>
          </a:p>
          <a:p>
            <a:pPr marL="533400" indent="-533400" algn="ctr" eaLnBrk="1" fontAlgn="auto" hangingPunct="1">
              <a:spcAft>
                <a:spcPts val="0"/>
              </a:spcAft>
              <a:buFont typeface="Wingdings" panose="05000000000000000000" pitchFamily="2" charset="2"/>
              <a:buNone/>
              <a:defRPr/>
            </a:pPr>
            <a:r>
              <a:rPr lang="es-ES_tradnl"/>
              <a:t>  </a:t>
            </a:r>
            <a:r>
              <a:rPr lang="es-ES_tradnl" sz="3200"/>
              <a:t>IDEA CLAVE</a:t>
            </a:r>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endParaRPr lang="es-ES_tradnl"/>
          </a:p>
          <a:p>
            <a:pPr marL="533400" indent="-533400" eaLnBrk="1" fontAlgn="auto" hangingPunct="1">
              <a:spcAft>
                <a:spcPts val="0"/>
              </a:spcAft>
              <a:buFont typeface="Wingdings" panose="05000000000000000000" pitchFamily="2" charset="2"/>
              <a:buNone/>
              <a:defRPr/>
            </a:pPr>
            <a:r>
              <a:rPr lang="es-ES_tradnl"/>
              <a:t>#   Debe ser un FLUJO DE FONDOS             </a:t>
            </a:r>
            <a:r>
              <a:rPr lang="es-ES_tradnl" sz="4000"/>
              <a:t>CREIBLE</a:t>
            </a:r>
            <a:r>
              <a:rPr lang="es-ES_tradnl"/>
              <a:t> </a:t>
            </a:r>
          </a:p>
        </p:txBody>
      </p:sp>
      <p:sp>
        <p:nvSpPr>
          <p:cNvPr id="5" name="Marcador de número de diapositiva 5"/>
          <p:cNvSpPr>
            <a:spLocks noGrp="1"/>
          </p:cNvSpPr>
          <p:nvPr>
            <p:ph type="sldNum" sz="quarter" idx="16"/>
          </p:nvPr>
        </p:nvSpPr>
        <p:spPr/>
        <p:txBody>
          <a:bodyPr/>
          <a:lstStyle/>
          <a:p>
            <a:fld id="{A221B81E-A1B1-41DE-A2D9-0A1CEE770C33}" type="slidenum">
              <a:rPr lang="es-ES"/>
              <a:pPr/>
              <a:t>67</a:t>
            </a:fld>
            <a:endParaRPr lang="es-ES"/>
          </a:p>
        </p:txBody>
      </p:sp>
    </p:spTree>
  </p:cSld>
  <p:clrMapOvr>
    <a:masterClrMapping/>
  </p:clrMapOvr>
  <p:transition>
    <p:cut/>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Evento principal">
  <a:themeElements>
    <a:clrScheme name="Evento principal">
      <a:dk1>
        <a:sysClr val="windowText" lastClr="000000"/>
      </a:dk1>
      <a:lt1>
        <a:sysClr val="window" lastClr="FFFFFF"/>
      </a:lt1>
      <a:dk2>
        <a:srgbClr val="424242"/>
      </a:dk2>
      <a:lt2>
        <a:srgbClr val="C8C8C8"/>
      </a:lt2>
      <a:accent1>
        <a:srgbClr val="EE8011"/>
      </a:accent1>
      <a:accent2>
        <a:srgbClr val="CEC079"/>
      </a:accent2>
      <a:accent3>
        <a:srgbClr val="93A569"/>
      </a:accent3>
      <a:accent4>
        <a:srgbClr val="69A58B"/>
      </a:accent4>
      <a:accent5>
        <a:srgbClr val="6DAABD"/>
      </a:accent5>
      <a:accent6>
        <a:srgbClr val="B24A4B"/>
      </a:accent6>
      <a:hlink>
        <a:srgbClr val="EE8E11"/>
      </a:hlink>
      <a:folHlink>
        <a:srgbClr val="BFAE7F"/>
      </a:folHlink>
    </a:clrScheme>
    <a:fontScheme name="Evento principal">
      <a:majorFont>
        <a:latin typeface="Impac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vento principal">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xmlns="" name="Main Event" id="{AC372BB4-D83D-411E-B849-B641926BA760}" vid="{686B1E04-F35C-4AB5-985D-0C358CA11055}"/>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TC104033927[[fn=Evento principal]]</Template>
  <TotalTime>1569</TotalTime>
  <Words>2274</Words>
  <Application>Microsoft Office PowerPoint</Application>
  <PresentationFormat>Presentación en pantalla (4:3)</PresentationFormat>
  <Paragraphs>555</Paragraphs>
  <Slides>67</Slides>
  <Notes>31</Notes>
  <HiddenSlides>0</HiddenSlides>
  <MMClips>0</MMClips>
  <ScaleCrop>false</ScaleCrop>
  <HeadingPairs>
    <vt:vector size="4" baseType="variant">
      <vt:variant>
        <vt:lpstr>Tema</vt:lpstr>
      </vt:variant>
      <vt:variant>
        <vt:i4>1</vt:i4>
      </vt:variant>
      <vt:variant>
        <vt:lpstr>Títulos de diapositiva</vt:lpstr>
      </vt:variant>
      <vt:variant>
        <vt:i4>67</vt:i4>
      </vt:variant>
    </vt:vector>
  </HeadingPairs>
  <TitlesOfParts>
    <vt:vector size="68" baseType="lpstr">
      <vt:lpstr>Evento principal</vt:lpstr>
      <vt:lpstr>DURANGO Nombre del campus  Componente profesional  Nombre de la asignatura  CÓMO TRANSFORMAR UNA IDEA EN UN PROYECTO Nombre del tema o trabajo   4° Semestre  Conjunto de antecedentes que permiten juzgar las ventajas y desventajas que presenta la asignación de recursos económicos a una unidad productora, donde serán transformados en determinados bienes o servicios. Aprendizaje o competencia  Marco Antonio Díaz Valenzuela Nombre de quien elaboró el recurso didáctico  26/02/2015 Fecha de la elaboración</vt:lpstr>
      <vt:lpstr>Presentación de PowerPoint</vt:lpstr>
      <vt:lpstr>IDEA Vs. PROYECTO</vt:lpstr>
      <vt:lpstr>IDEA Vs. PROYECTO</vt:lpstr>
      <vt:lpstr>ETAPAS DEL PROYECTO</vt:lpstr>
      <vt:lpstr>A. FORMULACIóN. Las Etapas</vt:lpstr>
      <vt:lpstr>A. FORMULACIóN. Las Etapas</vt:lpstr>
      <vt:lpstr>A1. Estudio de Mercado</vt:lpstr>
      <vt:lpstr>A2.a. Tamaño</vt:lpstr>
      <vt:lpstr>A2.b. Localización</vt:lpstr>
      <vt:lpstr>A3. Ingeniería</vt:lpstr>
      <vt:lpstr>A4. Cálculo de Costos y proyección de Ingresos</vt:lpstr>
      <vt:lpstr>A5. Cálculo de Inversiones</vt:lpstr>
      <vt:lpstr>A6. Organización</vt:lpstr>
      <vt:lpstr>B. Evaluación</vt:lpstr>
      <vt:lpstr>C. FINANCIAMIENTO</vt:lpstr>
      <vt:lpstr>Etapas de Estudio de Mercado </vt:lpstr>
      <vt:lpstr>Algunas consideraciones para las proyecciones</vt:lpstr>
      <vt:lpstr>Tipos de bienes</vt:lpstr>
      <vt:lpstr>Tamaño. Su análisis</vt:lpstr>
      <vt:lpstr>Tamaño. Los interrogantes</vt:lpstr>
      <vt:lpstr>Localización</vt:lpstr>
      <vt:lpstr>Los tipos de puntos de venta</vt:lpstr>
      <vt:lpstr>Ingeniería de Proyecto</vt:lpstr>
      <vt:lpstr>Ingeniería de Proyecto</vt:lpstr>
      <vt:lpstr>Cálculo de costos y proyección de Ingresos</vt:lpstr>
      <vt:lpstr>Cálculo de costos y proyección de Ingresos</vt:lpstr>
      <vt:lpstr>Estado de Resultados Proyectado. Modelos</vt:lpstr>
      <vt:lpstr>Estado de Resultados Proyectado. Modelos</vt:lpstr>
      <vt:lpstr>Flujo de Fondos Proyectado</vt:lpstr>
      <vt:lpstr>Flujo de Fondos. Modelo Directo</vt:lpstr>
      <vt:lpstr>Flujo de Fondos. Conceptos</vt:lpstr>
      <vt:lpstr>Flujo de Fondos. Modelo sin financiamiento (para TIR del proyecto o económica)</vt:lpstr>
      <vt:lpstr>Flujo de Fondos. Modelo con financiamiento (para TIR financiera o del Capital propio)</vt:lpstr>
      <vt:lpstr>INVERSIONES . Activos Fijos</vt:lpstr>
      <vt:lpstr>INVERSIONES. Capital de Trabajo</vt:lpstr>
      <vt:lpstr>INVERSIONES. Recomendaciones</vt:lpstr>
      <vt:lpstr>INVERSIONES. Recomendaciones</vt:lpstr>
      <vt:lpstr>ORGANIZACIÓN</vt:lpstr>
      <vt:lpstr>EVALUACIÓN. Indicadores</vt:lpstr>
      <vt:lpstr>EVALUACIÓN</vt:lpstr>
      <vt:lpstr>EVALUACIÓN. VPN o VAN</vt:lpstr>
      <vt:lpstr>EVALUACION. TIR</vt:lpstr>
      <vt:lpstr>EVALUACIÓN. TIR</vt:lpstr>
      <vt:lpstr>EVALUACIÓN. PR</vt:lpstr>
      <vt:lpstr>EVALUACIÓN. Otros indicadores</vt:lpstr>
      <vt:lpstr>EVALUACION. Punto de Equilibrio</vt:lpstr>
      <vt:lpstr>FINANCIAMIENTO. Alternativas</vt:lpstr>
      <vt:lpstr>FINANCIAMIENTO</vt:lpstr>
      <vt:lpstr>FINANCIAMIENTO. Reglas básicas</vt:lpstr>
      <vt:lpstr>FINANCIAMIENTO. Acceso al crédito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lpstr>Pautas para la construcción del F.F. Proyectado</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Marco Antonio</dc:creator>
  <cp:lastModifiedBy>PC</cp:lastModifiedBy>
  <cp:revision>129</cp:revision>
  <cp:lastPrinted>1601-01-01T00:00:00Z</cp:lastPrinted>
  <dcterms:created xsi:type="dcterms:W3CDTF">1601-01-01T00:00:00Z</dcterms:created>
  <dcterms:modified xsi:type="dcterms:W3CDTF">2015-11-30T22:27:17Z</dcterms:modified>
</cp:coreProperties>
</file>