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2669380"/>
            <a:ext cx="10353762" cy="3121819"/>
          </a:xfrm>
        </p:spPr>
        <p:txBody>
          <a:bodyPr>
            <a:normAutofit/>
          </a:bodyPr>
          <a:lstStyle/>
          <a:p>
            <a:pPr algn="ctr"/>
            <a:r>
              <a:rPr lang="es-MX" sz="2800" dirty="0" smtClean="0"/>
              <a:t>CONCEPTOS DE </a:t>
            </a:r>
            <a:r>
              <a:rPr lang="es-MX" sz="2800" dirty="0" smtClean="0"/>
              <a:t>ANATOMÍA </a:t>
            </a:r>
            <a:r>
              <a:rPr lang="es-MX" sz="2800" dirty="0" smtClean="0"/>
              <a:t>, </a:t>
            </a:r>
            <a:r>
              <a:rPr lang="es-MX" sz="2800" dirty="0" smtClean="0"/>
              <a:t>FISIOLOGÍA </a:t>
            </a:r>
            <a:r>
              <a:rPr lang="es-MX" sz="2800" dirty="0" smtClean="0"/>
              <a:t>E HIGIENE INDIVIDUAL</a:t>
            </a:r>
          </a:p>
          <a:p>
            <a:pPr algn="ctr"/>
            <a:r>
              <a:rPr lang="es-MX" sz="2800" dirty="0" smtClean="0"/>
              <a:t>PROFR. RODOLFO DIAZ MACIAS</a:t>
            </a:r>
          </a:p>
          <a:p>
            <a:pPr algn="ctr"/>
            <a:r>
              <a:rPr lang="es-MX" sz="2800" dirty="0" smtClean="0"/>
              <a:t>CIENCIAS DE LA SALUD 1</a:t>
            </a:r>
            <a:endParaRPr lang="es-MX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443" y="609600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56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Conceptos de anatomía, fisiología e higiene individual.</a:t>
            </a:r>
          </a:p>
        </p:txBody>
      </p:sp>
    </p:spTree>
    <p:extLst>
      <p:ext uri="{BB962C8B-B14F-4D97-AF65-F5344CB8AC3E}">
        <p14:creationId xmlns:p14="http://schemas.microsoft.com/office/powerpoint/2010/main" val="2308564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Anatomía, fisiología, higiene y salud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dirty="0"/>
              <a:t>La higiene es la rama de la medicina que trata de la salud y de </a:t>
            </a:r>
            <a:r>
              <a:rPr lang="es-MX" sz="2400" dirty="0" smtClean="0"/>
              <a:t>su conservación</a:t>
            </a:r>
            <a:r>
              <a:rPr lang="es-MX" sz="2400" dirty="0"/>
              <a:t>; según su nivel de acción la higiene se divide en: individual </a:t>
            </a:r>
            <a:r>
              <a:rPr lang="es-MX" sz="2400" dirty="0" smtClean="0"/>
              <a:t>o personal</a:t>
            </a:r>
            <a:r>
              <a:rPr lang="es-MX" sz="2400" dirty="0"/>
              <a:t>, de grupo (familiar principalmente) y de la </a:t>
            </a:r>
            <a:r>
              <a:rPr lang="es-MX" sz="2400" dirty="0" smtClean="0"/>
              <a:t>comunidad. Higiene </a:t>
            </a:r>
            <a:r>
              <a:rPr lang="es-MX" sz="2400" dirty="0"/>
              <a:t>personal: Se dirige específicamente a las distintas etapas de </a:t>
            </a:r>
            <a:r>
              <a:rPr lang="es-MX" sz="2400" dirty="0" smtClean="0"/>
              <a:t>la vida</a:t>
            </a:r>
            <a:r>
              <a:rPr lang="es-MX" sz="2400" dirty="0"/>
              <a:t>: lactante, preescolar, escolar, adolescente, adulto y anciano. Es </a:t>
            </a:r>
            <a:r>
              <a:rPr lang="es-MX" sz="2400" dirty="0" smtClean="0"/>
              <a:t>el conjunto </a:t>
            </a:r>
            <a:r>
              <a:rPr lang="es-MX" sz="2400" dirty="0"/>
              <a:t>de prácticas, técnicas y hábitos relacionados con el </a:t>
            </a:r>
            <a:r>
              <a:rPr lang="es-MX" sz="2400" dirty="0" smtClean="0"/>
              <a:t>cuidado personal </a:t>
            </a:r>
            <a:r>
              <a:rPr lang="es-MX" sz="2400" dirty="0"/>
              <a:t>que inciden positivamente en la salud y que previenen </a:t>
            </a:r>
            <a:r>
              <a:rPr lang="es-MX" sz="2400" dirty="0" smtClean="0"/>
              <a:t>posibles enfermedades</a:t>
            </a:r>
            <a:r>
              <a:rPr lang="es-MX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2890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348916"/>
            <a:ext cx="10353762" cy="5442284"/>
          </a:xfrm>
        </p:spPr>
        <p:txBody>
          <a:bodyPr/>
          <a:lstStyle/>
          <a:p>
            <a:r>
              <a:rPr lang="es-MX" sz="2400" dirty="0"/>
              <a:t>Las personas que no se preocupan por la higiene tienen </a:t>
            </a:r>
            <a:r>
              <a:rPr lang="es-MX" sz="2400" dirty="0" smtClean="0"/>
              <a:t>un aspecto </a:t>
            </a:r>
            <a:r>
              <a:rPr lang="es-MX" sz="2400" dirty="0"/>
              <a:t>sucio e incluso pueden oler mal. En la escuela, </a:t>
            </a:r>
            <a:r>
              <a:rPr lang="es-MX" sz="2400" dirty="0" smtClean="0"/>
              <a:t>los jóvenes </a:t>
            </a:r>
            <a:r>
              <a:rPr lang="es-MX" sz="2400" dirty="0"/>
              <a:t>no querrán ser amigos de alguien que vaya así. En </a:t>
            </a:r>
            <a:r>
              <a:rPr lang="es-MX" sz="2400" dirty="0" smtClean="0"/>
              <a:t>el trabajo</a:t>
            </a:r>
            <a:r>
              <a:rPr lang="es-MX" sz="2400" dirty="0"/>
              <a:t>, un empresario no va a querer contratar a alguien que </a:t>
            </a:r>
            <a:r>
              <a:rPr lang="es-MX" sz="2400" dirty="0" smtClean="0"/>
              <a:t>no tenga </a:t>
            </a:r>
            <a:r>
              <a:rPr lang="es-MX" sz="2400" dirty="0"/>
              <a:t>en cuenta la higiene, y a los empleados no les va a </a:t>
            </a:r>
            <a:r>
              <a:rPr lang="es-MX" sz="2400" dirty="0" smtClean="0"/>
              <a:t>hace ninguna </a:t>
            </a:r>
            <a:r>
              <a:rPr lang="es-MX" sz="2400" dirty="0"/>
              <a:t>gracia tener que trabajar con alguien que no vaya limpio</a:t>
            </a:r>
            <a:r>
              <a:rPr lang="es-MX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1958" y="3278261"/>
            <a:ext cx="5486400" cy="236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50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288758"/>
            <a:ext cx="10353762" cy="5502442"/>
          </a:xfrm>
        </p:spPr>
        <p:txBody>
          <a:bodyPr>
            <a:normAutofit/>
          </a:bodyPr>
          <a:lstStyle/>
          <a:p>
            <a:r>
              <a:rPr lang="es-MX" sz="2400" dirty="0"/>
              <a:t>El orden está intrínsecamente ligado a la higiene, ya que nos </a:t>
            </a:r>
            <a:r>
              <a:rPr lang="es-MX" sz="2400" dirty="0" smtClean="0"/>
              <a:t>permite cuidar </a:t>
            </a:r>
            <a:r>
              <a:rPr lang="es-MX" sz="2400" dirty="0"/>
              <a:t>nuestro entorno físico. Tener nuestra casa ordenada y limpia </a:t>
            </a:r>
            <a:r>
              <a:rPr lang="es-MX" sz="2400" dirty="0" smtClean="0"/>
              <a:t>evita que </a:t>
            </a:r>
            <a:r>
              <a:rPr lang="es-MX" sz="2400" dirty="0"/>
              <a:t>se concentren gérmenes, enfermedades y plagas en nuestro </a:t>
            </a:r>
            <a:r>
              <a:rPr lang="es-MX" sz="2400" dirty="0" smtClean="0"/>
              <a:t>espacio vital</a:t>
            </a:r>
            <a:r>
              <a:rPr lang="es-MX" sz="2400" dirty="0"/>
              <a:t>. Por eso el ser ordenado no es simplemente un hábito; también </a:t>
            </a:r>
            <a:r>
              <a:rPr lang="es-MX" sz="2400" dirty="0" smtClean="0"/>
              <a:t>es saludable</a:t>
            </a:r>
            <a:r>
              <a:rPr lang="es-MX" sz="2400" dirty="0"/>
              <a:t>. En el desorden se acumula polvo, suciedad e </a:t>
            </a:r>
            <a:r>
              <a:rPr lang="es-MX" sz="2400" dirty="0" smtClean="0"/>
              <a:t>innumerables gérmenes</a:t>
            </a:r>
            <a:r>
              <a:rPr lang="es-MX" sz="2400" dirty="0"/>
              <a:t>. Por lo mismo es muy importante procurar tener un </a:t>
            </a:r>
            <a:r>
              <a:rPr lang="es-MX" sz="2400" dirty="0" smtClean="0"/>
              <a:t>hogar limpio</a:t>
            </a:r>
            <a:r>
              <a:rPr lang="es-MX" sz="2400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568" y="3627840"/>
            <a:ext cx="4547937" cy="277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67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830179"/>
            <a:ext cx="10353762" cy="4961021"/>
          </a:xfrm>
        </p:spPr>
        <p:txBody>
          <a:bodyPr>
            <a:normAutofit/>
          </a:bodyPr>
          <a:lstStyle/>
          <a:p>
            <a:r>
              <a:rPr lang="es-MX" sz="2400" dirty="0"/>
              <a:t>La escuela debe promover normas de higiene corporal recordando </a:t>
            </a:r>
            <a:r>
              <a:rPr lang="es-MX" sz="2400" dirty="0" smtClean="0"/>
              <a:t>al alumnado </a:t>
            </a:r>
            <a:r>
              <a:rPr lang="es-MX" sz="2400" dirty="0"/>
              <a:t>durante el desarrollo de las diferentes actividades escolares </a:t>
            </a:r>
            <a:r>
              <a:rPr lang="es-MX" sz="2400" dirty="0" smtClean="0"/>
              <a:t>la necesidad </a:t>
            </a:r>
            <a:r>
              <a:rPr lang="es-MX" sz="2400" dirty="0"/>
              <a:t>de mantener posturas correctas para que la espalda no </a:t>
            </a:r>
            <a:r>
              <a:rPr lang="es-MX" sz="2400" dirty="0" smtClean="0"/>
              <a:t>sufra. Esta </a:t>
            </a:r>
            <a:r>
              <a:rPr lang="es-MX" sz="2400" dirty="0"/>
              <a:t>tarea debe ser continuada, fuera del centro escolar, en el </a:t>
            </a:r>
            <a:r>
              <a:rPr lang="es-MX" sz="2400" dirty="0" smtClean="0"/>
              <a:t>ámbito familiar</a:t>
            </a:r>
            <a:r>
              <a:rPr lang="es-MX" sz="2400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2612" y="2938676"/>
            <a:ext cx="4006514" cy="308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09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348916"/>
            <a:ext cx="10353762" cy="5442284"/>
          </a:xfrm>
        </p:spPr>
        <p:txBody>
          <a:bodyPr>
            <a:normAutofit/>
          </a:bodyPr>
          <a:lstStyle/>
          <a:p>
            <a:r>
              <a:rPr lang="es-MX" sz="2400" dirty="0"/>
              <a:t>Hay que fomentar en el alumnado la importancia de acudir al plantel </a:t>
            </a:r>
            <a:r>
              <a:rPr lang="es-MX" sz="2400" dirty="0" smtClean="0"/>
              <a:t>con una </a:t>
            </a:r>
            <a:r>
              <a:rPr lang="es-MX" sz="2400" dirty="0"/>
              <a:t>bolsa de aseo que contenga un cepillo de dientes, pasta de </a:t>
            </a:r>
            <a:r>
              <a:rPr lang="es-MX" sz="2400" dirty="0" smtClean="0"/>
              <a:t>dientes, un </a:t>
            </a:r>
            <a:r>
              <a:rPr lang="es-MX" sz="2400" dirty="0"/>
              <a:t>peine y toallitas para su higiene personal durante el horario </a:t>
            </a:r>
            <a:r>
              <a:rPr lang="es-MX" sz="2400" dirty="0" smtClean="0"/>
              <a:t>escolar. </a:t>
            </a:r>
            <a:r>
              <a:rPr lang="es-MX" sz="2400" dirty="0" smtClean="0"/>
              <a:t>Para </a:t>
            </a:r>
            <a:r>
              <a:rPr lang="es-MX" sz="2400" dirty="0"/>
              <a:t>llevar a cabo esta tarea los baños del colegio han de estar limpios  </a:t>
            </a:r>
            <a:r>
              <a:rPr lang="es-MX" sz="2400" dirty="0" smtClean="0"/>
              <a:t>dotados </a:t>
            </a:r>
            <a:r>
              <a:rPr lang="es-MX" sz="2400" dirty="0"/>
              <a:t>de jabón y papel higiénico. Para lograr esto es fundamental </a:t>
            </a:r>
            <a:r>
              <a:rPr lang="es-MX" sz="2400" dirty="0" smtClean="0"/>
              <a:t>la participación </a:t>
            </a:r>
            <a:r>
              <a:rPr lang="es-MX" sz="2400" dirty="0"/>
              <a:t>de todos los miembros del centro escolar. Otro </a:t>
            </a:r>
            <a:r>
              <a:rPr lang="es-MX" sz="2400" dirty="0" smtClean="0"/>
              <a:t>aspecto importante </a:t>
            </a:r>
            <a:r>
              <a:rPr lang="es-MX" sz="2400" dirty="0"/>
              <a:t>es promover que el alumno traiga de casa algún tipo </a:t>
            </a:r>
            <a:r>
              <a:rPr lang="es-MX" sz="2400" dirty="0" smtClean="0"/>
              <a:t>d alimento </a:t>
            </a:r>
            <a:r>
              <a:rPr lang="es-MX" sz="2400" dirty="0"/>
              <a:t>para media mañana: bocadillo, fruta, dulce casero, jugos, </a:t>
            </a:r>
            <a:r>
              <a:rPr lang="es-MX" sz="2400" dirty="0" smtClean="0"/>
              <a:t>agua No </a:t>
            </a:r>
            <a:r>
              <a:rPr lang="es-MX" sz="2400" dirty="0"/>
              <a:t>es aconsejable el consumo de alimentos no saludables tales </a:t>
            </a:r>
            <a:r>
              <a:rPr lang="es-MX" sz="2400" dirty="0" smtClean="0"/>
              <a:t>como pastelillos </a:t>
            </a:r>
            <a:r>
              <a:rPr lang="es-MX" sz="2400" dirty="0"/>
              <a:t>comerciales, chucherías y refrescos azucarados</a:t>
            </a:r>
          </a:p>
        </p:txBody>
      </p:sp>
    </p:spTree>
    <p:extLst>
      <p:ext uri="{BB962C8B-B14F-4D97-AF65-F5344CB8AC3E}">
        <p14:creationId xmlns:p14="http://schemas.microsoft.com/office/powerpoint/2010/main" val="3982123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757989"/>
            <a:ext cx="9769642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504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Conceptos de sistema y aparato.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dirty="0"/>
              <a:t>Un sistema está compuesto por órganos homogéneos </a:t>
            </a:r>
            <a:r>
              <a:rPr lang="es-MX" sz="2400" dirty="0" smtClean="0"/>
              <a:t>o semejantes </a:t>
            </a:r>
            <a:r>
              <a:rPr lang="es-MX" sz="2400" dirty="0"/>
              <a:t>por su estructura y origen, pues en su estructura predomina un mismo tipo de tejido originado de </a:t>
            </a:r>
            <a:r>
              <a:rPr lang="es-MX" sz="2400" dirty="0" smtClean="0"/>
              <a:t>una determinada </a:t>
            </a:r>
            <a:r>
              <a:rPr lang="es-MX" sz="2400" dirty="0"/>
              <a:t>capa germinativa (sistema óseo, muscular y nervioso), mientras que un aparato está constituido </a:t>
            </a:r>
            <a:r>
              <a:rPr lang="es-MX" sz="2400" dirty="0" smtClean="0"/>
              <a:t>por órganos </a:t>
            </a:r>
            <a:r>
              <a:rPr lang="es-MX" sz="2400" dirty="0"/>
              <a:t>heterogéneos o diferentes en estos dos aspectos (aparato locomotor, digestivo, respiratorio, urinario, </a:t>
            </a:r>
            <a:r>
              <a:rPr lang="es-MX" sz="2400" dirty="0" smtClean="0"/>
              <a:t>genital, endocrino </a:t>
            </a:r>
            <a:r>
              <a:rPr lang="es-MX" sz="2400" dirty="0"/>
              <a:t>y circulatorio).</a:t>
            </a:r>
          </a:p>
        </p:txBody>
      </p:sp>
    </p:spTree>
    <p:extLst>
      <p:ext uri="{BB962C8B-B14F-4D97-AF65-F5344CB8AC3E}">
        <p14:creationId xmlns:p14="http://schemas.microsoft.com/office/powerpoint/2010/main" val="666378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822158"/>
          </a:xfrm>
        </p:spPr>
        <p:txBody>
          <a:bodyPr/>
          <a:lstStyle/>
          <a:p>
            <a:r>
              <a:rPr lang="es-MX" dirty="0"/>
              <a:t>Enfoques del estudio de la anatomía.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1540042"/>
            <a:ext cx="10353762" cy="4251158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Existen tres enfoques para el estudio de la anatomía: anatomía sistémica, anatomía regional, anatomía clínica.</a:t>
            </a:r>
          </a:p>
          <a:p>
            <a:r>
              <a:rPr lang="es-MX" dirty="0"/>
              <a:t>• </a:t>
            </a:r>
            <a:r>
              <a:rPr lang="es-MX" u="sng" dirty="0"/>
              <a:t>La anatomía sistémica </a:t>
            </a:r>
            <a:r>
              <a:rPr lang="es-MX" dirty="0"/>
              <a:t>es un enfoque del estudio anatómico organizado por sistemas orgánicos, como el </a:t>
            </a:r>
            <a:r>
              <a:rPr lang="es-MX" dirty="0" smtClean="0"/>
              <a:t>sistema cardiovascular</a:t>
            </a:r>
            <a:r>
              <a:rPr lang="es-MX" dirty="0"/>
              <a:t>, que destaca los aspectos generales de este sistema en todo el cuerpo.</a:t>
            </a:r>
          </a:p>
          <a:p>
            <a:r>
              <a:rPr lang="es-MX" dirty="0"/>
              <a:t>• </a:t>
            </a:r>
            <a:r>
              <a:rPr lang="es-MX" u="sng" dirty="0"/>
              <a:t>La anatomía regional </a:t>
            </a:r>
            <a:r>
              <a:rPr lang="es-MX" dirty="0"/>
              <a:t>es un enfoque del estudio anatómico basado en regiones, partes o divisiones del </a:t>
            </a:r>
            <a:r>
              <a:rPr lang="es-MX" dirty="0" smtClean="0"/>
              <a:t>cuerpo, como </a:t>
            </a:r>
            <a:r>
              <a:rPr lang="es-MX" dirty="0"/>
              <a:t>el abdomen, que destaca las relaciones de varias estructuras sistémicas (músculos, nervios y </a:t>
            </a:r>
            <a:r>
              <a:rPr lang="es-MX" dirty="0" smtClean="0"/>
              <a:t>arterias) dentro </a:t>
            </a:r>
            <a:r>
              <a:rPr lang="es-MX" dirty="0"/>
              <a:t>de la región, la parte o la división del </a:t>
            </a:r>
            <a:r>
              <a:rPr lang="es-MX" dirty="0" smtClean="0"/>
              <a:t>cuerpo.</a:t>
            </a:r>
          </a:p>
          <a:p>
            <a:r>
              <a:rPr lang="es-MX" u="sng" dirty="0" smtClean="0"/>
              <a:t>La </a:t>
            </a:r>
            <a:r>
              <a:rPr lang="es-MX" u="sng" dirty="0"/>
              <a:t>anatomía clínica </a:t>
            </a:r>
            <a:r>
              <a:rPr lang="es-MX" dirty="0"/>
              <a:t>es un enfoque del estudio anatómico basado sobre regiones, sistemas o ambos, que </a:t>
            </a:r>
            <a:r>
              <a:rPr lang="es-MX" dirty="0" smtClean="0"/>
              <a:t>destaca la </a:t>
            </a:r>
            <a:r>
              <a:rPr lang="es-MX" dirty="0"/>
              <a:t>aplicación práctica del conocimiento anatómico a la solución de problemas clínicos y/o la aplicación </a:t>
            </a:r>
            <a:r>
              <a:rPr lang="es-MX" dirty="0" smtClean="0"/>
              <a:t>de observaciones </a:t>
            </a:r>
            <a:r>
              <a:rPr lang="es-MX" dirty="0"/>
              <a:t>clínicas para aumentar el conocimiento anatómico</a:t>
            </a:r>
          </a:p>
        </p:txBody>
      </p:sp>
    </p:spTree>
    <p:extLst>
      <p:ext uri="{BB962C8B-B14F-4D97-AF65-F5344CB8AC3E}">
        <p14:creationId xmlns:p14="http://schemas.microsoft.com/office/powerpoint/2010/main" val="1851053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974558"/>
            <a:ext cx="10353762" cy="4816642"/>
          </a:xfrm>
        </p:spPr>
        <p:txBody>
          <a:bodyPr>
            <a:normAutofit/>
          </a:bodyPr>
          <a:lstStyle/>
          <a:p>
            <a:r>
              <a:rPr lang="es-MX" sz="3600" dirty="0"/>
              <a:t>La anatomía de superficie, estudio del cuerpo vivo en reposo y en acción, se utiliza en los tres enfoques </a:t>
            </a:r>
            <a:r>
              <a:rPr lang="es-MX" sz="3600" dirty="0" smtClean="0"/>
              <a:t>principales para </a:t>
            </a:r>
            <a:r>
              <a:rPr lang="es-MX" sz="3600" dirty="0"/>
              <a:t>el estudio de la anatomía. La anatomía de superficie describe la configuración de la superficie del cuerpo, </a:t>
            </a:r>
            <a:r>
              <a:rPr lang="es-MX" sz="3600" dirty="0" smtClean="0"/>
              <a:t>sobre todo </a:t>
            </a:r>
            <a:r>
              <a:rPr lang="es-MX" sz="3600" dirty="0"/>
              <a:t>su relación con las partes más profundas como huesos y músculos.</a:t>
            </a:r>
          </a:p>
        </p:txBody>
      </p:sp>
    </p:spTree>
    <p:extLst>
      <p:ext uri="{BB962C8B-B14F-4D97-AF65-F5344CB8AC3E}">
        <p14:creationId xmlns:p14="http://schemas.microsoft.com/office/powerpoint/2010/main" val="34975731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24</TotalTime>
  <Words>741</Words>
  <Application>Microsoft Office PowerPoint</Application>
  <PresentationFormat>Personalizado</PresentationFormat>
  <Paragraphs>18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Damask</vt:lpstr>
      <vt:lpstr>Presentación de PowerPoint</vt:lpstr>
      <vt:lpstr>Conceptos de anatomía, fisiología e higiene individual.</vt:lpstr>
      <vt:lpstr>Anatomía, fisiología, higiene y salud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Conceptos de sistema y aparato.</vt:lpstr>
      <vt:lpstr>Enfoques del estudio de la anatomía.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Conceptos de anatomía, fisiología e higiene individual.</dc:title>
  <dc:creator>rodolfo diaz macias</dc:creator>
  <cp:lastModifiedBy>Ordoñez</cp:lastModifiedBy>
  <cp:revision>5</cp:revision>
  <dcterms:created xsi:type="dcterms:W3CDTF">2015-09-03T02:34:31Z</dcterms:created>
  <dcterms:modified xsi:type="dcterms:W3CDTF">2016-07-28T15:05:19Z</dcterms:modified>
</cp:coreProperties>
</file>