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3"/>
  </p:notesMasterIdLst>
  <p:sldIdLst>
    <p:sldId id="256" r:id="rId4"/>
    <p:sldId id="257" r:id="rId5"/>
    <p:sldId id="258" r:id="rId6"/>
    <p:sldId id="259" r:id="rId7"/>
    <p:sldId id="260" r:id="rId8"/>
    <p:sldId id="261" r:id="rId9"/>
    <p:sldId id="262" r:id="rId10"/>
    <p:sldId id="263" r:id="rId11"/>
    <p:sldId id="264"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26/07/2016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val="836625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7/26/2016</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7/26/2016</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26/07/2016</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43074" y="2492896"/>
            <a:ext cx="7074162" cy="1752600"/>
          </a:xfrm>
        </p:spPr>
        <p:txBody>
          <a:bodyPr/>
          <a:lstStyle/>
          <a:p>
            <a:r>
              <a:rPr lang="es-MX" dirty="0"/>
              <a:t>Ecuaciones diferenciales aplicadas </a:t>
            </a:r>
            <a:r>
              <a:rPr lang="es-MX" dirty="0" smtClean="0"/>
              <a:t>al área </a:t>
            </a:r>
            <a:r>
              <a:rPr lang="es-MX" dirty="0"/>
              <a:t>de </a:t>
            </a:r>
            <a:r>
              <a:rPr lang="es-MX" dirty="0" smtClean="0"/>
              <a:t>Ciencias </a:t>
            </a:r>
            <a:r>
              <a:rPr lang="es-MX" dirty="0"/>
              <a:t>de la </a:t>
            </a:r>
            <a:r>
              <a:rPr lang="es-MX" dirty="0" smtClean="0"/>
              <a:t>Salud</a:t>
            </a:r>
          </a:p>
          <a:p>
            <a:r>
              <a:rPr lang="es-MX" dirty="0" smtClean="0"/>
              <a:t>Ing</a:t>
            </a:r>
            <a:r>
              <a:rPr lang="es-MX" dirty="0"/>
              <a:t>. Tania Ivette Morales Hernández</a:t>
            </a:r>
          </a:p>
          <a:p>
            <a:r>
              <a:rPr lang="es-MX" dirty="0" smtClean="0"/>
              <a:t>cá</a:t>
            </a:r>
            <a:r>
              <a:rPr lang="es-MX" dirty="0" smtClean="0"/>
              <a:t>lculo </a:t>
            </a:r>
            <a:r>
              <a:rPr lang="es-MX" dirty="0" smtClean="0"/>
              <a:t>Diferencial</a:t>
            </a:r>
          </a:p>
          <a:p>
            <a:r>
              <a:rPr lang="es-MX" dirty="0" smtClean="0"/>
              <a:t>5to Semestre</a:t>
            </a:r>
          </a:p>
          <a:p>
            <a:endParaRPr lang="es-MX" dirty="0"/>
          </a:p>
          <a:p>
            <a:pPr algn="r"/>
            <a:r>
              <a:rPr lang="es-MX" dirty="0" smtClean="0"/>
              <a:t>07 de Septiembre del 2015</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sz="3200" dirty="0"/>
              <a:t>Ecuaciones diferenciales aplicadas al área de </a:t>
            </a:r>
            <a:r>
              <a:rPr lang="es-MX" sz="3200" dirty="0" smtClean="0"/>
              <a:t>Ciencias </a:t>
            </a:r>
            <a:r>
              <a:rPr lang="es-MX" sz="3200" dirty="0"/>
              <a:t>de la Salud</a:t>
            </a:r>
          </a:p>
        </p:txBody>
      </p:sp>
      <p:sp>
        <p:nvSpPr>
          <p:cNvPr id="3" name="Marcador de contenido 2"/>
          <p:cNvSpPr>
            <a:spLocks noGrp="1"/>
          </p:cNvSpPr>
          <p:nvPr>
            <p:ph idx="1"/>
          </p:nvPr>
        </p:nvSpPr>
        <p:spPr/>
        <p:txBody>
          <a:bodyPr/>
          <a:lstStyle/>
          <a:p>
            <a:pPr algn="just"/>
            <a:r>
              <a:rPr lang="es-MX" sz="2400" dirty="0"/>
              <a:t>Sabemos que desde el inicio de la biología como ciencia, ésta no dependió en lo absoluto de las matemáticas para su desarrollo con éxito, así que surge la pregunta ¿por qué tendríamos que utilizarlas ahora para entender fenómenos biológicos? </a:t>
            </a:r>
          </a:p>
        </p:txBody>
      </p:sp>
      <p:pic>
        <p:nvPicPr>
          <p:cNvPr id="4098" name="Picture 2" descr="http://innovacionensalud.com/wp-content/uploads/2013/08/20121101200911-calculosrena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32874">
            <a:off x="6082720" y="3438127"/>
            <a:ext cx="2592288" cy="24338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080695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r>
              <a:rPr lang="es-MX" sz="2400" dirty="0"/>
              <a:t>El que las ciencias de la salud, como la biología por ejemplo, no emplearan a las matemáticas en la antigüedad, no quiere decir que en la actualidad (o a futuro) no podamos utilizarlas. Partiendo de esta idea, disciplinas como la genética y la ecología lograron éxitos importantes desarrollando modelos matemáticos basados en ecuaciones diferenciales. </a:t>
            </a:r>
          </a:p>
          <a:p>
            <a:endParaRPr lang="es-MX" dirty="0"/>
          </a:p>
        </p:txBody>
      </p:sp>
      <p:pic>
        <p:nvPicPr>
          <p:cNvPr id="5122" name="Picture 2" descr="http://www.redicecreations.com/ul_img/2341nanobo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3339802"/>
            <a:ext cx="4381500" cy="24193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371483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438229"/>
          </a:xfrm>
        </p:spPr>
        <p:txBody>
          <a:bodyPr/>
          <a:lstStyle/>
          <a:p>
            <a:pPr algn="just"/>
            <a:r>
              <a:rPr lang="es-MX" sz="2800" dirty="0"/>
              <a:t>Actualmente, las matemáticas aportan herramientas y modelos matemáticos de ecuaciones diferenciales como apoyo a estudios específicos de investigación en el área de Ciencias de la Salud. </a:t>
            </a:r>
            <a:endParaRPr lang="es-MX" sz="2800" dirty="0" smtClean="0"/>
          </a:p>
        </p:txBody>
      </p:sp>
      <p:pic>
        <p:nvPicPr>
          <p:cNvPr id="6146" name="Picture 2" descr="https://matematicas4univia.files.wordpress.com/2012/03/shutterstock_49209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92412">
            <a:off x="5979179" y="3025135"/>
            <a:ext cx="2615687" cy="17446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6148" name="Picture 4" descr="http://www.academiarobinlopez.com/images/gallery/Imagen%20No.%2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32577">
            <a:off x="3144117" y="4106768"/>
            <a:ext cx="2543175" cy="1800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502999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sz="3200" dirty="0" smtClean="0"/>
              <a:t> Modelo de absorción de drogas en órganos o células.</a:t>
            </a:r>
            <a:endParaRPr lang="es-MX" sz="3200" dirty="0"/>
          </a:p>
        </p:txBody>
      </p:sp>
      <p:sp>
        <p:nvSpPr>
          <p:cNvPr id="3" name="Marcador de contenido 2"/>
          <p:cNvSpPr>
            <a:spLocks noGrp="1"/>
          </p:cNvSpPr>
          <p:nvPr>
            <p:ph idx="1"/>
          </p:nvPr>
        </p:nvSpPr>
        <p:spPr/>
        <p:txBody>
          <a:bodyPr/>
          <a:lstStyle/>
          <a:p>
            <a:pPr algn="just"/>
            <a:r>
              <a:rPr lang="es-MX" sz="2800" dirty="0"/>
              <a:t>Un problema importante en el campo de la medicina consiste en determinar la absorción de químicos (tales como drogas) por células u órganos. Supongamos que un líquido transporta una droga dentro de un órgano de volumen V cm3 a una tasa de a cm3/</a:t>
            </a:r>
            <a:r>
              <a:rPr lang="es-MX" sz="2800" dirty="0" err="1"/>
              <a:t>seg</a:t>
            </a:r>
            <a:r>
              <a:rPr lang="es-MX" sz="2800" dirty="0"/>
              <a:t> y sale a una tasa de b cm3/</a:t>
            </a:r>
            <a:r>
              <a:rPr lang="es-MX" sz="2800" dirty="0" err="1"/>
              <a:t>seg</a:t>
            </a:r>
            <a:r>
              <a:rPr lang="es-MX" sz="2800" dirty="0"/>
              <a:t>. </a:t>
            </a:r>
            <a:endParaRPr lang="es-MX" sz="2800" dirty="0" smtClean="0"/>
          </a:p>
          <a:p>
            <a:pPr algn="just"/>
            <a:r>
              <a:rPr lang="es-MX" sz="2800" dirty="0" smtClean="0"/>
              <a:t>La </a:t>
            </a:r>
            <a:r>
              <a:rPr lang="es-MX" sz="2800" dirty="0"/>
              <a:t>concentración de la droga en el líquido que entra es c cm3/</a:t>
            </a:r>
            <a:r>
              <a:rPr lang="es-MX" sz="2800" dirty="0" err="1"/>
              <a:t>seg</a:t>
            </a:r>
            <a:r>
              <a:rPr lang="es-MX" sz="2800" dirty="0"/>
              <a:t>. </a:t>
            </a:r>
          </a:p>
        </p:txBody>
      </p:sp>
    </p:spTree>
    <p:extLst>
      <p:ext uri="{BB962C8B-B14F-4D97-AF65-F5344CB8AC3E}">
        <p14:creationId xmlns:p14="http://schemas.microsoft.com/office/powerpoint/2010/main" val="1992861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sz="4000" dirty="0"/>
              <a:t>La ecuación diferencial que modela tal problema es:</a:t>
            </a:r>
          </a:p>
        </p:txBody>
      </p:sp>
      <p:pic>
        <p:nvPicPr>
          <p:cNvPr id="1026" name="Picture 2" descr="https://www.uv.mx/rm/num_anteriores/revmedica_vol6_num2/articulos/images/ecuaciones/13.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75856" y="1844824"/>
            <a:ext cx="2592288" cy="11071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Título 1"/>
          <p:cNvSpPr txBox="1">
            <a:spLocks/>
          </p:cNvSpPr>
          <p:nvPr/>
        </p:nvSpPr>
        <p:spPr bwMode="auto">
          <a:xfrm>
            <a:off x="490854" y="3378058"/>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es-MX" sz="4000" kern="0" dirty="0"/>
              <a:t>cuya solución es:</a:t>
            </a:r>
          </a:p>
        </p:txBody>
      </p:sp>
      <p:pic>
        <p:nvPicPr>
          <p:cNvPr id="1028" name="Picture 4" descr="https://www.uv.mx/rm/num_anteriores/revmedica_vol6_num2/articulos/images/ecuaciones/1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4653136"/>
            <a:ext cx="4112185" cy="10696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273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MX" sz="4000" dirty="0" smtClean="0"/>
              <a:t>Donde </a:t>
            </a:r>
            <a:r>
              <a:rPr lang="es-MX" sz="4000" dirty="0"/>
              <a:t>se presentan los siguientes </a:t>
            </a:r>
            <a:r>
              <a:rPr lang="es-MX" sz="4000" dirty="0" smtClean="0"/>
              <a:t>casos:</a:t>
            </a:r>
            <a:endParaRPr lang="es-MX" sz="4000" dirty="0"/>
          </a:p>
        </p:txBody>
      </p:sp>
      <p:sp>
        <p:nvSpPr>
          <p:cNvPr id="3" name="Marcador de contenido 2"/>
          <p:cNvSpPr>
            <a:spLocks noGrp="1"/>
          </p:cNvSpPr>
          <p:nvPr>
            <p:ph idx="1"/>
          </p:nvPr>
        </p:nvSpPr>
        <p:spPr/>
        <p:txBody>
          <a:bodyPr/>
          <a:lstStyle/>
          <a:p>
            <a:pPr algn="just"/>
            <a:r>
              <a:rPr lang="es-MX" dirty="0"/>
              <a:t>Caso 1: a = b. </a:t>
            </a:r>
            <a:endParaRPr lang="es-MX" dirty="0" smtClean="0"/>
          </a:p>
          <a:p>
            <a:pPr algn="just"/>
            <a:r>
              <a:rPr lang="es-MX" dirty="0" smtClean="0"/>
              <a:t>En </a:t>
            </a:r>
            <a:r>
              <a:rPr lang="es-MX" dirty="0"/>
              <a:t>este caso, la tasa a la cual entra la droga es igual a la tasa a la cual sale, y </a:t>
            </a:r>
            <a:r>
              <a:rPr lang="es-MX" dirty="0" smtClean="0"/>
              <a:t>se </a:t>
            </a:r>
            <a:r>
              <a:rPr lang="es-MX" dirty="0"/>
              <a:t>convierte en:</a:t>
            </a:r>
          </a:p>
        </p:txBody>
      </p:sp>
      <p:pic>
        <p:nvPicPr>
          <p:cNvPr id="2050" name="Picture 2" descr="https://www.uv.mx/rm/num_anteriores/revmedica_vol6_num2/articulos/images/ecuaciones/15.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653136"/>
            <a:ext cx="3813654" cy="648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919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438229"/>
          </a:xfrm>
        </p:spPr>
        <p:txBody>
          <a:bodyPr/>
          <a:lstStyle/>
          <a:p>
            <a:pPr algn="just"/>
            <a:r>
              <a:rPr lang="es-MX" dirty="0"/>
              <a:t>Caso 2: a = b y x0 = 0. </a:t>
            </a:r>
            <a:endParaRPr lang="es-MX" dirty="0" smtClean="0"/>
          </a:p>
          <a:p>
            <a:pPr algn="just"/>
            <a:r>
              <a:rPr lang="es-MX" dirty="0" smtClean="0"/>
              <a:t>En </a:t>
            </a:r>
            <a:r>
              <a:rPr lang="es-MX" dirty="0"/>
              <a:t>este caso, las tasas de entrada y de salida son iguales, y la concentración inicial de la droga en el órgano es 0; entonces </a:t>
            </a:r>
            <a:r>
              <a:rPr lang="es-MX" dirty="0" smtClean="0"/>
              <a:t>resulta</a:t>
            </a:r>
            <a:r>
              <a:rPr lang="es-MX" dirty="0"/>
              <a:t>:</a:t>
            </a:r>
          </a:p>
          <a:p>
            <a:endParaRPr lang="es-MX" dirty="0"/>
          </a:p>
          <a:p>
            <a:endParaRPr lang="es-MX" dirty="0"/>
          </a:p>
        </p:txBody>
      </p:sp>
      <p:pic>
        <p:nvPicPr>
          <p:cNvPr id="3074" name="Picture 2" descr="https://www.uv.mx/rm/num_anteriores/revmedica_vol6_num2/articulos/images/ecuaciones/1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3933056"/>
            <a:ext cx="3694755" cy="8640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442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Conclusión </a:t>
            </a:r>
            <a:endParaRPr lang="es-MX" dirty="0"/>
          </a:p>
        </p:txBody>
      </p:sp>
      <p:sp>
        <p:nvSpPr>
          <p:cNvPr id="3" name="Marcador de contenido 2"/>
          <p:cNvSpPr>
            <a:spLocks noGrp="1"/>
          </p:cNvSpPr>
          <p:nvPr>
            <p:ph idx="1"/>
          </p:nvPr>
        </p:nvSpPr>
        <p:spPr/>
        <p:txBody>
          <a:bodyPr/>
          <a:lstStyle/>
          <a:p>
            <a:pPr algn="just"/>
            <a:r>
              <a:rPr lang="es-MX" sz="2400" dirty="0"/>
              <a:t>La revisión de los modelos matemáticos existentes nos da la pauta para llevar a cabo la elaboración de nuevos modelos de ecuaciones diferenciales ordinarias que apoyen la resolución de problemas específicos en el área de Ciencias de la Salud. </a:t>
            </a:r>
            <a:endParaRPr lang="es-MX" sz="2400" dirty="0" smtClean="0"/>
          </a:p>
          <a:p>
            <a:pPr algn="just"/>
            <a:r>
              <a:rPr lang="es-MX" sz="2400" dirty="0" smtClean="0"/>
              <a:t>Se </a:t>
            </a:r>
            <a:r>
              <a:rPr lang="es-MX" sz="2400" dirty="0"/>
              <a:t>beneficia de esta manera a la comunidad en general, al favorecer diagnósticos tempranos y tratamientos oportunos. </a:t>
            </a:r>
            <a:endParaRPr lang="es-MX" sz="2400" dirty="0" smtClean="0"/>
          </a:p>
          <a:p>
            <a:pPr algn="just"/>
            <a:r>
              <a:rPr lang="es-MX" sz="2400" dirty="0" smtClean="0"/>
              <a:t>La </a:t>
            </a:r>
            <a:r>
              <a:rPr lang="es-MX" sz="2400" dirty="0"/>
              <a:t>combinación de las herramientas matemáticas y los conocimientos de las ciencias biológicas logrará una fusión de ciencias en beneficio de la humanidad.</a:t>
            </a:r>
          </a:p>
        </p:txBody>
      </p:sp>
    </p:spTree>
    <p:extLst>
      <p:ext uri="{BB962C8B-B14F-4D97-AF65-F5344CB8AC3E}">
        <p14:creationId xmlns:p14="http://schemas.microsoft.com/office/powerpoint/2010/main" val="2788420415"/>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608</TotalTime>
  <Words>429</Words>
  <Application>Microsoft Office PowerPoint</Application>
  <PresentationFormat>Presentación en pantalla (4:3)</PresentationFormat>
  <Paragraphs>25</Paragraphs>
  <Slides>9</Slides>
  <Notes>0</Notes>
  <HiddenSlides>0</HiddenSlides>
  <MMClips>0</MMClips>
  <ScaleCrop>false</ScaleCrop>
  <HeadingPairs>
    <vt:vector size="4" baseType="variant">
      <vt:variant>
        <vt:lpstr>Tema</vt:lpstr>
      </vt:variant>
      <vt:variant>
        <vt:i4>3</vt:i4>
      </vt:variant>
      <vt:variant>
        <vt:lpstr>Títulos de diapositiva</vt:lpstr>
      </vt:variant>
      <vt:variant>
        <vt:i4>9</vt:i4>
      </vt:variant>
    </vt:vector>
  </HeadingPairs>
  <TitlesOfParts>
    <vt:vector size="12" baseType="lpstr">
      <vt:lpstr>Tema6</vt:lpstr>
      <vt:lpstr>White with Courier font for code slides</vt:lpstr>
      <vt:lpstr>Tema1</vt:lpstr>
      <vt:lpstr>MULTIVERSIDAD                                 VERACRUZ </vt:lpstr>
      <vt:lpstr>Ecuaciones diferenciales aplicadas al área de Ciencias de la Salud</vt:lpstr>
      <vt:lpstr>Presentación de PowerPoint</vt:lpstr>
      <vt:lpstr>Presentación de PowerPoint</vt:lpstr>
      <vt:lpstr> Modelo de absorción de drogas en órganos o células.</vt:lpstr>
      <vt:lpstr>La ecuación diferencial que modela tal problema es:</vt:lpstr>
      <vt:lpstr>Donde se presentan los siguientes casos:</vt:lpstr>
      <vt:lpstr>Presentación de PowerPoint</vt:lpstr>
      <vt:lpstr>Conclusión </vt:lpstr>
    </vt:vector>
  </TitlesOfParts>
  <Company>Acer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Ordoñez</cp:lastModifiedBy>
  <cp:revision>74</cp:revision>
  <dcterms:created xsi:type="dcterms:W3CDTF">2014-08-15T00:51:36Z</dcterms:created>
  <dcterms:modified xsi:type="dcterms:W3CDTF">2016-07-26T21:33:34Z</dcterms:modified>
</cp:coreProperties>
</file>