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6" r:id="rId10"/>
    <p:sldId id="259"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89" d="100"/>
          <a:sy n="89" d="100"/>
        </p:scale>
        <p:origin x="-125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671D1270-E248-43B8-B61A-BCD4B163A371}"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1D1270-E248-43B8-B61A-BCD4B163A371}"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definicion.de/ciencia"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definicion.de/socieda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mx/?gfe_rd=cr&amp;ei=3OncVdiWI8bOgATsm73QBQ&amp;gws_rd=ssl" TargetMode="External"/><Relationship Id="rId2" Type="http://schemas.openxmlformats.org/officeDocument/2006/relationships/hyperlink" Target="http://definicion.de/geografia/"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definicionabc.com/geografia/geografia.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88640"/>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23528" y="2420888"/>
            <a:ext cx="8568952" cy="4031873"/>
          </a:xfrm>
          <a:prstGeom prst="rect">
            <a:avLst/>
          </a:prstGeom>
        </p:spPr>
        <p:txBody>
          <a:bodyPr wrap="square">
            <a:spAutoFit/>
          </a:bodyPr>
          <a:lstStyle/>
          <a:p>
            <a:pPr lvl="0" algn="ctr">
              <a:spcBef>
                <a:spcPts val="800"/>
              </a:spcBef>
            </a:pPr>
            <a:r>
              <a:rPr lang="es-ES" sz="2400" b="1" cap="all" spc="400" dirty="0">
                <a:solidFill>
                  <a:srgbClr val="000000"/>
                </a:solidFill>
                <a:latin typeface="Franklin Gothic Book"/>
                <a:ea typeface="+mj-ea"/>
                <a:cs typeface="Tunga" pitchFamily="2"/>
              </a:rPr>
              <a:t>Unidad  Gómez </a:t>
            </a:r>
            <a:r>
              <a:rPr lang="es-ES" sz="2400" b="1" cap="all" spc="400" dirty="0" smtClean="0">
                <a:solidFill>
                  <a:srgbClr val="000000"/>
                </a:solidFill>
                <a:latin typeface="Franklin Gothic Book"/>
                <a:ea typeface="+mj-ea"/>
                <a:cs typeface="Tunga" pitchFamily="2"/>
              </a:rPr>
              <a:t>palacio.</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MAESTRA: </a:t>
            </a:r>
            <a:r>
              <a:rPr lang="es-ES" sz="2400" b="1" cap="all" spc="400" dirty="0">
                <a:solidFill>
                  <a:srgbClr val="000000"/>
                </a:solidFill>
                <a:latin typeface="Franklin Gothic Book"/>
                <a:ea typeface="+mj-ea"/>
                <a:cs typeface="Tunga" pitchFamily="2"/>
              </a:rPr>
              <a:t>ALMA </a:t>
            </a:r>
            <a:r>
              <a:rPr lang="es-ES" sz="2400" b="1" cap="all" spc="400" dirty="0" smtClean="0">
                <a:solidFill>
                  <a:srgbClr val="000000"/>
                </a:solidFill>
                <a:latin typeface="Franklin Gothic Book"/>
                <a:ea typeface="+mj-ea"/>
                <a:cs typeface="Tunga" pitchFamily="2"/>
              </a:rPr>
              <a:t>JANET</a:t>
            </a:r>
          </a:p>
          <a:p>
            <a:pPr lvl="0" algn="ctr">
              <a:spcBef>
                <a:spcPts val="800"/>
              </a:spcBef>
            </a:pPr>
            <a:r>
              <a:rPr lang="es-ES" sz="2400" b="1" cap="all" spc="400" dirty="0" smtClean="0">
                <a:solidFill>
                  <a:srgbClr val="000000"/>
                </a:solidFill>
                <a:latin typeface="Franklin Gothic Book"/>
                <a:ea typeface="+mj-ea"/>
                <a:cs typeface="Tunga" pitchFamily="2"/>
              </a:rPr>
              <a:t>CASTRO </a:t>
            </a:r>
            <a:r>
              <a:rPr lang="es-ES" sz="2400" b="1" cap="all" spc="400" dirty="0">
                <a:solidFill>
                  <a:srgbClr val="000000"/>
                </a:solidFill>
                <a:latin typeface="Franklin Gothic Book"/>
                <a:ea typeface="+mj-ea"/>
                <a:cs typeface="Tunga" pitchFamily="2"/>
              </a:rPr>
              <a:t>GUILLEN.</a:t>
            </a:r>
            <a:br>
              <a:rPr lang="es-ES" sz="2400" b="1" cap="all" spc="400" dirty="0">
                <a:solidFill>
                  <a:srgbClr val="000000"/>
                </a:solidFill>
                <a:latin typeface="Franklin Gothic Book"/>
                <a:ea typeface="+mj-ea"/>
                <a:cs typeface="Tunga" pitchFamily="2"/>
              </a:rPr>
            </a:br>
            <a:r>
              <a:rPr lang="es-ES" sz="2400" b="1" cap="all" spc="400" dirty="0">
                <a:solidFill>
                  <a:srgbClr val="000000"/>
                </a:solidFill>
                <a:latin typeface="Franklin Gothic Book"/>
                <a:ea typeface="+mj-ea"/>
                <a:cs typeface="Tunga" pitchFamily="2"/>
              </a:rPr>
              <a:t/>
            </a:r>
            <a:br>
              <a:rPr lang="es-ES" sz="2400" b="1" cap="all" spc="400" dirty="0">
                <a:solidFill>
                  <a:srgbClr val="000000"/>
                </a:solidFill>
                <a:latin typeface="Franklin Gothic Book"/>
                <a:ea typeface="+mj-ea"/>
                <a:cs typeface="Tunga" pitchFamily="2"/>
              </a:rPr>
            </a:br>
            <a:r>
              <a:rPr lang="es-ES" sz="2400" b="1" cap="all" spc="400" dirty="0">
                <a:solidFill>
                  <a:srgbClr val="002060"/>
                </a:solidFill>
                <a:latin typeface="Franklin Gothic Book"/>
                <a:ea typeface="+mj-ea"/>
                <a:cs typeface="Tunga" pitchFamily="2"/>
              </a:rPr>
              <a:t>ASIGNATURA: </a:t>
            </a:r>
            <a:r>
              <a:rPr lang="es-ES" sz="2400" b="1" cap="all" spc="400" dirty="0" smtClean="0">
                <a:solidFill>
                  <a:srgbClr val="000000"/>
                </a:solidFill>
                <a:latin typeface="Franklin Gothic Book"/>
                <a:ea typeface="+mj-ea"/>
                <a:cs typeface="Tunga" pitchFamily="2"/>
              </a:rPr>
              <a:t>geografía.</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Tema</a:t>
            </a:r>
            <a:r>
              <a:rPr lang="es-ES" sz="2400" b="1" cap="all" spc="400" dirty="0" smtClean="0">
                <a:solidFill>
                  <a:srgbClr val="002060"/>
                </a:solidFill>
                <a:latin typeface="Franklin Gothic Book"/>
                <a:ea typeface="+mj-ea"/>
                <a:cs typeface="Tunga" pitchFamily="2"/>
              </a:rPr>
              <a:t>: </a:t>
            </a:r>
            <a:r>
              <a:rPr lang="es-ES" sz="2400" b="1" cap="all" spc="400" dirty="0" smtClean="0">
                <a:solidFill>
                  <a:schemeClr val="bg1"/>
                </a:solidFill>
                <a:latin typeface="Franklin Gothic Book"/>
                <a:ea typeface="+mj-ea"/>
                <a:cs typeface="Tunga" pitchFamily="2"/>
              </a:rPr>
              <a:t>significado de </a:t>
            </a:r>
            <a:r>
              <a:rPr lang="es-ES" sz="2400" b="1" cap="all" spc="400" dirty="0" smtClean="0">
                <a:solidFill>
                  <a:schemeClr val="bg1"/>
                </a:solidFill>
                <a:latin typeface="Franklin Gothic Book"/>
                <a:ea typeface="+mj-ea"/>
                <a:cs typeface="Tunga" pitchFamily="2"/>
              </a:rPr>
              <a:t>geografía.</a:t>
            </a:r>
          </a:p>
          <a:p>
            <a:pPr lvl="0" algn="ctr">
              <a:spcBef>
                <a:spcPts val="800"/>
              </a:spcBef>
            </a:pPr>
            <a:r>
              <a:rPr lang="es-ES" sz="2400" b="1" cap="all" spc="400" dirty="0" smtClean="0">
                <a:solidFill>
                  <a:srgbClr val="000000"/>
                </a:solidFill>
                <a:latin typeface="Franklin Gothic Book"/>
                <a:ea typeface="+mj-ea"/>
                <a:cs typeface="Tunga" pitchFamily="2"/>
              </a:rPr>
              <a:t>Agosto </a:t>
            </a:r>
            <a:r>
              <a:rPr lang="es-ES" sz="2400" b="1" cap="all" spc="400" dirty="0" smtClean="0">
                <a:solidFill>
                  <a:srgbClr val="000000"/>
                </a:solidFill>
                <a:latin typeface="Franklin Gothic Book"/>
                <a:ea typeface="+mj-ea"/>
                <a:cs typeface="Tunga" pitchFamily="2"/>
              </a:rPr>
              <a:t>2015</a:t>
            </a:r>
            <a:endParaRPr lang="es-ES" sz="2400" b="1" cap="all" spc="400" dirty="0">
              <a:solidFill>
                <a:srgbClr val="000000"/>
              </a:solidFill>
              <a:latin typeface="Franklin Gothic Book"/>
              <a:ea typeface="+mj-ea"/>
              <a:cs typeface="Tunga" pitchFamily="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068960"/>
            <a:ext cx="8229600" cy="3057203"/>
          </a:xfrm>
        </p:spPr>
        <p:txBody>
          <a:bodyPr/>
          <a:lstStyle/>
          <a:p>
            <a:pPr algn="just"/>
            <a:r>
              <a:rPr lang="es-MX" dirty="0" smtClean="0"/>
              <a:t>Ciencia que estudia y describe la superficie de la Tierra en su aspecto físico, actual y natural, o como lugar habitado por la humanidad.</a:t>
            </a:r>
            <a:endParaRPr lang="es-MX" dirty="0"/>
          </a:p>
        </p:txBody>
      </p:sp>
      <p:pic>
        <p:nvPicPr>
          <p:cNvPr id="1026" name="Picture 2" descr="http://a3.mzstatic.com/eu/r30/Purple3/v4/b6/95/18/b6951801-5290-1b72-fa7b-0276e3a0a53f/icon256.png"/>
          <p:cNvPicPr>
            <a:picLocks noChangeAspect="1" noChangeArrowheads="1"/>
          </p:cNvPicPr>
          <p:nvPr/>
        </p:nvPicPr>
        <p:blipFill>
          <a:blip r:embed="rId2" cstate="print"/>
          <a:srcRect/>
          <a:stretch>
            <a:fillRect/>
          </a:stretch>
        </p:blipFill>
        <p:spPr bwMode="auto">
          <a:xfrm>
            <a:off x="683568" y="260648"/>
            <a:ext cx="2438400" cy="24384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4536504"/>
          </a:xfrm>
        </p:spPr>
        <p:txBody>
          <a:bodyPr>
            <a:normAutofit fontScale="85000" lnSpcReduction="10000"/>
          </a:bodyPr>
          <a:lstStyle/>
          <a:p>
            <a:pPr algn="just"/>
            <a:r>
              <a:rPr lang="es-MX" dirty="0" smtClean="0"/>
              <a:t>Conjunto de características que conforman la realidad física y humana de una zona o de un territorio.</a:t>
            </a:r>
          </a:p>
          <a:p>
            <a:pPr algn="just"/>
            <a:endParaRPr lang="es-MX" dirty="0" smtClean="0"/>
          </a:p>
          <a:p>
            <a:pPr algn="just"/>
            <a:endParaRPr lang="es-MX" dirty="0" smtClean="0"/>
          </a:p>
          <a:p>
            <a:pPr algn="just"/>
            <a:r>
              <a:rPr lang="es-MX" dirty="0" smtClean="0"/>
              <a:t> </a:t>
            </a:r>
            <a:r>
              <a:rPr lang="es-MX" b="1" dirty="0" smtClean="0"/>
              <a:t>Geografía </a:t>
            </a:r>
            <a:r>
              <a:rPr lang="es-MX" dirty="0" smtClean="0"/>
              <a:t> (del latín </a:t>
            </a:r>
            <a:r>
              <a:rPr lang="es-MX" i="1" dirty="0" err="1" smtClean="0"/>
              <a:t>geographĭa</a:t>
            </a:r>
            <a:r>
              <a:rPr lang="es-MX" dirty="0" smtClean="0"/>
              <a:t>, que a su vez deriva de un término griego compuesto) es la </a:t>
            </a:r>
            <a:r>
              <a:rPr lang="es-MX" b="1" dirty="0" smtClean="0">
                <a:hlinkClick r:id="rId2"/>
              </a:rPr>
              <a:t>ciencia</a:t>
            </a:r>
            <a:r>
              <a:rPr lang="es-MX" dirty="0" smtClean="0"/>
              <a:t> que se encarga de la </a:t>
            </a:r>
            <a:r>
              <a:rPr lang="es-MX" b="1" dirty="0" smtClean="0"/>
              <a:t>descripción de la Tierra</a:t>
            </a:r>
            <a:r>
              <a:rPr lang="es-MX" dirty="0" smtClean="0"/>
              <a:t>. También la palabra puede utilizarse para hacer referencia al </a:t>
            </a:r>
            <a:r>
              <a:rPr lang="es-MX" b="1" dirty="0" smtClean="0"/>
              <a:t>territorio</a:t>
            </a:r>
            <a:r>
              <a:rPr lang="es-MX" dirty="0" smtClean="0"/>
              <a:t> o al </a:t>
            </a:r>
            <a:r>
              <a:rPr lang="es-MX" b="1" dirty="0" smtClean="0"/>
              <a:t>paisaje</a:t>
            </a:r>
            <a:r>
              <a:rPr lang="es-MX" dirty="0" smtClean="0"/>
              <a:t>.</a:t>
            </a:r>
            <a:br>
              <a:rPr lang="es-MX" dirty="0" smtClean="0"/>
            </a:br>
            <a:r>
              <a:rPr lang="es-MX" dirty="0" smtClean="0"/>
              <a:t/>
            </a:r>
            <a:br>
              <a:rPr lang="es-MX" dirty="0" smtClean="0"/>
            </a:br>
            <a:endParaRPr lang="es-MX" dirty="0" smtClean="0"/>
          </a:p>
          <a:p>
            <a:pPr algn="just"/>
            <a:endParaRPr lang="es-MX" dirty="0" smtClean="0"/>
          </a:p>
          <a:p>
            <a:pPr algn="just"/>
            <a:endParaRPr lang="es-MX" dirty="0"/>
          </a:p>
        </p:txBody>
      </p:sp>
      <p:sp>
        <p:nvSpPr>
          <p:cNvPr id="16386" name="AutoShape 2" descr="data:image/jpeg;base64,/9j/4AAQSkZJRgABAQAAAQABAAD/2wCEAAkGBxMTEhUUExQWFhUXGRgYFxcYGR8aGBsYGh8cHBgcHhwgHCggGhonHBsYITEiJSksLi4uHR8zODMsNygtLisBCgoKDg0OGxAQGywmICYtLywvLzQsLCwsLCwvLCw0LC8sLCwsLCwsLCwsLCwsLywsLCwsLCwsLCwsLCwsLCwsLP/AABEIAJ4BPgMBEQACEQEDEQH/xAAbAAACAwEBAQAAAAAAAAAAAAAEBQACAwYBB//EAEIQAAECAwUFBQUHAgUEAwAAAAECEQADIQQSMUFRBSJhcZEGEzKBoVKxwdHwFCNCYnLh8RWSM2OistIHJILiU3PD/8QAGgEAAgMBAQAAAAAAAAAAAAAAAAQCAwUBBv/EADkRAAEDAgMECgIBAwQCAwAAAAEAAgMEERIhMRNBUfAFImFxgZGhscHRMuEUI0LxFTNSciSSJURi/9oADAMBAAIRAxEAPwD7bHVFSBCkCFIEKQIUgQpAhSBCkCFIEKQIQ9qt8qWWXMQk5AqAJ5DExxcOWqWTu1VnHhvr/Sm6OqykHyMXNhkdo0qh9VCzVwQ0ztQot3coF8HUX6JQQryV5xYKV/8AdkqjWs/tF+fFYK2rbioAIQEnO6AU83ml/wC2JCCMDM8+S4aiUnJvPmslKtbnvbYEDJKQivF7oJ5AmJYYRo2/ifhQLpyc3gdwHyqmwTFOftU5te8mI82cBomHRj+we6gWSO1kPt8JbtGVIQlX/dFawKJM0lzp+I+kc/kxjVrfIJaTCwH+sb/9lVGyL6ELRvhQepqDniRnF7JozqB5KDoJiAWOJv2q9m2HLClXzLBbwkgkP7o6+dpsGj0XIaRzS4vf4XJsiVdngDuhDYhm/YxDbNOo9FeKZ7TkfVYHZiw6d3V2I90TvEc7eygW1ANg73QgtMxJZ1DW7Mu9LqhE9jG4XDfZUmpmYbOd7o6VbVmUoy5s0TARRUxc3Fg13vHatTkxhaSEB1i3JOR1LnR3Y7PzQy+0NvTQTJatGCS45Y6B3xeKxTt3/X3dH8uccDzwumFg7WzyWmd3i1UFCuhmlzyBhV0MjeBV8VbfJ/16XTyX2iH40XcvxD/ehI9YhZ//ABKcEsZ3+eXujZO1pavaHleHVLj1iOIKy19EVJnoX4FJV+kg+6JIWkCFIEKQIUgQpAhSBCkCFIEKQIUgQpAhSBCkCFIEKQIUgQpAhSBCkCEvte2pMsOVOMN2ofS94b35XfhHQ0lVvkYz8ilU7tEpaXl3UJyUtCy/6XCQ/K9yi5kBcbJd1W212+t0nnWqbMqqZNWBiVLEqV53boUngRDWwiZm5Jmplk/G/sPtLytEsG4pB17tISl+KiyfMVrEf5UQ/EX54/tLvvqXDntOSCk7XWpylMoAA+NgHqcSoOWBYZ6RU6sc78R6qlkgNyAMuNubpls7tglEppib63NEJupajUYAl31pnlFW2vrrzxV8fSLGss7M9gQ1p7aFSGTLILg3r5w0YCgbQg8YiZxuCrf0ibWw28fgfaBt/aWYtxL+7BZ0ozPFTBSiT5cDjETPnkfpUy1znZNy58z7d6z35oefNWSzBIVjUmuTxU+QuOeikGukF5HHuQ6rIhKTkdSTSItJvlzz3qt0TWtPuiNmTpj3kzVbhFwFVH1YlmbJosxuClTOccw45aZ/CJtlrtgVfE1ZITVmFHJa6AAa6u7xwyu1urZTUA4muOnZ7JjYO0tr/GJas3Ia70IBxjonPC6uiqpz+VkRY+1i1TAm5fJJATLBD5u5dyByxibJi42srGVpL8Nrns5+lrt+epcsLlyiCFXVBckmbTIMDunV86GGRI9o6pt5+yKnrsxBvm3NI7NtUod0gqBYi6QQdC66fWMVmslP5WSkb2s3Z+XyrTbdMK1LRJSkKxMtS0K5llgKPFq1iO2HBWOc/FdrcjwJB9xdYCYoKJJ8PhQtyoaZpVdyoSMqQCY5OOnmoXcHZnwOvwbefBVtVrIN8CZViReYP6gjyGWOMBqW6Am/POijLNbrWPn/AJ9lvYdpFSgkTSFnwlQdJ0Bu1QeISrpha2TaZEX7wPiysiqLmzHZ8+XkUym24JUkKSVAB+8lkTZZ1N87wOTOG44xUYozuI7QnhXSNIBzHHUeab2DaE0pvS5hUjUK7z+5Kt5PJKjzioxPH4m4TkdU14uR4j5H1dF2XtIq/dmICk//ACyyyQdFJWXlnS8qsDbnI5Fd2wvplxGnjwTqRtGWo3QoBXsqoryB8XMOIkWkahWh7SbAoqOKSkCFIEKQIUgQpAhSBCkCFIEKQIUgQpAhSBCpPnJQkqWoJSMSosB5mAC+QXCQBcpHae0qS4ki9+ZVEjixIJ8ynzhltK85uy90m+tYMmZ+3mk1styl/wCLNoxLEgIYVLJoCwq9TDAijZu80q+d7tXWHoiNnKvDvCk90A6VrLAj2glnCcWdqZREyX0UohcYt3b9Jfti3qUPulBP+ZNASwepBW11OVElXLOBJHYq5pCfw8zl77vC/cuembRlpqFKnzML6wyR+YXnKj+qnCFrt359/PkkXVLW78R9PW9/HJL5toKiSoAkti5ZsqnPlyaI4s0lJNdxv9+6xCXOFYrOWaqYxz3WCrMGX1/Ec17lK4abN8+dyrdpjHNTZQFybWR1lsarwJTh1DxC+SaggkDrkZI6VJJZgGwByY+8R3ANU8GuK3FgFMHTTKmGHugdfzUzFfVZK2ekkeEnwj5ekDb3s1QMLXHcun/oZCQVzGPspu0GQcmv1jjDLKfiefJPbE2zKW7bs8uUEySCpXiVMAugJU4ZKXIoHrVuJw61jcYjA1S84awYD5/XPqg5akICSlqGhN03Wwa8CAcS4b4Rpso4ozeyTbKcIw+18tyf2HbQmBprijX03S70Ia64iD6cjNiejrWnqyZHnsS21dmEo3pEwqKmZKg9CWKisMEJAzIdwRUwg+AEqBpA04ozz37skNPmSUKCUqKiHvFwoA5AECrBq/vDrOjmubc3HPBUS1jInYR1uJ3edlSYlSqKBKABVI3gBqMVf+Na4QvJQFgu0358lY2YSDCdOeclh9lu0BFSMiDerSocHFxCJJ/FBht+JQswhwbqgQxCgKgjAvz19YjmDdqg6HO+8b0+k9qgw75KgCPEhg+rgh09TnhDcc43q41oZlJ5jnL1XpXKvd5ZLTLvGhlzRvKel0KUL7cH0rHQ4nNp8+brmJrjigeL8DzdDztpFSyFSrpDg3S6kqHiGFPI9Y7/AC23wyNuo7UlxsLHsO9VlzCKIN4YFBJfldKSTjkIcjfAR1DbsN/lRBffPP39Uz2dtychRBJCQ26p1APwUkEcgRyjrqRrxcK5le+N1naduq6Wx9oJaqL3Dq7o/uy8wBxhJ9O9q046qN+9NwXqMDhFKZUgQpAhSBCkCFIEKQIUgQpAhSBCRbV7RJQD3bLPtHwDlmvypxekMQ0zpDwCSqa2OEHeVxVv2suaXUSo5EnDkkUT5esbUNIyPT9ry1T0o+Y5/ryTHZ8+VKs5nLvLN64wAcKPsua0rSuMI1shY61rBadE6NsG1JxbtN/YuftVtExZKd1y5Stbg6FQxJwO8pXSMx0ovkF0NfI7EG2HadfvxJ4Ie3zjOJSuYuYTiynD8A90Dkwiovde58lU9wc6ziSfMfSHXYn8KVqfcF0OL2YBzUI6xrjY7vVLviA/AE58N6w7ohTVcbrYl9KZwb80v1gcO+61tGzZ0vu76FovvcBxOGWOYoRnHCHNOitkjkjHWb+XPet5dT3bMzgvjTEN1iDsTdVNjrnZNFuPFGmyIusaaU9YLO/JNbBhGFGbD2VJvELSVVpxOLEfOOOsdE7RUsOLra7s06k7PCEldLxo2FCaOM/OAFPthEbS62fBLlSLganIYAVOf1UxPEkHNsgbdaEpAChU8MBrEddEtPK1mR3oKQtSz3Qq5BKuD0YZvQCOtGeSoa4uOzHn4rqLMlNnQUKKsiACfYSk4tS8kkNxjVgjcQnLthGE3vu8gPcJN2i2oJygEirMpRrQEluprzbWH6elDXYzruWfX1geMI8fpL0ziGYkHXXnkT5Q6WA5LLbK4DEOfBaKtsyjEc2+gT5RDYhWisdvA8uQsZi1LLzFFXDADyFIk2IN0VUtS+TU892is4ZgInZLjEDe6Ms9rYMzjoYqdHfRMx1Rbk5HyFJmBhdSoMxu5aHDy0ajRnVNI05rXpqsSCyynqKFMoUajDEUAblQEHUaxkTRGM2T+1acnefOvOak2ysHA43hhocfURW11ih8BAxWy4oCdZvbSDxit+Ru39JR8QP5BaLsyylKu9Sr8pIMwJrQnEjNnLcItdicLa+/7XNm7I4r+/dfmypaJnts2birDFnzaItvfCbqTnf8k22fbJXdkFQUoFxLmKum5SiFtQ0JbOrioIcglIb1CVc10bm4XZngeHYUWnY8xYvS7yDQ3VkKTwurTRQ405Q+yrFuuFU6ge7rREjsOY8x9oWTtS0WVd2gzUl3SXzZ6Hkx1i40sU7cTcufVLf6hUUT8EguO+/lvHOS6/Y3aGVPYeBfsk4n8pz5UPBqxlT0z4T1tOK36WuiqRdhz4b04ihOKQIUgQpAhSBCkCFlabSmWkqWWA+gAMSeAjoBJsFwkAXK4ztB2gK3Tgj2Mz+vX9OH6qRp0tHfNyw+kOk8Awt/fPPYuXtNqUs6Aan1jSOCJpc4rCc6ScgDnn/CIs1lSogJYlsHfzOn1iaRjSVk8zrRGw51WnHSxNGYB78/dFnZjJKlb10M73EoT+JRY8PNqtl0xf3TOufIK4RC2QyHhbn/ACvFplo71SU3gqWJaQASsqLAkMN7AqfywEVvhLSSBkchuUw5oJOuVu3nLkBDTtmtNUFBKrnjAJSCTk+YAKS7VfEYwplGbE37Fx8IL9NNU5s0xKgJakSiACE7xF0fiF0AhWFQCBFhqjbRNxRh/VNv13aeyw2RZRZzMtCkMiSi6gksSshNAHxqz53qcKoW26xUTGyJxfh/EWB46buO7tXKS5kxM0qSpSVOQ58YCqF1ZFs4j1gSVhgyCU4bg+uf6TbZuzk3gpW8lWiqvzYmK3uIyIW3R9HMN3uzHf8Ar5TVUgJwQGarvXmxq/0IjbimbsabRM98/BWk2M4lLJwIo3ucOI5cBSZTSF1yABwy/auuzkEsTWgBJPA501iTc1GRsjDY+G9ATFolkAAqWo3UgrLHJ3UwFS1YnhucknJK1lhvKwtOyVpmJXMu3VkJSXcBWNSMnLPTA84sMLhYJd1P/UD3+CJkWO4SSQCBUv1Og9PWNVkUMIxdi5geTw+kv2naVk3XVvAKXeNQpQvKAYborgG46Q1RQjAHnfx3JKtqnNOAcM/Hd2IJCAI0QLLJc4leqEcUm3vZRo6oKNHUXXsCFREwjFJ9PnELngpFoO/3+kRItV0vdPEU+cQe0uCsgfszr7/SP/qQLOg0Lgm7oaY4fOEKmjMrMtdy0YekIw4BxTbZtp7xKiklJHilKNHL0Z2ZQcg0Hq3n3NLHYXBelppNo0lp8L85cN3qrbRkSynTB3NBS9jqzxwaLs9O1wu3Vc5OmBJdCgVCqag+R1wIgBLSsh7HMOWqyl2+/RQyIQk7wTnRwaCoAJpFxcfD259EuJsRwvFjuHPomHZtKO/mS5iUFJl4KS7gMpklwxz8uAiVML3smIA3alrwLYflb7Z21MUo3N1IdmoeBpm0b8FM0Nu7NI1vSDy/Cw2CWWjaKpnjDnJQofPX34QwyIM/HTgk5agyttLrxGqpKtJGQrqPrhHXRh2qpZM+M3BXcdne0CiAmY6hko1UPiscceb0xaqkwG7NF6vo/pDbNAk1XVIUCAQQQQ4IqCDgQdIQWsvYEKQIUgQh9oW1EmWqZMLJT1JyA1JiTGl5wt1UJHtjaXONgF822zt2ZaFu7AeFOSR89T8I3qWjbELu1XkOkOk3TuszJo559O0WVZyQVHAYqOR5a4dYslmbGMzkqYad7+t6n6WtlvJBYhF4MTRRu6Ng3CvwOFVV5kyaLBa8FOIQS51yeedVhb1qUd3eJNVKAbySAB0EJGd5yuVGUlx6g8T9JlsraEuVLmpXdlqI3lM98V3UswBw3c3zhmCVgHW91ayZrGuBsD7930h7DtuWGIUULD/henk9WozcIb/mRyZPySsM8bc2mx7lpOmJWo3GVeDrUUkG8rEC9V2xOhpUuF6ipaRZozTbQDne9+z7Suyzii0AhJUgVLDAOKmlAC0J2xNuFRFK5lQDY25zK6ja8m6u8rwlWLagkseQitbFUwh1zoTz7IWzzZISpcwAlrzkirZBJz6wWJyChE+ENL5B586pXZNpCY4KQKi7hThqf2MdeywyXOj68TktItwHwjJk0gtfHnlz3gYosVrrZExQwPP+PhE2hRJWlrt7fdpJcEufk7xYzNZ1XUC+zb4rkLRaFLU+IwAODanCkWWIOa8297pHX3fC+kzrJLmSkhgyAJiEDdTeA3QSKMHyMP2HBb5Y1zQLaZgLmDO76YEzFlScWBCUAt+FshvMXz84bNGSzE/y+1k/ymyS7Pd5Dw+0iUpTklVSS9Ku9Y1miwACxpDieSdVrJpirLBsflA4OUG4c7jchlpLnFjV3P8AygIz5+1JpFh+vpFSZgSliHzxOPr744GnipF7TcW+PZeFVchyiwZKl2eYC8eOqNl6TAhegRy64rpDZxxROYRViUm8L2QoQwU2nEZsdMsYQrKRkwvvWnQVJa7C45ev77kfYp6kLUlQQpANFUcg4YhwA7cKBw4fAmgfGesvRU1U5mWRaq7VsqSHugPXgXf5xVrooVIJN1y6goKLDw4sKBszwibRiFgsQl+MneE12bZFm0STOSuWgqG8xSGagvfmYDziTGuY4E5JuNj3zMMgIHO/tW+2ZBlzVJOtOIyMeop3h7AVl18BjncDv9kGqoi5JAWNlRJaO2UzmLJxs60MlwcHfjnSEp2rUopMr9hTXZXaD7Ou6sky1F1ADwE4qTw1TniKveUno8YxM19/2tCm6UETgyU5Hfw/S7mWsKAUkgggEEVBBwIOYjJXoVaBdUJapgQvmHabbRtM3dP3SHCBrqs8TloNHMb9DS7JuJ35H0HD7Xjulq/bvwN/FvqeP15ocSEoQCqqjgn4nQfwMyKqyuEWQ1XKWkAAkdrzz7LFRLBy7F2yflrx9Y87LO+U3cVoDIWW0iWVHFgIrGak1pcUTMlAA3X4EZmJWVpaAMksm2YrO8wpQA+pMczCUfAZD1lj9kSDQg8feYm2+pUGwNByXQz0BMyYlIAF5wBgHAV8a8YsnFpCtA2DiAgZG05cmcrvApUtaFJWEhyXY0qMxi8chcATdKmpZFIcWhC1TOvtcWRqFC+A+DEKSMGyyhqKkbM3E02Vjqg3GEn3+QlnaKStMyWFEKSUggjiWLhyXcM+bCKJYzEbJWrDsTQdPvsus7RYwpmYNwp/MUNdbIhckgxWLcrIdM+eFFIUpTeKgLPRySk5kVLx0MBGIBMxV9U04L354p7secLxK1KKci7V8Jphlh/MTaAAnaWpJJLyTzYqm2dpS7xugb2YxprxeIEXS1XUMxm29Z7K2eLnfqQTLTgDjMq11IbB6kgUD45XwwuccwqYIm4doRl7870w2x2hEwXZTpCqKLAMM2zc6xvQ0ZabuVFX0oxzcMe/XsH2k8mYywXoCK8Pp4cLeqQskSASNdff6LO2S7q1DiTzriOEdiN2hTqQBIVk8WXS1lHgRlvXqUniYLgaroaTmAvQATX6+qREt4KQk/5c+6sqVUMacYiCRqukMIu31y/SoqkSDlAscNQrIU0SIUCLq18RxRsVd44UN1TGSbyQ741amDjMEYE4g4niIRmia/IragmIF/NHWNVChdUAY+xrqSjH9PFNRi1FI5gxAc9i2aeZrxgcct3Z+vbu0rY5Zsc2YlJB7xIWgt7PiS+YYuOUdoyHvwuVb4jRucGbxceGo+URZjNmBZKSuWXCkkkBaTQiuY1GFOUaMrIrYCqonTSAutdu8cQsbfZ0TUoSmcDMS4R3u6pafwpc0WRUOHwGpMRppti7CdFCrpm1DAA7rDS+pHD9rmZktQLEN9cqxsNcHZhefkjdGbOCzZWv10iWa5dqNsc5ji1GiuRtwp08mB/YVLWS5LMfoRyLNq5UttKuj7EbcKFfZ5h3FH7s+yo/h5Ky463qZvSNLb+q3x+/tb/Qtff/AMeQ/wDX6+vLgu8jIXo1zPbrafdyhKSd6a7/AKB4upYcReh2gh2klzoM/pZHTNUYKfC3V2Xhv+vFchZUoxOVSTkMzwjWlkIBJ0WBDBGCLZn2+ktm24zZqlAFmASBTdSwD9H8zHl5343F25NCVz5CW6WsAiBi/wAfSKLZJlaIU2ZZmZ28+fGAEqYfZWVPUTiRnSA3QJHA3C3Mg3XzxPF3B8o7uVhBw9qGkhVbtaEMTQv74kOKrjDieqnm0CgEqQxQUyl33YOoEZ8Egvx1i+o/O/FOOw4bjTLPvH6Sabsu/WrBnLMW4YxZBRPec8h6rNniYRc7kRKSlmTQClMvT6MbrIxG0NCUxgnq7vRFzlX5CklIO+C7VY4h8heCIzq9thcLQgdjiII38+tkpstnvqL0RRJfF82HI1JhKnpTL1tyquMRvpouglkXO4SxQQQEDGpyri7lznWNF0DAy1kyx5tsxpwXMWgzLORLWAFpDlqioBAP92PAxkvGE2PN0s574BhcM7c+6x2ds0zllRpLG8pXVk8yQR6xZFEZHYdypbCZHYzpr+k5tG01KSm6AbrJQgDdAwAAyGA6RsvjELOqOAVgqDI7LMDQBJbTZ2Uz1FC4qCMQeIjSHWF1jOBjOHkFSzywPnAAAqpXEovaa9yWzXuIyavwilgzNloSHqNvzkOKBD8PWL896SJA0KgUXqzQC66bEaI6TaQElIBGZL+R5RW5lzcq1swayzRbxWImpxZz6Pr+0TsdL5KsOaMyLn0+1Vc1y+D6R1osLKt/WN7Kqi+OUBbnddD3BuHdzovAYmoKK5ExwlA71dF7OnrEc1E4UbYlJGKleZpTlTyih7Cn4JWYbXt3oxKQMHywfLCKsITYeRoV6Z6wLqvvEDCm+nik03sfoxmyUBviiOfD9/a0GV2QZILj18NM0JbZ82YJThATKXecBlUIqQVFnADJ97GFZ9qHNdKN6gbyBuEizT4+Xwi9n2ATAtImJDC8sFBKinXeDN+0abquKXIC/oFTBSOFxiA45XJHjl6Ia2WRIASmY4Aq9HPmS3q3RrGNfkQbevvmozYAMGqHk2RCwsJUoLG8ASCCHwoHds+dIbdI9lsWYSUUMU+INuCPEFDChqCIvuDokHsc02KMnh0vi7ORrn7ooZk4puYF8QOpCCSWOY9/XKLyA4WKUBIN2nMe6+qdm9p/aJCVnxDdX+oYng4ZTcY8xURGKQs5sveUdQKiFsnHXv3rhe1toMy1zDklkJ5Jx/1X42ej2BsN+Oa8x01KX1WHc0W+T7+iHsCJYUUziQFoKXGV+jmuAeJ1TTLGQ1UUIjiltKbXFh48UvkyAgEUBBIVjVs+Rp1EeWeSDY6haTWta038VRVoF5iQEkY66V0iJBDQ5R2oxZ6LVE9JSzbw8WmmPODDZTjfjyGu9bJmEqZ95wmvAUHkI465VtiSip1qKWFMDrlj5R1WPcQjtiWb7tcyhobtcDr7qwXyTdHFZheh5cwSgAAglzdUUuqpwS5DMTpnF8cxbYAZpU2aLLFdtv7pOCWcYktvFsAccI9EyIsZd2u9ZD6oSSYBoNDx4pf3La6uCWPzENNwuFwsyQyRuLSU62ZL/wC3KUipch1HFO8kVLM4GMZldHiuBwW9QPcYAO/7Cws1CpJLqS185XjWmoHhfNojRNwxlu8HPyCqm/LnnsRtlUXLGoFPMgFuLExfIBkracnP0880fa9kyp5ny1hpgTKKF/lCaKTWovXwfLhGS9oeSCtF8LJcTHa2GfhqPG6Es/Z1UmSEX99dVkYBnoMziQ5hiktGS45pZ1EWw7MGxOp591nakS5EuiLxUDcerq5CpADZVEMuL5b3OigGRUzRhbmdN/IHsFztpWDMVddnB66PVudYdo34ou4kLHrwNrcb1tZpJJaj1d+HBxmRFj32ChFAHOGIjTT9eStNsKi6ioEh6kgUGgyiLZWjKyukgkfmSMroVSDF4cCkSwtJBV1IGT+flEM96mHMvZvhfiqLQx90TabhReMJIGioQwzbCgfGAkBcAJzUSxOfSOXXbWGauuURHQQVwgjULwCOqK0lqjig4WVhAoletHCpNBOQTCyIIGLv0/mF3m5WnAwtbmbrd/rp8orV98rLJEhiS5c+TCJONxayrY0scXXN1tZULSorlgeC6pmBYlNQKJDMMMXOeOfJA2OQPaPD6WhA9zrnfa3sgrXbCm6EpdRbEAsFeE4s70Y5u7UeFTVuaAGix+FBrMLhYXJ9L6euWaxTtlIWSJQUqrFLpS2e6HpiOmOdArpcNjoo7SJshwsuezIeSYqkJtTKkjeTRaM0klw+o/MIfpaxtiCVGqpf5VnRajI/tK5yVy1VBBSWIIfgY0bteAQshrZIHlrhb2UXKSrA19n5RK5bquANfmw2PD6XTdgrQZcyZLXRKkhQegBSW6kK/wBMZfSjQcLx3fXyvQ9AyOBfE7vHsfhJ9oJJUVg1vKUeZJUfUw3TkCNoPAeyzq5jnTOe06E+6XTJ14k468IZBa3K6z3RyyXcQvZkwKulSQpqA1w4sa5wtJRQyOxkKwVb7BrgMuK2sM4JWCEpFRgKfvAKSJjSGhWQ1j9oLAALaciXLUAhLJUlyh3fQ1c6/wAvGBVxNicA1bMeBtsItfcsVTCS+mDfWLQni3rpeSboqVLvjwgu4ZusWDM2Kubd4Ut6jJQSQQDTBvDiGyYxyxGS7O4wx4joUukE+NQq26k6nFR+s416ChN9o/wWNUVGAXOtshw7V4gtXONw55FZIJBxBFySkglvTBXyOOFIWcCw9i1IyyYYiMwiVWgy040egA/9dBEMGNyvMwihv2/CWCasEkHH60+mhrALaLL/AJDsV7lGSrddWFM+6yg90l8gcucUOhxhwTjazZFhIvln48PJHi2q+0WcEks5lrOK5Sx4SR+NNeBZsQHwXNLZcLtR6rZ2t5GeYPEH5Hkm3abbglNLCLy1pcFQ3UguCa5hhRs6wPkLNNVfU1AZZlrk+XPYuXE5akKulSrylFaqkKACXLAUDu+rDIABzo5zQC9973WXUbSVhEZyJN9c/Tz7lc2EFKFAMEpBWaAAEkinCvXo+2cAkaXVT6QujadbDNDykuvzc8tYZLhgWcInbbPv8Fe3zSFKORw5fCIxhuEKyd0m0J3I3ZtmSuW+dR5RTM8temaSEPiuddPC6XTwAogQyw3bdZszMLyBuWMwRIaqIvhueec1itIIb4fOOkXCk0lpuvEJCf4HwEAaAgkuyRvf3kgE1ThyivDhdcb1Y95fHhJzGnaP0sqPFiWzsrQKOa8BgXSCoVRxAvuTCyBDCoJx4iKHl11pQNYGgAgnVEXg8Vq9aIKfxFvrWIuxblaxrDqUSvwAJfHi50ioZuuU04YWhoCVWy0JQb2B8IetXB6ihevi4Rl10mN2EbvlWscIGmQ5X09Pb57EikzyhRuqDGhJDuPr4Qpa4ss6nmEUh3g888V7JmrVMCu8IOG6LpIPEV0iJdhCt2okdkbHda97Lpdgzu/RMRMU81DXFE1WPZOaiNdCKxo0lQ7for4midrmv/IaHj9pbaEEEukhjWjemUbzHAjIrBnicx9y21jr+lvaLelIcLbAYc4TqYi5trb1r0VUxr74tyG2mgpnTU13VrT0UQD0rDdNZ0LT2BZteC2pkB/5E+ealis4JxLfExyUCy5SucSRuWtukgEGr+kchXa0AC9s0KVseMX2uk23AuEaBfQVBitAfmhwVDyDqHI6xj9JUwIxjctmhm2jbH8h7c5+an2Y6ivp+0YRAK0NmUZZVXTRg1fX94tHt8K+J2G4Cvbri5ktCqgqJIOCqFXnXHziUIxyi65OWuwtdzvSa2oUqYa6ZkR6los3JeZmJdJYhGWSyJUgO4W/keGr++IPkc13YmIaWKSMf8vfs717JlAFQrUZ6fTwPOIZrsMYjccKpbpd1KKkg3jU4NT4GOwm5PYoVosxvaSfhBgxes3sUKgcxgPd74i3f3q6a/V7grpZabhIQpJvylmjKzSeBYMciIRrqQyDGzVP0kwczZPNiM2n4XS2pVjnolpnrWFJ3ATeSXZN6t1iDdBcxkPaDk76W9IIJWgSHs387lhtTZMuWmSlC0nuwbt4u5vBTkM3tD+IYiiJtbd+lCWJkYaAdEBZpswG66pgUWUGdJBxxBdnKuEPyxxuFzl2JGnklBwG7r6m2Sttmxrs8lC1qUQCUAOEqTi1BRYpwy4xkSOfGQY3Zc86JudgjiBkud2oy8N/orSNqpEohW+CndKUs+RBBYE5OKUOkMU0z5XWIz14XUdoxkV73Hd7rbYlvQyxcKRiwyGtPhQcKO7Kx4ti1VVLNE4OwDJZWuQi87ZZ4H4xdG52GyUnhjx3P6Sq0qD7opDTQbZrMkc3F1NENFir3q8tDmOONgpMAJUVQwDNQI3FWCoFEhXaOXXMJte2S8EdXCoYEIqwy3L5D3xVK7KyapGXdi4I1SgMaRQM1oHLVeTZgAcx0AnRRe8MF3Ko2gEhwsu3GDY3ysuisDc8SV7alKCUkgByq8A/ic18xWPNv/3XE8U7XscImZZZ+dzdJ1JiKygV7KlE0HNoDZqmAXGzRmiDZFAgav6fxES+4srti/IX1Tay2ycw7z7wDdYgXroDPeZy3F4uirJIyM7hNs2jh/UF93bbvWkqw/aJhQlJwvNmwYVGRqI255y2Br+NvYqmhpmy1bmgWAH0jO3lhKLVeFBMF4VYOGSoegP/AJQdGyYo8HD2PJU+m4QyYSWycPUfqyVbNUQWfHj0h6RvVWTC+0gsj7cSoOaVcvprnpFMRsm6tpcL+Pgk81RBwfjSGQexZ4aLaorZk8pWN1/MdMYqnGJhFkxRnBMDdOrHZ0lAZ/DRy/KPJEZ5cV6ZjG4BbgqSlJDEniQelMqPHQgYUHazeDpO8KvpUkNwqKc4L4LOGoVMvWFwtLUUF1fhZxq2XV49FtsEe07LrPkiY9xG74QptBSosRUvDEYbIwOHBISyyRzEdqPts8kII3SQHb8Rch6gtgzQsBhuL71pyHGWm2oSq1zySKu2GHyENQDIlZlYbuDeAWQw5xekt6k9BSog8D6RCM4gSmZoywtB4BUURE1Tay3s9rUkUUdGp8coqdE125NR1MjNDlz6I3YoMyZcZLHH3A45B+UL1EbGNxb05QyySyYDp4roLTbbLZEKEu6ZiCkXTVRJNakhyBiXLUfIRjvl1utl8kMDTbUIrYO1hakTCpCQAbpD3gqm9ikUbKIsdiF7KymqBO0kjs43SJVv72TLmS0Ad2AwllrimDgAZPlozw1TMilaLn9JCSoeWB8bb23BUkTxMc+FWgJx1fEcS7w+5hZlqErFOJiXWs4bkNZg6mJSpO8MKuz/AA9Yk7qgWyUY/wCo517EZ9/0tUbKBfebzeD+Q4Kv/T43cQsbbYwhN4JpmcWbXSJRylxsSoz0gY27B88+SBE8g5VZ8IvwghItc5pN9/crW0hSyU4ZQRghoBRO9rpHFuipJkKUKB20gc8N1XGQvkzYLrdMlYGTHU56iIFzSVayGQRuaRkV5ZZBLu1DHXvtooxQBxuRpu7UcJKWAIHGKsRTezZa1gtEAAZNESSSrGNDW5eCEtIKlADBnfKLWENF0pUMfI8NGi2mpQEsSKYaxAFxOSuc1gbZ2iWXw7AwyCsxzCNNEyCBOlgEh0hILjhdT6JHWPL9Is2dQeBzXsaJorKRoJzC5+1S7kwpUAOD4/VIVByWPNTuZMW4UVISgVBBPMZj4xHM5JlkIZoEZIs+KiDgbvwHxjh4K1jNSV5NSAeApjUkY09mNGgo9scTvxHqlaucQjLXn0XVf9PrIXmzjwlpPRS/LwdDDXSTxibGN3PPenugojgdM7Vx9v37Jx2t2UZ8g3Q8xG8jU+0nzHqEwrSz7GQO3b+5aNfS/wAmAs36jv8A3ovmkmYxBEelIDgvDdZju0JrImBQLtx5/KFHNLTcLShkbMyxSu0JYkaEw03RZhFnEK1kllSgE4xyRwDc1ZCwveA1PLIlIulBNw0fQnAEZDFjzB4+Yq4HROJIyK9PTyNeAWHLTn4WNollJapfD6aFQVY5ljZBrMpU+WFJUEGhDNeP4Qa5qZ2iUYBcAdFRIGGRoOh9eHPgjNpTUKCKGik0ZhmP3/mNGsjOzvwUC5rrDXNLrUreP1QUHoI1KI/+O23BYleL1JB7EbJtYUWVwDPkKAA4Yx0xloyTTahj3WJ0yWe0ZI8Q6e6Jwv8A7SqKyEHrtS8hzDCzwbBWnpdi+TdPrOK2auHamZT1GHst5FYxcqVtZkgKBU4SCHIrFT3XacKviYGyDHpfdmn83aUmV3gs8t5hBSVjdSkkHPxEh9MsY87UVZPVJvZeiDo4sWxb1uO4fK58MzLUFKJNSQ7nHzd4zC4k3S7YyRZ2ZXvfmWXlzLijRwQxDMxyI45HjEmOc05Ljw6I3acJPlpvTLsztFEoJBYIUA6nDJVUPoQbw0weL4JQ04eKupJGxtAOnsU82jZPvFg7rh7zM7vTqI145OqCrZoeuQcr70mmWIoXuguhlECoKXq3Fsjr0Z22IWdv9Cs8Uojfdmrcz2hFqtiLtFJcmgDF/LjnENk48Vaahjd4+1hti1hEm6GBWkJYeywvdAPUR2Fl39y7VS4YjxIsueEwE4840MQWBgIWyFg4Ry4KrLS1botBDFNDrrEDGCM00KpzXAtyO9GS7RfSysdIpLMByTjJjMzrK8mXdfR6fvxgcbqLG4brR44rF5MPl1866xyy6TdCTr94gPlFzcFs0nLti4hmiHnJINXyf65xYwiyWma4OzVESQKnHEBz15RzU2Cl+DQ5/gPkrexzz3hcnAXjoHDdajz5RmdK7MQW33y+VtdCOmfUXOnP+FTbdpl33CElYodeD8tIwALhO9J1MbZbN1GWXO5Y2CzXfwpUTVmcDSDElYWube+ZKbkFQ3TzVkn5nQc9DFscLpDhamXHK6GngTFolyUvUIQDiTqTxLqJ5nKPRwsFNFd2gWPP/wCXK2KLu3+JPqSvpey7EmTKRLTgkVOpNVHzJJjCkeXuLjqV7CGJsUYjboBZFRFWrg+2WwLijPljcUXmAfhUfxfpUcdDzpr0FXYbJ/h9fXkvN9M9HE3niH/YfP358UgscwAtr740pG3CwqWTC6x3rW02a8L2eY+uDRVHJbqlM1FPiGNiFs1FpI1EXSZtKUp3kSN71tZrXdUQRuqxTkz5cqEHgDFM0DZY8JTENS6CY3GROYTGbecEl0nBT0PkcFNiPfHmZoDEbOXoceIA7la02WWoIVde6tKmJIdL1DuCP4yiDfzCm+Jrm4raEFD7bUyy1UKrh6cGo0elhY2Rha5YfSEjo5A5uh91jtGQLiFppQAiprq54x2lAj/pjQKNcwPa2bsGSXpBJhskALNazGbBMJVpSKOTxI+jFDmE52TzJ2Dqk37V5Pkud1qDAenPSBj7ZFcmgxZjgsUSSoEAVBrjgadIkXBrrk6qtkT5IsAGYN/A/tWVs5YDkZPnBt2k2UjRytaSRu7UPInmWqlWILHBxE3MDwqoZnRkHt9kWqanvFrT4VkrA0v1IPJV4ccc48nVxGGUtIW7HI1xL26HPz/d1gmbLQSSE+YrWFRdd2zYzmUpt67yiUpS2vDpExkEjNIJH5E257VpZ55ACLieuvC7HSzLEpxSi2Ag+X7XQWO0zDMSCSVXbqnL+EkAV4N9F436UA0wLlY6R/8AJAB3Z+eXom9smtNLU3Rjg5+vfHWC7PFNSOIlJHBJF2Mhb5O8OCW7FjupCJgR3rDbNoC5tMEC754n4DyiVMzC2/Fd6QlxvwjcgnhlZ6slesRUS1bS7ubg6xA3vcKxmzc3C7I7ioiYRgY6QDqoMe5h6pTSWpwCaQsRmtVpJFyt7KkEsRxit5tmr4QCbELErBJbwu45RJt7ZqL8N8lI6oLxucCLpNbaLJG85DBjU9WiZOBmJxsAlspJcLRc/Kv9o7lBzWqvnkSc2yHM5sPNVM5qJb7tw53lb21bQQYG5vOp4f4/aWSN9dddHryGPKIAf2rHjbifd29dhZ0JljeSCrJJy1KxgTok4ZjIO01ET1nLVfK2IWIz4faH2haZkyocIFATQeWgplGvE2OPXVZtU+eb8fx55yXTdj9g90O+mD7xQZIP4UnNslHqBSjkRmVtVtjhb+I9Vt9FdHfxWYn/AJH0HD7XTwktZSBC8WgEEEAghiDUEHEHhAhcH2g7PdwrvUAqlYkCpRz1Txyz1jWpawuGzec9xXm+kOi2xu28Qy3gbu0Dh7d2i9CwoOG+sjDbmkFJRvDh2FZGysSWywP84RLaXFlX/GwOvbJLrQkjEVhhtrZLPkBx9ZeybdMCbrApNCkmnDLEHA5RTNTtlFnBMwVTosgbjhb9+SZLtcsygVLmFb+Atd4F2L+kZkfRhbICdBmtN/SERjuCcXBYz5zpKFBj4kn61HwjTa2zg4HvWe+QuYY3jPUc9qts60OgoUHGIOkclZZ2IKVLNiYYnC9sx9LK0WYoDj8WB4Z/D6aDaYiAECAQxucd4KFSqGVlkIyxTmLGvDh9D36wvMzeFo0c17scjJsvEPwPp8fjFLTcXTjgWEtS5VnWjwqLcKMeXOGAWu1CRcZoh1DlzuQhQXfGLhkLJUyYjcopVoSwAQUgFRoXd7tHIp4QxriaRm1VAaggudp2LQirI2DCG28b62+u3uXsjaAQXRJQTjemALV5YABtBBH0XE0Lv+oYXXawX4nM+wstLcuTOJUlAkzClmp3alVc0wJw0hWfowgEjNMfyKec3AwuI8Cl9hs8wXryVYFVQXoMeGIfmIyxE55DQOzRdgY8El43X554IyRaChYUMiONA2eOWMepEDWxiMbllsqzttpzbnzXTSAma8wAqCgLw0bA6iM912dXeF6NobKMYzBAQW0CkXwk/eJpdfldPIpIPMEZRKGTG7CSqKhrWXc3Ucj0+Vywkjj1PzjUIC8/jJ/wF6JY49T847YLmI8gKXgKV9TBpkixOeS0kzH184LqD22CIlKALkPEXAldje1huRdFSrUSpqmKXR2F07HUBzrBGqUQGwfHVh7opsCU6CWt71lLmAhxWJkEaqhjw8XCvHFND2yckJIfp7o7cNGI5BQdZ3VCX7qN5R3sAnTXHM/WkYddWGc4W/j788E7TsZSMvfr+373dg4KWXZqpxK5pMqSAd9sVZBI/GeXURTBA97rAKlrDLeSY4W8friiZVplynEkVNDMUN4jgBRA5V1Jjbp+j2szdql31wjBbCPE6+A3LJU5Rzh/C1ous4yyvNgTnuC7TszsFbCbaHpVEs5aKUNdE5YmtBh1dSHnDHpx4/pew6OonxtD5/y3DcP2uqhFaykCFIELnVqP2n/EV/iDdctiKMzQvY49V3aM/HemMucQAXxJd6hqazaesNWULpHtjssR95ZmBzlYJP6asn9JpoRm9T1paMEmY47x9rHrOig4mSDJ28bj9HntXNJtFSmYkpUnI0Y8QcMY0sIcMTDcLFEpY4xzCxCrNsxVgC9csvjzjrZMGqjJTma1tQgpspjUeYwi9j770lPGWZAWXhFMKRLRVG5zGg3/AGrLtBuhLYYHMcOURDBiurdu4sDDu0O9bbJWL1YrnvhTNDbaElMESAu8oqBdwBTB+evwpCrXkblpvia7ellrs10uMPKHY5MQWNPTmI9i12fKJLhJIAq0RlcALErtHE5zi4DRHpUM01FCQW66wth3grTL9zgoqYHqkp4jeHmMRB1ggljuxDTLKk1AalGwMXNlKUfSt1tZCTJChk/KLg8FIvp3t7UKqVz6xJQD7HNeCRxPWAruO+gTSz2iZ3Kkd4sy0u6aGh9QBU04QjJBadrwf2tanqnyUzmOOQy8D9IGH1iJxsG0zUhSZaS66BZG4kBwS7GorTWMmvN3BrdfZej6LdIIz26FH2lMlBN9aiSXUq4HKmYlgqhOOGLxGGN4/AeqaqHQt/3Hem9c5bZst/uwptT8q++NSMPt115+fYE/0geexCpByi1LkjeqTJTs/uB94jhAK611uSvZcvTrSCwCHO4ouTLKi3UxFzsIXIozI6wTKRICA7Ev6/IQq95cbLVhgbGLn/P6WVsnUOp+vdSJxszVNTNYHPNY2KYRTL1eJyDeqaVx03fKKmKAx5CusLueGC7in2xl+ill2eucT3ad1JYqUbqRgXNXJGLDg/DInndUGw/FPw01smDxV5tqk2dTykiZPAIM0vdBOibxA0p8au03R983Ze6XnrIad3UGJ/Hckdut02Yu8tRUdSKDgK08o1GRiMWYFlSzOnOKR1zz2LSwWSZNUEISVKOQGA1JdgOJaCWdsTbvK5T0slQ/DEPoeK+hdnuy6JDLmMuaMPZR+nU/mPkBV8GprHzZaDh9r1dB0ZHS9bV/H65v7LoYUWmpAhSBCkCFw02zWn+ouJK+671Jv3Tdu0cvpFNjiusktn/lfj1b6rq1y1DWhVmrMUwTF61EdHFJL9rbGk2gfeJ3hQLTRY88xwLjhFkUz4jdhS9RSxVDcMgv7juK4zanZy0SKoeYgVdI3hzRU9H8o1Ya6N+UgsfTnm68/UdEzQi8BuPX9+Hklci3pV4wFZfzxeG9nldhSG3cDaZvPuikolrO6QOB/n3iIHG3UJhghebtKymWRNW860/iJCVypNHGLk+6BmSkfhW2uvLlxi0lxyIS4EbOs1yrLnEGr+RiZbcZKhryHXJPmibSaAhZUD9dYrj1sQr6kdS4fdeWHaC5SnQfL3wSQtkHWUaerlpz1NOd6byrfLneMFCsl+IE6F/nChifF+OY4LXZVRVI64LTuO5L7ffQrGmWYhiLC8LOq9pA8HcvZdpSrGh6eojjoipR1TTobK4mJGKvUc/28o4GlWOlbvIQs+0AmgGGYi1sfFJyVI/tF1rLnpowAOYwfkYg9jkxDNEexWUlgFS3GIUM+Sh9YxFrg7JytdG6Ozo/896BKWLEEQze+iyxHhN5BYLqLJtWTIsyUkhS2KggVqa1OAZ28oy3QSSykjTivTNq4aanANr20Gea5u37RXNa8aDAAMBrGjFA2PRYNRVyT/npwQ6ExaUmTwW4sytMYgZGq1tNIbZLZVhUA4IMQEwvZXuoXYcQKlnsntdPnA+TgiGlJN3eSMN1IyHu/c/XGKc3FOnAwc2QVptj4E8VHE6RayIDVJz1Zfk3z+kJei9IkHUomyoLKWApQQHITU4thnVvfzXnkDRZaFDTufd+dhw551THY1lkqHeWiaL2IlJUzAPRRoX6fCMiSKWU3cDbdkVuQbEDrOHdf3TD+soCLkuWkJrRIZI+Cjxi9lIW65Lpro8OFgy9Enn2aUSCEOVGiUkqJOl0V6Q1tnNGZ051SJpo3G7W3J4E+w/QTTZfYta2VOPdp9kVWfeE+p4CF5uk8rRjx/SZpug88Ux8B958712mz7BLkpuSkBI4Yk6k4qPExlPe55xONyt+ONkbQ1gsETEVYpAhSBCkCFIEJAdpn7R3bnxtnryhzY/0sXYs7+V/X2fajzPoo3sFe0Gz/wAz0pyhSyfujpS3D8/rExxdUVMALQLq9Srn0aBCWbV7P2e0VWhle2mi+ufmDFsUz4/xKompophaRt1y9u7HzpZKpRTNTkl7qx1LHqOUaEfSIItJ58/tYs3Q2A4oLdxy8j/hc5bkTUm7MBScgoFJ8gcuIjSifG8XYbrCqI5ozaZpHfp4HehTF6W7lYoLPiI5cXsplhAxblmpKsqcx+8Gui51RqF6EK1HT945muXbwW8qXMFQS+NAfm+kQcWnIkK5jZGm7GnwP0mtjtCykhaULBrUV99IXexoN2myfhmkcwtkaCO1D2qxgncLA5GpHIxYyQ2s5LzUjCbx+RVP6TNa8CSGd6CnSOfyGA2J9kf6fMRiDRbxUOy5rZ6u2X9rR3bs4+yh/AlvfD7qg2dNIcBRGLgBm6RLbMGrlH+HMdGe61TZpiSyizZ0B5GjkcIqdhdmCm4xJH1XNFvFFLs15DqJ0JAcdHfo+MViQtOivdTtkYcyECvZqgaEEZN9OIZE4tms91G8GzSCvU2BqlQHARE1A3KbaBxHWNlrLlpRVwTk5zzbGIue92QCnHDDFm52ak22EUBB1ag6u56tA2EnMrktY1nVYOe9BqtaxRKcsm+JeLdm0bkv/Kc7MmyxM1eN0vz/AHie7RUZXvi91CtROHqPnB4LhscyfdaS5SlfhPAfRjheBqpMie78BdF2fZ6i+Au+LUPkfZ84odVM0BuU5H0bK43dlbnwRE4IRS+gnMJBI8zSr84i3G/Ox8Uw/YwjCXjuHzyVLNZ1TWEpC5hwLJZI13iq6PNog+YR/mQPUq2GDb2MbXHttYeZK6PZ3ZVZH3ykoHsocq/uO6OQSecISVx/sHnz8rWh6MaBeTyH3+gujsOzpUkfdoAOasVHmo1bhhCT3uebuN1pRxMjFmCyKiKsUgQpAhSBCkCFIEKQIXzgzx/Vm/zmjc/+l4Ly+D/5S/8A+vhdqoKZWLvQOXb+yMVemR8gbtePv5CIrqGtFivKvOnLFL06x0FcIXtmsQQp93PBIBrhUcPjASugIuOLqkCFSfJSsXVpSpJxCgCOhgBtmFwgEWKRW3shZl1SFSz+UuP7S4A5NDcddMzffvz/AGs2fomllzw2PZl6aeiSWnsXOSXQtEwaF0HlmP8AUIbb0mCLPb5ftZx6BLHXjffsOXqPpKdobJtEvGSoI5GYUnmktd84plr5AbssfQof0a9othy/9vla7P2b3qbyJktWRSEFwcxVQPlC56Um3gJiDoqMi7XAdlj63N0WjZhAuzCySXUAkpcZAi8KZ+QhWWtkkFnJ6LowNFiRbsuPlMFSZI8KD/cQOgLekUioeBYEp40kR3IK2WaYVMlYVKURfQQlKw1aKYFWmLsTE/5L3CxKRmopA/q5tOoyv4FHWqySEpSTLQQMCvLgHw8tIqc4p0UsOV2jnvWV6zFiUoBGBSoBtWYhsoBIV11NEc7D29lB9nwCEKq9VO59XLH1gMh7UCli/wCIR32NJZSCqXT8Jox/L4T0ibZHDMFRfTMOmXd9aIOfZVKWEJPeFgVOm62hJAArXAE0h2Cpk4XCRmpm4rA593I+UJbrAUuUkkflB68OVfSNSOa+RWZNSlty3PuSVRmCnRhWGTJC3Nxsst0dScgPte/YJh3ilfO6o/CKndI07dCu/wClVTs3g+q2s9ilmi1qSf8A61v6JI9YoPSbD+Kvj6MjGTz6FUnWeUFEG/dfxboJ5BSwfJoqPSwG66mejoQd9ueJXtjk2darqRPWqpup7t6ass0wygHSjnZNHPPauxUFM42zPi34+kZI2KoqF8S5I9lSjMX1DJOVGiDqyc7wE5F0bHe5aPf109EYdizVHclqUMDfFyWBwQbqVDmFGIh8ZzkcSmHUst7MA8dPIfIKMR2SnTG76cEpH4UB+nhCeQBET/mtZ/ts8+flcPRb5P8AdkNuAy58k1sPZazS/wAHeHWYb3+mifSF5KuaTV3wmoOjaaHNrBficz6/CcpSAGAYDADCF08vYEKQIUgQpAhSBCkCFIEKQIUgQsPsUq9f7tF53vXRefV2d4ljda1zZQwNvewute7Gg6RFSVoF1SBCkCFIEKQIUgQpAhSBCkCFjabHLmf4ktC/1JCveI5ZcOeqEVsSTim+g/lmLA/tvXfSOYAuWWStiDKYo/rSk/7Qk+sRMTVMOIWathqyKT5KT8Ve6I7EKW0Qto2Co1KZZA1U/wD+YiOxO4ruNLJkpCVeEPqw98RMTl3GEKq0ywfBhwGWGcRwFSxBGI7QowKVcw3zjt1yy5zaNjTPmlaJswKxAWHbzC6dI60ncsmr6MMz8YeR6/OSvJ2VNNF2iY2gKiP90Tu/j6qlvRcv90p9ftN9mbKSCAgknju/8oBGU1HRNZvJ58U5/o1pOHcJ4upZ9UgR3ZlXljrWFvK/yhZ3Y+dMP3lrIT7KJd0dQqvSO7NLvpXv/KQ27LBe2f8A6eWYVUuavgSkD0S/rEtmFBvRkA1ue8/Vk1sfZSxy/DIST+YqX/uJiTeromGUsLPxaE1kSEoDISlI0SAB6R1MLSBCkCFIEKQIUgQpAhSBCkCFIEKQIUgQpAhf/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6388" name="Picture 4" descr="http://www.christianhomeschoolhub.com/gfile/75r4!-!GLGMML!-!zrzor45!-!LNDSSQEG-SIJG-HDOO-OSHS-MFQEEMOFNHFF/zx__260_q.jpg"/>
          <p:cNvPicPr>
            <a:picLocks noChangeAspect="1" noChangeArrowheads="1"/>
          </p:cNvPicPr>
          <p:nvPr/>
        </p:nvPicPr>
        <p:blipFill>
          <a:blip r:embed="rId3" cstate="print"/>
          <a:srcRect/>
          <a:stretch>
            <a:fillRect/>
          </a:stretch>
        </p:blipFill>
        <p:spPr bwMode="auto">
          <a:xfrm>
            <a:off x="1979712" y="4005064"/>
            <a:ext cx="5688632" cy="259228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idx="1"/>
          </p:nvPr>
        </p:nvSpPr>
        <p:spPr>
          <a:xfrm>
            <a:off x="457200" y="332656"/>
            <a:ext cx="5554960" cy="5793507"/>
          </a:xfrm>
        </p:spPr>
        <p:txBody>
          <a:bodyPr>
            <a:normAutofit/>
          </a:bodyPr>
          <a:lstStyle/>
          <a:p>
            <a:pPr algn="just"/>
            <a:r>
              <a:rPr lang="es-MX" dirty="0" smtClean="0"/>
              <a:t>La geografía, por lo tanto, estudia el </a:t>
            </a:r>
            <a:r>
              <a:rPr lang="es-MX" b="1" dirty="0" smtClean="0"/>
              <a:t>medio ecológico</a:t>
            </a:r>
            <a:r>
              <a:rPr lang="es-MX" dirty="0" smtClean="0"/>
              <a:t>, las </a:t>
            </a:r>
            <a:r>
              <a:rPr lang="es-MX" b="1" dirty="0" smtClean="0">
                <a:hlinkClick r:id="rId2"/>
              </a:rPr>
              <a:t>sociedades</a:t>
            </a:r>
            <a:r>
              <a:rPr lang="es-MX" dirty="0" smtClean="0"/>
              <a:t> que habitan en él y las </a:t>
            </a:r>
            <a:r>
              <a:rPr lang="es-MX" b="1" dirty="0" smtClean="0"/>
              <a:t>regiones</a:t>
            </a:r>
            <a:r>
              <a:rPr lang="es-MX" dirty="0" smtClean="0"/>
              <a:t> que se forman al producirse esta relación. En otras palabras, se encarga de analizar la </a:t>
            </a:r>
            <a:r>
              <a:rPr lang="es-MX" b="1" dirty="0" smtClean="0"/>
              <a:t>relación hombre-Tierra</a:t>
            </a:r>
            <a:r>
              <a:rPr lang="es-MX" dirty="0" smtClean="0"/>
              <a:t> y los fenómenos geográficos de la superficie terrestre.</a:t>
            </a:r>
            <a:endParaRPr lang="es-MX" dirty="0"/>
          </a:p>
        </p:txBody>
      </p:sp>
      <p:pic>
        <p:nvPicPr>
          <p:cNvPr id="17410" name="Picture 2" descr="http://escolapadrao.com.br/wp-content/uploads/2014/01/earth20and20hands1.jpg"/>
          <p:cNvPicPr>
            <a:picLocks noChangeAspect="1" noChangeArrowheads="1"/>
          </p:cNvPicPr>
          <p:nvPr/>
        </p:nvPicPr>
        <p:blipFill>
          <a:blip r:embed="rId3" cstate="print"/>
          <a:srcRect/>
          <a:stretch>
            <a:fillRect/>
          </a:stretch>
        </p:blipFill>
        <p:spPr bwMode="auto">
          <a:xfrm>
            <a:off x="6200725" y="548680"/>
            <a:ext cx="2943275" cy="547260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339752" y="476672"/>
            <a:ext cx="6347048" cy="5904656"/>
          </a:xfrm>
        </p:spPr>
        <p:txBody>
          <a:bodyPr>
            <a:normAutofit fontScale="92500" lnSpcReduction="10000"/>
          </a:bodyPr>
          <a:lstStyle/>
          <a:p>
            <a:pPr algn="just"/>
            <a:r>
              <a:rPr lang="es-MX" dirty="0" smtClean="0"/>
              <a:t>Entendemos por Geografía a aquella ciencia que se interesa por el análisis de los fenómenos relacionados con la Tierra, tanto desde un punto de vista natural como humano. Es por esto que para la Geografía no sólo es importante todo lo que tenga que ver con la superficie, los elementos naturales y territoriales, si no también con la población que habita esos territorios y la adaptación a diferentes tipos de espacios.</a:t>
            </a:r>
            <a:br>
              <a:rPr lang="es-MX" dirty="0" smtClean="0"/>
            </a:br>
            <a:r>
              <a:rPr lang="es-MX" dirty="0" smtClean="0"/>
              <a:t/>
            </a:r>
            <a:br>
              <a:rPr lang="es-MX" dirty="0" smtClean="0"/>
            </a:br>
            <a:endParaRPr lang="es-MX" dirty="0"/>
          </a:p>
        </p:txBody>
      </p:sp>
      <p:pic>
        <p:nvPicPr>
          <p:cNvPr id="18434" name="Picture 2" descr="https://encrypted-tbn2.gstatic.com/images?q=tbn:ANd9GcR8czKf2UdUjF9C-48GPJjyCGb65LUJX6FLtOC8B_WwSg1o5osb"/>
          <p:cNvPicPr>
            <a:picLocks noChangeAspect="1" noChangeArrowheads="1"/>
          </p:cNvPicPr>
          <p:nvPr/>
        </p:nvPicPr>
        <p:blipFill>
          <a:blip r:embed="rId2" cstate="print"/>
          <a:srcRect/>
          <a:stretch>
            <a:fillRect/>
          </a:stretch>
        </p:blipFill>
        <p:spPr bwMode="auto">
          <a:xfrm>
            <a:off x="179512" y="620688"/>
            <a:ext cx="2362200" cy="193357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700808"/>
            <a:ext cx="8892480" cy="4752528"/>
          </a:xfrm>
        </p:spPr>
        <p:txBody>
          <a:bodyPr>
            <a:normAutofit fontScale="85000" lnSpcReduction="20000"/>
          </a:bodyPr>
          <a:lstStyle/>
          <a:p>
            <a:r>
              <a:rPr lang="es-MX" b="1" dirty="0" smtClean="0"/>
              <a:t>GEOGRAFÍAS: </a:t>
            </a:r>
          </a:p>
          <a:p>
            <a:pPr>
              <a:buNone/>
            </a:pPr>
            <a:endParaRPr lang="es-MX" b="1" dirty="0" smtClean="0"/>
          </a:p>
          <a:p>
            <a:pPr algn="just"/>
            <a:r>
              <a:rPr lang="es-MX" b="1" dirty="0" smtClean="0"/>
              <a:t> Física </a:t>
            </a:r>
            <a:r>
              <a:rPr lang="es-MX" u="sng" dirty="0" smtClean="0"/>
              <a:t>Parte</a:t>
            </a:r>
            <a:r>
              <a:rPr lang="es-MX" dirty="0" smtClean="0"/>
              <a:t> de la geografía que estudia y describe el medio físico o natural, y que se asienta en un conjunto de conocimientos y principios diferentes de las ciencias</a:t>
            </a:r>
          </a:p>
          <a:p>
            <a:pPr algn="just">
              <a:buNone/>
            </a:pPr>
            <a:r>
              <a:rPr lang="es-MX" dirty="0" smtClean="0"/>
              <a:t> naturales.</a:t>
            </a:r>
          </a:p>
          <a:p>
            <a:pPr algn="just"/>
            <a:endParaRPr lang="es-MX" dirty="0" smtClean="0"/>
          </a:p>
          <a:p>
            <a:pPr algn="just"/>
            <a:r>
              <a:rPr lang="es-MX" b="1" dirty="0" smtClean="0"/>
              <a:t> Política </a:t>
            </a:r>
            <a:r>
              <a:rPr lang="es-MX" dirty="0" smtClean="0"/>
              <a:t>Parte de la geografía que estudia y describe la </a:t>
            </a:r>
          </a:p>
          <a:p>
            <a:pPr algn="just">
              <a:buNone/>
            </a:pPr>
            <a:r>
              <a:rPr lang="es-MX" dirty="0" smtClean="0"/>
              <a:t>distribución y organización política de la humanidad.</a:t>
            </a:r>
          </a:p>
          <a:p>
            <a:pPr algn="just">
              <a:buNone/>
            </a:pPr>
            <a:endParaRPr lang="es-MX" dirty="0" smtClean="0"/>
          </a:p>
          <a:p>
            <a:pPr algn="just"/>
            <a:r>
              <a:rPr lang="es-MX" dirty="0" smtClean="0"/>
              <a:t>Conjunto de características que conforman la realidad física y humana de una zona o de un territorio.</a:t>
            </a:r>
          </a:p>
          <a:p>
            <a:endParaRPr lang="es-MX" dirty="0"/>
          </a:p>
        </p:txBody>
      </p:sp>
      <p:pic>
        <p:nvPicPr>
          <p:cNvPr id="19458" name="Picture 2" descr="https://encrypted-tbn0.gstatic.com/images?q=tbn:ANd9GcRMOc5b_soKaXRouC0LFqjh3HlX_YnwUubF2b540kOD_eDFlNZM"/>
          <p:cNvPicPr>
            <a:picLocks noChangeAspect="1" noChangeArrowheads="1"/>
          </p:cNvPicPr>
          <p:nvPr/>
        </p:nvPicPr>
        <p:blipFill>
          <a:blip r:embed="rId2" cstate="print"/>
          <a:srcRect/>
          <a:stretch>
            <a:fillRect/>
          </a:stretch>
        </p:blipFill>
        <p:spPr bwMode="auto">
          <a:xfrm>
            <a:off x="6372200" y="188640"/>
            <a:ext cx="2124075" cy="21526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4525963"/>
          </a:xfrm>
        </p:spPr>
        <p:txBody>
          <a:bodyPr/>
          <a:lstStyle/>
          <a:p>
            <a:pPr algn="just"/>
            <a:r>
              <a:rPr lang="es-MX" dirty="0" smtClean="0"/>
              <a:t>Estudio y descripción de los diversos entornos o ambientes, lugares o espacios de la superficie terrestre y sus interacciones. </a:t>
            </a:r>
          </a:p>
          <a:p>
            <a:pPr algn="just"/>
            <a:r>
              <a:rPr lang="es-MX" dirty="0" smtClean="0"/>
              <a:t>Asimismo analiza las variaciones espaciales de los fenómenos físicos, biológicos y humanos que ocurren en ella. </a:t>
            </a:r>
            <a:endParaRPr lang="es-MX" dirty="0"/>
          </a:p>
        </p:txBody>
      </p:sp>
      <p:sp>
        <p:nvSpPr>
          <p:cNvPr id="20482" name="AutoShape 2" descr="Resultado de imagen para geograf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20484" name="Picture 4" descr="http://comps.canstockphoto.es/can-stock-photo_csp4613787.jpg"/>
          <p:cNvPicPr>
            <a:picLocks noChangeAspect="1" noChangeArrowheads="1"/>
          </p:cNvPicPr>
          <p:nvPr/>
        </p:nvPicPr>
        <p:blipFill>
          <a:blip r:embed="rId2" cstate="print"/>
          <a:srcRect/>
          <a:stretch>
            <a:fillRect/>
          </a:stretch>
        </p:blipFill>
        <p:spPr bwMode="auto">
          <a:xfrm>
            <a:off x="5148064" y="3717032"/>
            <a:ext cx="3442345" cy="2676551"/>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cibertareas.info/wp-content/uploads/2014/01/geografia-definicion-mapa-conceptual.png"/>
          <p:cNvPicPr>
            <a:picLocks noChangeAspect="1" noChangeArrowheads="1"/>
          </p:cNvPicPr>
          <p:nvPr/>
        </p:nvPicPr>
        <p:blipFill>
          <a:blip r:embed="rId2" cstate="print"/>
          <a:srcRect/>
          <a:stretch>
            <a:fillRect/>
          </a:stretch>
        </p:blipFill>
        <p:spPr bwMode="auto">
          <a:xfrm>
            <a:off x="539552" y="404664"/>
            <a:ext cx="7992888" cy="590465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sz="4800" dirty="0" smtClean="0"/>
              <a:t>¿Haz comprendido la Geografía?</a:t>
            </a:r>
            <a:endParaRPr lang="es-MX" sz="4800" dirty="0"/>
          </a:p>
        </p:txBody>
      </p:sp>
      <p:pic>
        <p:nvPicPr>
          <p:cNvPr id="4" name="Picture 4" descr="http://blog.tiching.com/wp-content/uploads/2013/10/Geografia.jpg"/>
          <p:cNvPicPr>
            <a:picLocks noChangeAspect="1" noChangeArrowheads="1"/>
          </p:cNvPicPr>
          <p:nvPr/>
        </p:nvPicPr>
        <p:blipFill>
          <a:blip r:embed="rId2" cstate="print"/>
          <a:srcRect/>
          <a:stretch>
            <a:fillRect/>
          </a:stretch>
        </p:blipFill>
        <p:spPr bwMode="auto">
          <a:xfrm>
            <a:off x="1979712" y="1700808"/>
            <a:ext cx="5210175" cy="381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843808" y="274638"/>
            <a:ext cx="5842992" cy="1143000"/>
          </a:xfrm>
        </p:spPr>
        <p:txBody>
          <a:bodyPr/>
          <a:lstStyle/>
          <a:p>
            <a:r>
              <a:rPr lang="es-MX" dirty="0" smtClean="0"/>
              <a:t>BIBLIOGRAFÍA</a:t>
            </a:r>
            <a:endParaRPr lang="es-MX" dirty="0"/>
          </a:p>
        </p:txBody>
      </p:sp>
      <p:sp>
        <p:nvSpPr>
          <p:cNvPr id="3" name="2 Marcador de contenido"/>
          <p:cNvSpPr>
            <a:spLocks noGrp="1"/>
          </p:cNvSpPr>
          <p:nvPr>
            <p:ph idx="1"/>
          </p:nvPr>
        </p:nvSpPr>
        <p:spPr>
          <a:xfrm>
            <a:off x="467544" y="1916832"/>
            <a:ext cx="8229600" cy="4525963"/>
          </a:xfrm>
        </p:spPr>
        <p:txBody>
          <a:bodyPr/>
          <a:lstStyle/>
          <a:p>
            <a:r>
              <a:rPr lang="es-MX" dirty="0" smtClean="0">
                <a:hlinkClick r:id="rId2"/>
              </a:rPr>
              <a:t>http://definicion.de/geografia/</a:t>
            </a:r>
            <a:endParaRPr lang="es-MX" dirty="0" smtClean="0"/>
          </a:p>
          <a:p>
            <a:r>
              <a:rPr lang="es-MX" dirty="0" smtClean="0">
                <a:hlinkClick r:id="rId3"/>
              </a:rPr>
              <a:t>https://www.google.com.mx/?gfe_rd=cr&amp;ei=3OncVdiWI8bOgATsm73QBQ&amp;gws_rd=ssl#q=geografia</a:t>
            </a:r>
            <a:endParaRPr lang="es-MX" dirty="0" smtClean="0"/>
          </a:p>
          <a:p>
            <a:r>
              <a:rPr lang="es-MX" dirty="0" smtClean="0">
                <a:hlinkClick r:id="rId4"/>
              </a:rPr>
              <a:t>http://www.definicionabc.com/geografia/geografia.php</a:t>
            </a:r>
            <a:endParaRPr lang="es-MX" dirty="0" smtClean="0"/>
          </a:p>
          <a:p>
            <a:r>
              <a:rPr lang="es-MX" dirty="0" smtClean="0"/>
              <a:t>s.thefreedictionary.com/geografía</a:t>
            </a:r>
          </a:p>
          <a:p>
            <a:r>
              <a:rPr lang="es-MX" dirty="0" smtClean="0"/>
              <a:t>http://etimologias.dechile.net/?geografi.a</a:t>
            </a:r>
          </a:p>
          <a:p>
            <a:endParaRPr lang="es-MX" dirty="0"/>
          </a:p>
        </p:txBody>
      </p:sp>
      <p:sp>
        <p:nvSpPr>
          <p:cNvPr id="15362" name="AutoShape 2" descr="Resultado de imagen para buscan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5364" name="Picture 4" descr="http://1buenaidea.com/wp-content/gallery/articulos2/busqueda.jpg"/>
          <p:cNvPicPr>
            <a:picLocks noChangeAspect="1" noChangeArrowheads="1"/>
          </p:cNvPicPr>
          <p:nvPr/>
        </p:nvPicPr>
        <p:blipFill>
          <a:blip r:embed="rId5" cstate="print"/>
          <a:srcRect/>
          <a:stretch>
            <a:fillRect/>
          </a:stretch>
        </p:blipFill>
        <p:spPr bwMode="auto">
          <a:xfrm>
            <a:off x="395536" y="0"/>
            <a:ext cx="2400266" cy="1800200"/>
          </a:xfrm>
          <a:prstGeom prst="rect">
            <a:avLst/>
          </a:prstGeom>
          <a:noFill/>
        </p:spPr>
      </p:pic>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207</Words>
  <Application>Microsoft Office PowerPoint</Application>
  <PresentationFormat>Presentación en pantalla (4:3)</PresentationFormat>
  <Paragraphs>32</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¿Haz comprendido la Geografía?</vt:lpstr>
      <vt:lpstr>BIBLIOGRAFÍA</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BIBIANA CERVANTES</dc:creator>
  <cp:lastModifiedBy>PC</cp:lastModifiedBy>
  <cp:revision>4</cp:revision>
  <dcterms:created xsi:type="dcterms:W3CDTF">2015-08-25T15:56:29Z</dcterms:created>
  <dcterms:modified xsi:type="dcterms:W3CDTF">2016-07-25T20:18:44Z</dcterms:modified>
</cp:coreProperties>
</file>