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1EA5ACF-3FD0-4C9E-962C-F3BCF2768291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5B10F3-1CBA-4BC5-A51A-17047A66F99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6720747" cy="504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8193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1169040" y="2780928"/>
            <a:ext cx="6777318" cy="36383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pPr marL="64008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tabLst/>
              <a:defRPr/>
            </a:pPr>
            <a:r>
              <a:rPr kumimoji="0" lang="es-MX" sz="28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Atención de reclamos 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1457072" y="3933056"/>
            <a:ext cx="6400800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s-MX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s-MX" sz="2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40466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MULTIVERSIDAD </a:t>
            </a:r>
            <a:r>
              <a:rPr lang="es-ES" sz="2800" b="1" dirty="0" smtClean="0"/>
              <a:t>LATINOAMERICANA</a:t>
            </a:r>
          </a:p>
          <a:p>
            <a:pPr algn="ctr"/>
            <a:r>
              <a:rPr lang="es-ES" sz="2800" b="1" dirty="0" smtClean="0"/>
              <a:t>CAMPUS TONALÁ</a:t>
            </a:r>
            <a:endParaRPr lang="es-ES" sz="28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170080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ATENDER AL CLIENTE MEDIANTE TIC´S EN</a:t>
            </a:r>
          </a:p>
          <a:p>
            <a:pPr algn="ctr"/>
            <a:r>
              <a:rPr lang="es-ES" sz="2200" b="1" dirty="0" smtClean="0"/>
              <a:t> LAS VENTAS A DISTANCIA</a:t>
            </a:r>
            <a:endParaRPr lang="es-ES" sz="2200" b="1" dirty="0"/>
          </a:p>
        </p:txBody>
      </p:sp>
      <p:sp>
        <p:nvSpPr>
          <p:cNvPr id="8" name="7 Rectángulo"/>
          <p:cNvSpPr/>
          <p:nvPr/>
        </p:nvSpPr>
        <p:spPr>
          <a:xfrm>
            <a:off x="4049360" y="5517232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Ericka Yazmin Medina Rodríguez </a:t>
            </a:r>
            <a:endParaRPr lang="es-MX" sz="2000" b="1" dirty="0"/>
          </a:p>
        </p:txBody>
      </p:sp>
      <p:pic>
        <p:nvPicPr>
          <p:cNvPr id="9" name="8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143512"/>
            <a:ext cx="2428892" cy="1340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25727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08912" cy="4536504"/>
          </a:xfrm>
        </p:spPr>
        <p:txBody>
          <a:bodyPr>
            <a:normAutofit/>
          </a:bodyPr>
          <a:lstStyle/>
          <a:p>
            <a:pPr algn="just"/>
            <a:r>
              <a:rPr lang="es-MX" sz="2400" dirty="0" smtClean="0"/>
              <a:t>El </a:t>
            </a:r>
            <a:r>
              <a:rPr lang="es-MX" sz="2400" dirty="0"/>
              <a:t>Cliente que formula un reclamo espera recibir una atención a la medida de sus expectativas, y una solución en el menor tiempo posible</a:t>
            </a:r>
            <a:r>
              <a:rPr lang="es-MX" sz="2400" dirty="0" smtClean="0"/>
              <a:t>.</a:t>
            </a:r>
          </a:p>
          <a:p>
            <a:pPr algn="just">
              <a:buNone/>
            </a:pPr>
            <a:endParaRPr lang="es-MX" sz="2400" dirty="0"/>
          </a:p>
          <a:p>
            <a:pPr algn="just"/>
            <a:r>
              <a:rPr lang="es-MX" sz="2400" dirty="0" smtClean="0"/>
              <a:t>Un </a:t>
            </a:r>
            <a:r>
              <a:rPr lang="es-MX" sz="2400" dirty="0"/>
              <a:t>reclamo, entonces es la ocasión para brindar soluciones y mantener la fidelidad de nuestros clientes.</a:t>
            </a:r>
          </a:p>
          <a:p>
            <a:pPr marL="45720" indent="0" algn="just">
              <a:buNone/>
            </a:pPr>
            <a:endParaRPr lang="es-MX" sz="2400" dirty="0"/>
          </a:p>
          <a:p>
            <a:pPr algn="just"/>
            <a:r>
              <a:rPr lang="es-MX" sz="2400" dirty="0"/>
              <a:t>De </a:t>
            </a:r>
            <a:r>
              <a:rPr lang="es-MX" sz="2400" dirty="0" smtClean="0"/>
              <a:t>usted </a:t>
            </a:r>
            <a:r>
              <a:rPr lang="es-MX" sz="2400" dirty="0"/>
              <a:t>depende el transformarla en una oportunidad para reforzar la imagen de la “empresa” ante nuestros clientes.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699792" y="620688"/>
            <a:ext cx="3478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ATENCIÓN A RECLAMOS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xmlns="" val="127536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188640"/>
            <a:ext cx="6768751" cy="908720"/>
          </a:xfrm>
        </p:spPr>
        <p:txBody>
          <a:bodyPr/>
          <a:lstStyle/>
          <a:p>
            <a:pPr>
              <a:buNone/>
            </a:pPr>
            <a:r>
              <a:rPr lang="es-MX" sz="3600" dirty="0" smtClean="0"/>
              <a:t>Al atender un reclamo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323528" y="764704"/>
            <a:ext cx="8820472" cy="5040560"/>
          </a:xfrm>
        </p:spPr>
        <p:txBody>
          <a:bodyPr>
            <a:normAutofit/>
          </a:bodyPr>
          <a:lstStyle/>
          <a:p>
            <a:pPr lvl="0" algn="just">
              <a:buFont typeface="Wingdings" pitchFamily="2" charset="2"/>
              <a:buChar char="v"/>
            </a:pPr>
            <a:r>
              <a:rPr lang="es-MX" dirty="0" smtClean="0"/>
              <a:t>Salude. </a:t>
            </a:r>
            <a:r>
              <a:rPr lang="es-MX" dirty="0"/>
              <a:t>                                                          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Diga su </a:t>
            </a:r>
            <a:r>
              <a:rPr lang="es-MX" dirty="0" smtClean="0"/>
              <a:t>nombre.</a:t>
            </a:r>
            <a:endParaRPr lang="es-MX" dirty="0"/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Escuche al </a:t>
            </a:r>
            <a:r>
              <a:rPr lang="es-MX" dirty="0" smtClean="0"/>
              <a:t>cliente. </a:t>
            </a:r>
            <a:r>
              <a:rPr lang="es-MX" dirty="0"/>
              <a:t>                                              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Permita que exprese sus </a:t>
            </a:r>
            <a:r>
              <a:rPr lang="es-MX" dirty="0" smtClean="0"/>
              <a:t>sentimientos.</a:t>
            </a:r>
            <a:endParaRPr lang="es-MX" dirty="0"/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Hágale saber que lo </a:t>
            </a:r>
            <a:r>
              <a:rPr lang="es-MX" dirty="0" smtClean="0"/>
              <a:t>está escuchando. </a:t>
            </a:r>
            <a:r>
              <a:rPr lang="es-MX" dirty="0"/>
              <a:t>                                    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Muestre una actitud de empatía hacia el </a:t>
            </a:r>
            <a:r>
              <a:rPr lang="es-MX" dirty="0" smtClean="0"/>
              <a:t>cliente. </a:t>
            </a:r>
            <a:r>
              <a:rPr lang="es-MX" dirty="0"/>
              <a:t>                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Pídale disculpas por la mala atención recibida o por los errores de información.  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 smtClean="0"/>
              <a:t>Pregunte. </a:t>
            </a:r>
            <a:r>
              <a:rPr lang="es-MX" dirty="0"/>
              <a:t>                                                        </a:t>
            </a:r>
          </a:p>
          <a:p>
            <a:pPr lvl="0" algn="just">
              <a:buFont typeface="Wingdings" pitchFamily="2" charset="2"/>
              <a:buChar char="v"/>
            </a:pPr>
            <a:r>
              <a:rPr lang="es-MX" dirty="0"/>
              <a:t>Analice la situación para clarificar el </a:t>
            </a:r>
            <a:r>
              <a:rPr lang="es-MX" dirty="0" smtClean="0"/>
              <a:t>reclamo. </a:t>
            </a:r>
            <a:r>
              <a:rPr lang="es-MX" dirty="0"/>
              <a:t>                        </a:t>
            </a:r>
          </a:p>
          <a:p>
            <a:pPr lvl="0">
              <a:buFont typeface="Wingdings" pitchFamily="2" charset="2"/>
              <a:buChar char="v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3920711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620688"/>
            <a:ext cx="882047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es-MX" dirty="0" smtClean="0"/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Si es necesario, pregunte.                                  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Verifique que comprendió el reclamo.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Repita la solicitud para verificar que ha comprendido, Ej.: “entonces, Sr. Flores, usted no puede navegar en la web pero si puede enviar y  recibir e-mails”.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Obtenga información.                                            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Si es necesario consulte en el sistema.                                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Proponga soluciones alternativas  Ej.: Para que Ud. Pueda enviar sus mails hasta que esté solucionada la situación podemos ofrecerle una casilla web mail.                       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Acuerde una solución.                                            </a:t>
            </a:r>
          </a:p>
          <a:p>
            <a:pPr lvl="0"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Infórmele quien hace y cuando.                                      </a:t>
            </a:r>
          </a:p>
          <a:p>
            <a:pPr algn="just">
              <a:buClr>
                <a:schemeClr val="accent6"/>
              </a:buClr>
              <a:buFont typeface="Wingdings" pitchFamily="2" charset="2"/>
              <a:buChar char="v"/>
            </a:pPr>
            <a:r>
              <a:rPr lang="es-MX" sz="2200" dirty="0" smtClean="0"/>
              <a:t>No ofrezca más de lo que la empresa puede hacer.              </a:t>
            </a:r>
            <a:r>
              <a:rPr lang="es-MX" dirty="0" smtClean="0"/>
              <a:t>         </a:t>
            </a:r>
            <a:endParaRPr lang="es-ES" dirty="0"/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557808"/>
            <a:ext cx="8305800" cy="1143000"/>
          </a:xfrm>
        </p:spPr>
        <p:txBody>
          <a:bodyPr/>
          <a:lstStyle/>
          <a:p>
            <a:pPr algn="ctr">
              <a:buNone/>
            </a:pPr>
            <a:r>
              <a:rPr lang="es-MX" sz="4000" dirty="0" smtClean="0"/>
              <a:t>Seguimiento del reclamo</a:t>
            </a:r>
            <a:endParaRPr lang="es-MX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-36512" y="1844824"/>
            <a:ext cx="9144000" cy="3474720"/>
          </a:xfrm>
        </p:spPr>
        <p:txBody>
          <a:bodyPr/>
          <a:lstStyle/>
          <a:p>
            <a:pPr lvl="0" algn="just"/>
            <a:r>
              <a:rPr lang="es-MX" dirty="0"/>
              <a:t>De ser necesario, informe las acciones que debe realizar el servicio y el </a:t>
            </a:r>
            <a:r>
              <a:rPr lang="es-MX" dirty="0" smtClean="0"/>
              <a:t>cliente.</a:t>
            </a:r>
            <a:endParaRPr lang="es-MX" dirty="0"/>
          </a:p>
          <a:p>
            <a:pPr lvl="0" algn="just"/>
            <a:r>
              <a:rPr lang="es-MX" dirty="0"/>
              <a:t>Confirme el teléfono para contactarse con el </a:t>
            </a:r>
            <a:r>
              <a:rPr lang="es-MX" dirty="0" smtClean="0"/>
              <a:t>cliente. </a:t>
            </a:r>
            <a:r>
              <a:rPr lang="es-MX" dirty="0"/>
              <a:t>    </a:t>
            </a:r>
          </a:p>
          <a:p>
            <a:pPr algn="just"/>
            <a:r>
              <a:rPr lang="es-MX" dirty="0"/>
              <a:t>En los casos que debido a su urgencia lo requieran, informe a su </a:t>
            </a:r>
            <a:r>
              <a:rPr lang="es-MX" dirty="0" smtClean="0"/>
              <a:t>supervisor.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859087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260648"/>
            <a:ext cx="6512511" cy="1143000"/>
          </a:xfrm>
        </p:spPr>
        <p:txBody>
          <a:bodyPr/>
          <a:lstStyle/>
          <a:p>
            <a:pPr>
              <a:buNone/>
            </a:pPr>
            <a:r>
              <a:rPr lang="es-MX" dirty="0" smtClean="0"/>
              <a:t>Terminar la llamada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179512" y="1772816"/>
            <a:ext cx="8712968" cy="3474720"/>
          </a:xfrm>
        </p:spPr>
        <p:txBody>
          <a:bodyPr/>
          <a:lstStyle/>
          <a:p>
            <a:pPr lvl="0"/>
            <a:r>
              <a:rPr lang="es-MX" dirty="0"/>
              <a:t>Agradezca al cliente su llamada                                         </a:t>
            </a:r>
          </a:p>
          <a:p>
            <a:pPr lvl="0"/>
            <a:r>
              <a:rPr lang="es-MX" dirty="0"/>
              <a:t>Haga una pausa, permitiendo así que el cliente pueda efectuar </a:t>
            </a:r>
            <a:r>
              <a:rPr lang="es-MX" dirty="0" smtClean="0"/>
              <a:t>alguna consulta </a:t>
            </a:r>
            <a:r>
              <a:rPr lang="es-MX" dirty="0"/>
              <a:t>final                                                           </a:t>
            </a:r>
          </a:p>
          <a:p>
            <a:r>
              <a:rPr lang="es-MX" dirty="0"/>
              <a:t>Espere </a:t>
            </a:r>
            <a:r>
              <a:rPr lang="es-MX" dirty="0" smtClean="0"/>
              <a:t> a que </a:t>
            </a:r>
            <a:r>
              <a:rPr lang="es-MX" dirty="0"/>
              <a:t>el cliente </a:t>
            </a:r>
            <a:r>
              <a:rPr lang="es-MX" dirty="0" smtClean="0"/>
              <a:t>cuelgue el teléfono </a:t>
            </a:r>
            <a:r>
              <a:rPr lang="es-MX" dirty="0"/>
              <a:t>antes </a:t>
            </a:r>
            <a:r>
              <a:rPr lang="es-MX" dirty="0" smtClean="0"/>
              <a:t>que usted.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503668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85</TotalTime>
  <Words>149</Words>
  <Application>Microsoft Office PowerPoint</Application>
  <PresentationFormat>Presentación en pantalla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Transmisión de listas</vt:lpstr>
      <vt:lpstr>Diapositiva 1</vt:lpstr>
      <vt:lpstr>Diapositiva 2</vt:lpstr>
      <vt:lpstr>Diapositiva 3</vt:lpstr>
      <vt:lpstr>Al atender un reclamo</vt:lpstr>
      <vt:lpstr>Diapositiva 5</vt:lpstr>
      <vt:lpstr>Seguimiento del reclamo</vt:lpstr>
      <vt:lpstr>Terminar la llamada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11</cp:revision>
  <dcterms:created xsi:type="dcterms:W3CDTF">2015-05-09T14:44:59Z</dcterms:created>
  <dcterms:modified xsi:type="dcterms:W3CDTF">2015-07-07T15:54:40Z</dcterms:modified>
</cp:coreProperties>
</file>