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1"/>
  </p:notesMasterIdLst>
  <p:sldIdLst>
    <p:sldId id="256" r:id="rId4"/>
    <p:sldId id="257" r:id="rId5"/>
    <p:sldId id="258" r:id="rId6"/>
    <p:sldId id="259" r:id="rId7"/>
    <p:sldId id="260" r:id="rId8"/>
    <p:sldId id="262" r:id="rId9"/>
    <p:sldId id="261"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21" autoAdjust="0"/>
    <p:restoredTop sz="94660"/>
  </p:normalViewPr>
  <p:slideViewPr>
    <p:cSldViewPr>
      <p:cViewPr>
        <p:scale>
          <a:sx n="82" d="100"/>
          <a:sy n="82" d="100"/>
        </p:scale>
        <p:origin x="-1026" y="1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0C9A7-8B44-40C2-932B-EF6327E11193}" type="datetimeFigureOut">
              <a:rPr lang="es-ES" smtClean="0"/>
              <a:pPr/>
              <a:t>27/04/2015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C9AB4C-CD46-4DB1-815B-E4E4A26C48AC}" type="slidenum">
              <a:rPr lang="es-ES" smtClean="0"/>
              <a:pPr/>
              <a:t>‹Nº›</a:t>
            </a:fld>
            <a:endParaRPr lang="es-ES"/>
          </a:p>
        </p:txBody>
      </p:sp>
    </p:spTree>
    <p:extLst>
      <p:ext uri="{BB962C8B-B14F-4D97-AF65-F5344CB8AC3E}">
        <p14:creationId xmlns:p14="http://schemas.microsoft.com/office/powerpoint/2010/main" xmlns="" val="482801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4/27/2015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4/27/2015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27/04/2015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2375248" y="0"/>
            <a:ext cx="6768752" cy="1872208"/>
          </a:xfrm>
        </p:spPr>
        <p:txBody>
          <a:bodyPr>
            <a:normAutofit/>
          </a:bodyPr>
          <a:lstStyle/>
          <a:p>
            <a:r>
              <a:rPr lang="es-MX" sz="2400" b="1" dirty="0" smtClean="0">
                <a:effectLst>
                  <a:outerShdw blurRad="38100" dist="38100" dir="2700000" algn="tl">
                    <a:srgbClr val="000000">
                      <a:alpha val="43137"/>
                    </a:srgbClr>
                  </a:outerShdw>
                </a:effectLst>
              </a:rPr>
              <a:t>MULTIVERSIDAD</a:t>
            </a:r>
            <a:r>
              <a:rPr lang="es-MX" sz="2400" b="1" dirty="0" smtClean="0">
                <a:effectLst/>
              </a:rPr>
              <a:t> LATINOAMERICANA</a:t>
            </a:r>
            <a:br>
              <a:rPr lang="es-MX" sz="2400" b="1" dirty="0" smtClean="0">
                <a:effectLst/>
              </a:rPr>
            </a:br>
            <a:r>
              <a:rPr lang="es-MX" sz="2400" b="1" dirty="0" smtClean="0">
                <a:effectLst/>
              </a:rPr>
              <a:t>CAMPUS VERACRUZ </a:t>
            </a:r>
            <a:endParaRPr lang="es-ES" sz="2400" b="1" dirty="0">
              <a:effectLst/>
            </a:endParaRPr>
          </a:p>
        </p:txBody>
      </p:sp>
      <p:sp>
        <p:nvSpPr>
          <p:cNvPr id="3" name="2 Subtítulo"/>
          <p:cNvSpPr>
            <a:spLocks noGrp="1"/>
          </p:cNvSpPr>
          <p:nvPr>
            <p:ph type="subTitle" sz="quarter" idx="1"/>
          </p:nvPr>
        </p:nvSpPr>
        <p:spPr>
          <a:xfrm>
            <a:off x="5255568" y="5013176"/>
            <a:ext cx="3888432" cy="936104"/>
          </a:xfrm>
        </p:spPr>
        <p:txBody>
          <a:bodyPr/>
          <a:lstStyle/>
          <a:p>
            <a:r>
              <a:rPr lang="es-MX" sz="2000" b="1" dirty="0" smtClean="0"/>
              <a:t>Docente: José Antonio </a:t>
            </a:r>
          </a:p>
          <a:p>
            <a:r>
              <a:rPr lang="es-MX" sz="2000" b="1" dirty="0" smtClean="0"/>
              <a:t>Villalobos Mendoza</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611560" y="404664"/>
            <a:ext cx="2088232" cy="1296144"/>
          </a:xfrm>
          <a:prstGeom prst="rect">
            <a:avLst/>
          </a:prstGeom>
          <a:noFill/>
        </p:spPr>
      </p:pic>
      <p:sp>
        <p:nvSpPr>
          <p:cNvPr id="5" name="4 Rectángulo"/>
          <p:cNvSpPr/>
          <p:nvPr/>
        </p:nvSpPr>
        <p:spPr>
          <a:xfrm>
            <a:off x="3362965" y="2132856"/>
            <a:ext cx="3477235" cy="584775"/>
          </a:xfrm>
          <a:prstGeom prst="rect">
            <a:avLst/>
          </a:prstGeom>
        </p:spPr>
        <p:txBody>
          <a:bodyPr wrap="none">
            <a:spAutoFit/>
          </a:bodyPr>
          <a:lstStyle/>
          <a:p>
            <a:pPr algn="ctr"/>
            <a:r>
              <a:rPr lang="es-MX" sz="3200" b="1" dirty="0" smtClean="0"/>
              <a:t>MATEMÁTICAS </a:t>
            </a:r>
            <a:r>
              <a:rPr lang="es-MX" sz="3200" b="1" dirty="0" smtClean="0"/>
              <a:t>I</a:t>
            </a:r>
            <a:r>
              <a:rPr lang="es-MX" dirty="0" smtClean="0"/>
              <a:t> </a:t>
            </a:r>
            <a:endParaRPr lang="es-MX" dirty="0" smtClean="0"/>
          </a:p>
        </p:txBody>
      </p:sp>
      <p:sp>
        <p:nvSpPr>
          <p:cNvPr id="6" name="5 CuadroTexto"/>
          <p:cNvSpPr txBox="1"/>
          <p:nvPr/>
        </p:nvSpPr>
        <p:spPr>
          <a:xfrm>
            <a:off x="484920" y="3327375"/>
            <a:ext cx="8335552" cy="461665"/>
          </a:xfrm>
          <a:prstGeom prst="rect">
            <a:avLst/>
          </a:prstGeom>
          <a:noFill/>
        </p:spPr>
        <p:txBody>
          <a:bodyPr wrap="none" rtlCol="0">
            <a:spAutoFit/>
          </a:bodyPr>
          <a:lstStyle/>
          <a:p>
            <a:r>
              <a:rPr lang="es-ES" sz="2400" b="1" dirty="0" smtClean="0"/>
              <a:t>BLOQUE X. RESUELVE ECUACIONES CUADRÁTICAS II</a:t>
            </a:r>
            <a:endParaRPr lang="es-ES" sz="2400" b="1" dirty="0"/>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Ecuaciones cuadráticas y los puentes</a:t>
            </a:r>
            <a:endParaRPr lang="es-MX" dirty="0"/>
          </a:p>
        </p:txBody>
      </p:sp>
      <p:sp>
        <p:nvSpPr>
          <p:cNvPr id="3" name="Marcador de contenido 2"/>
          <p:cNvSpPr>
            <a:spLocks noGrp="1"/>
          </p:cNvSpPr>
          <p:nvPr>
            <p:ph idx="1"/>
          </p:nvPr>
        </p:nvSpPr>
        <p:spPr>
          <a:xfrm>
            <a:off x="457200" y="2348879"/>
            <a:ext cx="4330824" cy="3600401"/>
          </a:xfrm>
        </p:spPr>
        <p:txBody>
          <a:bodyPr/>
          <a:lstStyle/>
          <a:p>
            <a:pPr algn="just"/>
            <a:r>
              <a:rPr lang="es-MX" sz="2400" dirty="0">
                <a:effectLst/>
              </a:rPr>
              <a:t>El puente Golden Gate enmarca la entrada a la bahía de San Francisco. Sus torres de 746 pies de altura están separadas por una distancia de 4200 pies. </a:t>
            </a:r>
            <a:endParaRPr lang="es-MX" sz="2400" dirty="0"/>
          </a:p>
        </p:txBody>
      </p:sp>
      <p:pic>
        <p:nvPicPr>
          <p:cNvPr id="3074" name="Picture 2" descr="http://www.milanoturismo.co/wp-content/uploads/2014/08/El-famoso-Puente-Golden-Gate-el-s%C3%ADmbolo-de-San-Francis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292080" y="2353882"/>
            <a:ext cx="3244685" cy="24335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1681026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5"/>
            <a:ext cx="8229600" cy="2016224"/>
          </a:xfrm>
        </p:spPr>
        <p:txBody>
          <a:bodyPr/>
          <a:lstStyle/>
          <a:p>
            <a:pPr algn="just"/>
            <a:r>
              <a:rPr lang="es-MX" sz="2800" dirty="0">
                <a:effectLst/>
              </a:rPr>
              <a:t>El puente está suspendido de dos enormes cables que miden 3 pies de diámetro: el ancho de la calzada es de 90 pies y </a:t>
            </a:r>
            <a:r>
              <a:rPr lang="es-MX" sz="2800" dirty="0" smtClean="0">
                <a:effectLst/>
              </a:rPr>
              <a:t>esta </a:t>
            </a:r>
            <a:r>
              <a:rPr lang="es-MX" sz="2800" dirty="0">
                <a:effectLst/>
              </a:rPr>
              <a:t>se encuentra aproximadamente a 220 pies del nivel del agua. </a:t>
            </a:r>
            <a:endParaRPr lang="es-MX" sz="2800" dirty="0"/>
          </a:p>
        </p:txBody>
      </p:sp>
      <p:pic>
        <p:nvPicPr>
          <p:cNvPr id="4098" name="Picture 2" descr="http://www.arqhys.com/articulos/fotos/articulos/Puente-Golden-Gate-Estados-Unidos.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31839" y="2204864"/>
            <a:ext cx="5202155" cy="39016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05324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764704"/>
            <a:ext cx="8229600" cy="5366221"/>
          </a:xfrm>
        </p:spPr>
        <p:txBody>
          <a:bodyPr/>
          <a:lstStyle/>
          <a:p>
            <a:pPr algn="just"/>
            <a:r>
              <a:rPr lang="es-MX" dirty="0">
                <a:effectLst/>
              </a:rPr>
              <a:t>Los cables forman una parábola y tocan la calzada en el centro del puente. </a:t>
            </a:r>
            <a:endParaRPr lang="es-MX" dirty="0" smtClean="0">
              <a:effectLst/>
            </a:endParaRPr>
          </a:p>
          <a:p>
            <a:pPr algn="just"/>
            <a:r>
              <a:rPr lang="es-MX" dirty="0" smtClean="0">
                <a:effectLst/>
              </a:rPr>
              <a:t>Con la información proporcionada se puede determinar la altura de los cables cuando tenemos una distancia de 1000 pies del centro del puente.</a:t>
            </a:r>
            <a:endParaRPr lang="es-MX" dirty="0"/>
          </a:p>
        </p:txBody>
      </p:sp>
    </p:spTree>
    <p:extLst>
      <p:ext uri="{BB962C8B-B14F-4D97-AF65-F5344CB8AC3E}">
        <p14:creationId xmlns:p14="http://schemas.microsoft.com/office/powerpoint/2010/main" xmlns="" val="1650032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MX" dirty="0" smtClean="0"/>
              <a:t>Diseño del puente</a:t>
            </a:r>
            <a:endParaRPr lang="es-MX" dirty="0"/>
          </a:p>
        </p:txBody>
      </p:sp>
      <p:pic>
        <p:nvPicPr>
          <p:cNvPr id="1026" name="Picture 2" descr="http://4.bp.blogspot.com/-KTZMDxe_QpY/Tbj2jpCwUsI/AAAAAAAABNI/_wGIXbmwOdw/s1600/golden+gate..pn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tretch>
            <a:fillRect/>
          </a:stretch>
        </p:blipFill>
        <p:spPr bwMode="auto">
          <a:xfrm>
            <a:off x="510567" y="1700808"/>
            <a:ext cx="8453921" cy="346091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69616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48680" y="737320"/>
            <a:ext cx="8229600" cy="5582245"/>
          </a:xfrm>
        </p:spPr>
        <p:txBody>
          <a:bodyPr/>
          <a:lstStyle/>
          <a:p>
            <a:pPr algn="just"/>
            <a:r>
              <a:rPr lang="es-MX" sz="2000" dirty="0" smtClean="0"/>
              <a:t>La </a:t>
            </a:r>
            <a:r>
              <a:rPr lang="es-MX" sz="2000" dirty="0"/>
              <a:t>ubicación de los ejes de coordenadas de modo que el eje x coincida en la calzada y el origen coincida en el centro del puente.</a:t>
            </a:r>
          </a:p>
          <a:p>
            <a:pPr algn="just"/>
            <a:r>
              <a:rPr lang="es-MX" sz="2000" dirty="0"/>
              <a:t>Como resultado de esto, las torres gemelas quedarán a </a:t>
            </a:r>
            <a:r>
              <a:rPr lang="es-MX" sz="2000" dirty="0" smtClean="0"/>
              <a:t>746-220=526 </a:t>
            </a:r>
            <a:r>
              <a:rPr lang="es-MX" sz="2000" dirty="0"/>
              <a:t>pies arriba de la calzada y ubicadas a 42002=2100 pies del centro.</a:t>
            </a:r>
          </a:p>
          <a:p>
            <a:pPr algn="just"/>
            <a:r>
              <a:rPr lang="es-MX" sz="2000" dirty="0"/>
              <a:t>Los cables de forma parabólica se extenderán desde las torres, abriendo hacia arriba, y tendrán su vértice en (0,0</a:t>
            </a:r>
            <a:r>
              <a:rPr lang="es-MX" sz="2000" dirty="0" smtClean="0"/>
              <a:t>).</a:t>
            </a:r>
          </a:p>
          <a:p>
            <a:pPr algn="just"/>
            <a:r>
              <a:rPr lang="es-MX" sz="2000" dirty="0" smtClean="0"/>
              <a:t>La ecuación de la parábola quedaría de la siguiente manera:</a:t>
            </a:r>
          </a:p>
          <a:p>
            <a:pPr marL="0" lvl="0" indent="0" eaLnBrk="0" hangingPunct="0">
              <a:spcBef>
                <a:spcPct val="0"/>
              </a:spcBef>
              <a:buClrTx/>
              <a:buSzTx/>
              <a:buNone/>
            </a:pPr>
            <a:endParaRPr lang="es-MX" sz="2800" dirty="0" smtClean="0">
              <a:effectLst/>
              <a:latin typeface="MathJax_Math-italic"/>
              <a:cs typeface="Arial" panose="020B0604020202020204" pitchFamily="34" charset="0"/>
            </a:endParaRPr>
          </a:p>
          <a:p>
            <a:pPr marL="0" lvl="0" indent="0" algn="ctr" eaLnBrk="0" hangingPunct="0">
              <a:spcBef>
                <a:spcPct val="0"/>
              </a:spcBef>
              <a:buClrTx/>
              <a:buSzTx/>
              <a:buNone/>
            </a:pPr>
            <a:r>
              <a:rPr lang="es-MX" sz="2800" b="1" dirty="0">
                <a:effectLst/>
                <a:latin typeface="MathJax_Math-italic"/>
                <a:cs typeface="Arial" panose="020B0604020202020204" pitchFamily="34" charset="0"/>
              </a:rPr>
              <a:t> </a:t>
            </a:r>
            <a:r>
              <a:rPr lang="es-MX" sz="2800" b="1" dirty="0" smtClean="0">
                <a:effectLst/>
                <a:latin typeface="MathJax_Math-italic"/>
                <a:cs typeface="Arial" panose="020B0604020202020204" pitchFamily="34" charset="0"/>
              </a:rPr>
              <a:t>           y</a:t>
            </a:r>
            <a:r>
              <a:rPr lang="es-MX" sz="2800" b="1" dirty="0" smtClean="0">
                <a:effectLst/>
                <a:latin typeface="MathJax_Main"/>
                <a:cs typeface="Arial" panose="020B0604020202020204" pitchFamily="34" charset="0"/>
              </a:rPr>
              <a:t>=526(2100)</a:t>
            </a:r>
            <a:r>
              <a:rPr lang="es-MX" sz="1600" b="1" dirty="0" smtClean="0">
                <a:effectLst/>
                <a:latin typeface="MathJax_Main"/>
                <a:cs typeface="Arial" panose="020B0604020202020204" pitchFamily="34" charset="0"/>
              </a:rPr>
              <a:t>2</a:t>
            </a:r>
            <a:r>
              <a:rPr lang="es-MX" sz="2800" b="1" dirty="0" smtClean="0">
                <a:effectLst/>
                <a:latin typeface="MathJax_Main"/>
                <a:cs typeface="Arial" panose="020B0604020202020204" pitchFamily="34" charset="0"/>
              </a:rPr>
              <a:t>(1000)</a:t>
            </a:r>
            <a:r>
              <a:rPr lang="es-MX" sz="1600" b="1" dirty="0" smtClean="0">
                <a:effectLst/>
                <a:latin typeface="MathJax_Main"/>
                <a:cs typeface="Arial" panose="020B0604020202020204" pitchFamily="34" charset="0"/>
              </a:rPr>
              <a:t>2</a:t>
            </a:r>
            <a:r>
              <a:rPr lang="es-MX" sz="2800" b="1" dirty="0">
                <a:effectLst/>
                <a:latin typeface="MathJax_Main"/>
                <a:cs typeface="Arial" panose="020B0604020202020204" pitchFamily="34" charset="0"/>
              </a:rPr>
              <a:t>≈119.3pies</a:t>
            </a:r>
            <a:endParaRPr lang="es-MX" sz="900" b="1" dirty="0">
              <a:effectLst/>
            </a:endParaRPr>
          </a:p>
          <a:p>
            <a:pPr algn="just"/>
            <a:endParaRPr lang="es-MX" sz="2000" dirty="0"/>
          </a:p>
        </p:txBody>
      </p:sp>
      <p:sp>
        <p:nvSpPr>
          <p:cNvPr id="7" name="Rectangle 4"/>
          <p:cNvSpPr>
            <a:spLocks noChangeArrowheads="1"/>
          </p:cNvSpPr>
          <p:nvPr/>
        </p:nvSpPr>
        <p:spPr bwMode="auto">
          <a:xfrm>
            <a:off x="-108520" y="-134525"/>
            <a:ext cx="184731"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MX" sz="1800" b="0" i="0" u="none" strike="noStrike" cap="none" normalizeH="0" baseline="0" dirty="0" smtClean="0">
                <a:ln>
                  <a:noFill/>
                </a:ln>
                <a:solidFill>
                  <a:schemeClr val="tx1"/>
                </a:solidFill>
                <a:effectLst/>
                <a:latin typeface="Arial" panose="020B0604020202020204" pitchFamily="34" charset="0"/>
              </a:rPr>
              <a:t/>
            </a:r>
            <a:br>
              <a:rPr kumimoji="0" lang="es-MX" sz="1800" b="0" i="0" u="none" strike="noStrike" cap="none" normalizeH="0" baseline="0" dirty="0" smtClean="0">
                <a:ln>
                  <a:noFill/>
                </a:ln>
                <a:solidFill>
                  <a:schemeClr val="tx1"/>
                </a:solidFill>
                <a:effectLst/>
                <a:latin typeface="Arial" panose="020B0604020202020204" pitchFamily="34" charset="0"/>
              </a:rPr>
            </a:br>
            <a:endParaRPr kumimoji="0" lang="es-MX"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xmlns="" val="41207434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39552" y="692696"/>
            <a:ext cx="8229600" cy="5538837"/>
          </a:xfrm>
        </p:spPr>
        <p:txBody>
          <a:bodyPr/>
          <a:lstStyle/>
          <a:p>
            <a:pPr algn="just"/>
            <a:r>
              <a:rPr lang="es-MX" dirty="0" smtClean="0"/>
              <a:t>Como nos podemos dar cuenta  este tipo de problemas los podemos resolver con ecuaciones cuadráticas al presentarnos una parábola por la forma en la que se conectan los cables con el puente. </a:t>
            </a:r>
          </a:p>
          <a:p>
            <a:pPr algn="just"/>
            <a:r>
              <a:rPr lang="es-MX" dirty="0" smtClean="0"/>
              <a:t>Las ecuaciones y métodos de solución de estas, son muy utilizados en arquitectura e ingeniería para poder dar solución a distintos problemas, como el que se presentó en esta ocasión. </a:t>
            </a:r>
          </a:p>
        </p:txBody>
      </p:sp>
    </p:spTree>
    <p:extLst>
      <p:ext uri="{BB962C8B-B14F-4D97-AF65-F5344CB8AC3E}">
        <p14:creationId xmlns:p14="http://schemas.microsoft.com/office/powerpoint/2010/main" xmlns="" val="3109570323"/>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Tema6</Template>
  <TotalTime>1036</TotalTime>
  <Words>262</Words>
  <Application>Microsoft Office PowerPoint</Application>
  <PresentationFormat>Presentación en pantalla (4:3)</PresentationFormat>
  <Paragraphs>20</Paragraphs>
  <Slides>7</Slides>
  <Notes>0</Notes>
  <HiddenSlides>0</HiddenSlides>
  <MMClips>0</MMClips>
  <ScaleCrop>false</ScaleCrop>
  <HeadingPairs>
    <vt:vector size="4" baseType="variant">
      <vt:variant>
        <vt:lpstr>Tema</vt:lpstr>
      </vt:variant>
      <vt:variant>
        <vt:i4>3</vt:i4>
      </vt:variant>
      <vt:variant>
        <vt:lpstr>Títulos de diapositiva</vt:lpstr>
      </vt:variant>
      <vt:variant>
        <vt:i4>7</vt:i4>
      </vt:variant>
    </vt:vector>
  </HeadingPairs>
  <TitlesOfParts>
    <vt:vector size="10" baseType="lpstr">
      <vt:lpstr>Tema6</vt:lpstr>
      <vt:lpstr>White with Courier font for code slides</vt:lpstr>
      <vt:lpstr>Tema1</vt:lpstr>
      <vt:lpstr>MULTIVERSIDAD LATINOAMERICANA CAMPUS VERACRUZ </vt:lpstr>
      <vt:lpstr>Ecuaciones cuadráticas y los puentes</vt:lpstr>
      <vt:lpstr>Diapositiva 3</vt:lpstr>
      <vt:lpstr>Diapositiva 4</vt:lpstr>
      <vt:lpstr>Diseño del puente</vt:lpstr>
      <vt:lpstr>Diapositiva 6</vt:lpstr>
      <vt:lpstr>Diapositiva 7</vt:lpstr>
    </vt:vector>
  </TitlesOfParts>
  <Company>Acer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dc:title>
  <dc:creator>Valued Acer Customer</dc:creator>
  <cp:lastModifiedBy>usuario</cp:lastModifiedBy>
  <cp:revision>122</cp:revision>
  <dcterms:created xsi:type="dcterms:W3CDTF">2014-08-15T00:51:36Z</dcterms:created>
  <dcterms:modified xsi:type="dcterms:W3CDTF">2015-04-27T16:29:44Z</dcterms:modified>
</cp:coreProperties>
</file>