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73" r:id="rId2"/>
    <p:sldId id="257" r:id="rId3"/>
    <p:sldId id="258" r:id="rId4"/>
    <p:sldId id="259" r:id="rId5"/>
    <p:sldId id="269" r:id="rId6"/>
    <p:sldId id="270" r:id="rId7"/>
    <p:sldId id="260" r:id="rId8"/>
    <p:sldId id="261" r:id="rId9"/>
    <p:sldId id="262" r:id="rId10"/>
    <p:sldId id="263" r:id="rId11"/>
    <p:sldId id="265" r:id="rId12"/>
    <p:sldId id="264" r:id="rId13"/>
    <p:sldId id="266" r:id="rId14"/>
    <p:sldId id="267" r:id="rId15"/>
    <p:sldId id="271" r:id="rId16"/>
    <p:sldId id="272" r:id="rId17"/>
  </p:sldIdLst>
  <p:sldSz cx="9144000" cy="6858000" type="screen4x3"/>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0" d="100"/>
          <a:sy n="50" d="100"/>
        </p:scale>
        <p:origin x="-1267" y="-7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7" name="6 Rectángulo"/>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9 Rectángulo"/>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Rectángulo"/>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7 Título"/>
          <p:cNvSpPr>
            <a:spLocks noGrp="1"/>
          </p:cNvSpPr>
          <p:nvPr>
            <p:ph type="ctrTitle"/>
          </p:nvPr>
        </p:nvSpPr>
        <p:spPr>
          <a:xfrm>
            <a:off x="2362200" y="4038600"/>
            <a:ext cx="6477000" cy="1828800"/>
          </a:xfrm>
        </p:spPr>
        <p:txBody>
          <a:bodyPr anchor="b"/>
          <a:lstStyle>
            <a:lvl1pPr>
              <a:defRPr cap="all" baseline="0"/>
            </a:lvl1pPr>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D385E6AE-0173-48F4-BE49-2D8AB2E72054}" type="datetimeFigureOut">
              <a:rPr lang="es-ES_tradnl" smtClean="0"/>
              <a:pPr/>
              <a:t>28/07/2016</a:t>
            </a:fld>
            <a:endParaRPr lang="es-ES_tradnl"/>
          </a:p>
        </p:txBody>
      </p:sp>
      <p:sp>
        <p:nvSpPr>
          <p:cNvPr id="17" name="16 Marcador de pie de página"/>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s-ES_tradnl"/>
          </a:p>
        </p:txBody>
      </p:sp>
      <p:sp>
        <p:nvSpPr>
          <p:cNvPr id="29" name="28 Marcador de número de diapositiva"/>
          <p:cNvSpPr>
            <a:spLocks noGrp="1"/>
          </p:cNvSpPr>
          <p:nvPr>
            <p:ph type="sldNum" sz="quarter" idx="12"/>
          </p:nvPr>
        </p:nvSpPr>
        <p:spPr>
          <a:xfrm>
            <a:off x="8001000" y="228600"/>
            <a:ext cx="838200" cy="381000"/>
          </a:xfrm>
        </p:spPr>
        <p:txBody>
          <a:bodyPr/>
          <a:lstStyle>
            <a:lvl1pPr>
              <a:defRPr>
                <a:solidFill>
                  <a:schemeClr val="tx2"/>
                </a:solidFill>
              </a:defRPr>
            </a:lvl1pPr>
          </a:lstStyle>
          <a:p>
            <a:fld id="{CDB963A2-2A88-4DFF-91DC-A2E301F688B3}" type="slidenum">
              <a:rPr lang="es-ES_tradnl" smtClean="0"/>
              <a:pPr/>
              <a:t>‹Nº›</a:t>
            </a:fld>
            <a:endParaRPr lang="es-ES_tradnl"/>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12648" y="228600"/>
            <a:ext cx="8153400" cy="990600"/>
          </a:xfrm>
        </p:spPr>
        <p:txBody>
          <a:bodyPr/>
          <a:lstStyle/>
          <a:p>
            <a:r>
              <a:rPr kumimoji="0" lang="es-ES" smtClean="0"/>
              <a:t>Haga clic para modificar el estilo de título del patrón</a:t>
            </a:r>
            <a:endParaRPr kumimoji="0" lang="en-US"/>
          </a:p>
        </p:txBody>
      </p:sp>
      <p:sp>
        <p:nvSpPr>
          <p:cNvPr id="4" name="3 Marcador de fecha"/>
          <p:cNvSpPr>
            <a:spLocks noGrp="1"/>
          </p:cNvSpPr>
          <p:nvPr>
            <p:ph type="dt" sz="half" idx="10"/>
          </p:nvPr>
        </p:nvSpPr>
        <p:spPr/>
        <p:txBody>
          <a:bodyPr/>
          <a:lstStyle/>
          <a:p>
            <a:fld id="{D385E6AE-0173-48F4-BE49-2D8AB2E72054}" type="datetimeFigureOut">
              <a:rPr lang="es-ES_tradnl" smtClean="0"/>
              <a:pPr/>
              <a:t>28/07/2016</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lvl1pPr>
              <a:defRPr>
                <a:solidFill>
                  <a:srgbClr val="FFFFFF"/>
                </a:solidFill>
              </a:defRPr>
            </a:lvl1pPr>
          </a:lstStyle>
          <a:p>
            <a:fld id="{CDB963A2-2A88-4DFF-91DC-A2E301F688B3}" type="slidenum">
              <a:rPr lang="es-ES_tradnl" smtClean="0"/>
              <a:pPr/>
              <a:t>‹Nº›</a:t>
            </a:fld>
            <a:endParaRPr lang="es-ES_tradnl"/>
          </a:p>
        </p:txBody>
      </p:sp>
      <p:sp>
        <p:nvSpPr>
          <p:cNvPr id="8" name="7 Marcador de contenido"/>
          <p:cNvSpPr>
            <a:spLocks noGrp="1"/>
          </p:cNvSpPr>
          <p:nvPr>
            <p:ph sz="quarter" idx="1"/>
          </p:nvPr>
        </p:nvSpPr>
        <p:spPr>
          <a:xfrm>
            <a:off x="612648" y="1600200"/>
            <a:ext cx="8153400" cy="44958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1"/>
      </p:bgRef>
    </p:bg>
    <p:spTree>
      <p:nvGrpSpPr>
        <p:cNvPr id="1" name=""/>
        <p:cNvGrpSpPr/>
        <p:nvPr/>
      </p:nvGrpSpPr>
      <p:grpSpPr>
        <a:xfrm>
          <a:off x="0" y="0"/>
          <a:ext cx="0" cy="0"/>
          <a:chOff x="0" y="0"/>
          <a:chExt cx="0" cy="0"/>
        </a:xfrm>
      </p:grpSpPr>
      <p:sp>
        <p:nvSpPr>
          <p:cNvPr id="3" name="2 Marcador de texto"/>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7" name="6 Rectángulo"/>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7 Rectángulo"/>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8 Rectángulo"/>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1 Título"/>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s-ES" smtClean="0"/>
              <a:t>Haga clic para modificar el estilo de título del patrón</a:t>
            </a:r>
            <a:endParaRPr kumimoji="0" lang="en-US"/>
          </a:p>
        </p:txBody>
      </p:sp>
      <p:sp>
        <p:nvSpPr>
          <p:cNvPr id="12" name="11 Marcador de fecha"/>
          <p:cNvSpPr>
            <a:spLocks noGrp="1"/>
          </p:cNvSpPr>
          <p:nvPr>
            <p:ph type="dt" sz="half" idx="10"/>
          </p:nvPr>
        </p:nvSpPr>
        <p:spPr/>
        <p:txBody>
          <a:bodyPr/>
          <a:lstStyle/>
          <a:p>
            <a:fld id="{D385E6AE-0173-48F4-BE49-2D8AB2E72054}" type="datetimeFigureOut">
              <a:rPr lang="es-ES_tradnl" smtClean="0"/>
              <a:pPr/>
              <a:t>28/07/2016</a:t>
            </a:fld>
            <a:endParaRPr lang="es-ES_tradnl"/>
          </a:p>
        </p:txBody>
      </p:sp>
      <p:sp>
        <p:nvSpPr>
          <p:cNvPr id="13" name="12 Marcador de número de diapositiva"/>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CDB963A2-2A88-4DFF-91DC-A2E301F688B3}" type="slidenum">
              <a:rPr lang="es-ES_tradnl" smtClean="0"/>
              <a:pPr/>
              <a:t>‹Nº›</a:t>
            </a:fld>
            <a:endParaRPr lang="es-ES_tradnl"/>
          </a:p>
        </p:txBody>
      </p:sp>
      <p:sp>
        <p:nvSpPr>
          <p:cNvPr id="14" name="13 Marcador de pie de página"/>
          <p:cNvSpPr>
            <a:spLocks noGrp="1"/>
          </p:cNvSpPr>
          <p:nvPr>
            <p:ph type="ftr" sz="quarter" idx="12"/>
          </p:nvPr>
        </p:nvSpPr>
        <p:spPr/>
        <p:txBody>
          <a:bodyPr/>
          <a:lstStyle/>
          <a:p>
            <a:endParaRPr lang="es-ES_tradnl"/>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9" name="8 Marcador de contenido"/>
          <p:cNvSpPr>
            <a:spLocks noGrp="1"/>
          </p:cNvSpPr>
          <p:nvPr>
            <p:ph sz="quarter" idx="1"/>
          </p:nvPr>
        </p:nvSpPr>
        <p:spPr>
          <a:xfrm>
            <a:off x="609600" y="1589567"/>
            <a:ext cx="38862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1" name="10 Marcador de contenido"/>
          <p:cNvSpPr>
            <a:spLocks noGrp="1"/>
          </p:cNvSpPr>
          <p:nvPr>
            <p:ph sz="quarter" idx="2"/>
          </p:nvPr>
        </p:nvSpPr>
        <p:spPr>
          <a:xfrm>
            <a:off x="4844901" y="1589567"/>
            <a:ext cx="38862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8" name="7 Marcador de fecha"/>
          <p:cNvSpPr>
            <a:spLocks noGrp="1"/>
          </p:cNvSpPr>
          <p:nvPr>
            <p:ph type="dt" sz="half" idx="15"/>
          </p:nvPr>
        </p:nvSpPr>
        <p:spPr/>
        <p:txBody>
          <a:bodyPr rtlCol="0"/>
          <a:lstStyle/>
          <a:p>
            <a:fld id="{D385E6AE-0173-48F4-BE49-2D8AB2E72054}" type="datetimeFigureOut">
              <a:rPr lang="es-ES_tradnl" smtClean="0"/>
              <a:pPr/>
              <a:t>28/07/2016</a:t>
            </a:fld>
            <a:endParaRPr lang="es-ES_tradnl"/>
          </a:p>
        </p:txBody>
      </p:sp>
      <p:sp>
        <p:nvSpPr>
          <p:cNvPr id="10" name="9 Marcador de número de diapositiva"/>
          <p:cNvSpPr>
            <a:spLocks noGrp="1"/>
          </p:cNvSpPr>
          <p:nvPr>
            <p:ph type="sldNum" sz="quarter" idx="16"/>
          </p:nvPr>
        </p:nvSpPr>
        <p:spPr/>
        <p:txBody>
          <a:bodyPr rtlCol="0"/>
          <a:lstStyle/>
          <a:p>
            <a:fld id="{CDB963A2-2A88-4DFF-91DC-A2E301F688B3}" type="slidenum">
              <a:rPr lang="es-ES_tradnl" smtClean="0"/>
              <a:pPr/>
              <a:t>‹Nº›</a:t>
            </a:fld>
            <a:endParaRPr lang="es-ES_tradnl"/>
          </a:p>
        </p:txBody>
      </p:sp>
      <p:sp>
        <p:nvSpPr>
          <p:cNvPr id="12" name="11 Marcador de pie de página"/>
          <p:cNvSpPr>
            <a:spLocks noGrp="1"/>
          </p:cNvSpPr>
          <p:nvPr>
            <p:ph type="ftr" sz="quarter" idx="17"/>
          </p:nvPr>
        </p:nvSpPr>
        <p:spPr/>
        <p:txBody>
          <a:bodyPr rtlCol="0"/>
          <a:lstStyle/>
          <a:p>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33400" y="273050"/>
            <a:ext cx="8153400" cy="869950"/>
          </a:xfrm>
        </p:spPr>
        <p:txBody>
          <a:bodyPr anchor="ctr"/>
          <a:lstStyle>
            <a:lvl1pPr>
              <a:defRPr/>
            </a:lvl1pPr>
          </a:lstStyle>
          <a:p>
            <a:r>
              <a:rPr kumimoji="0" lang="es-ES" smtClean="0"/>
              <a:t>Haga clic para modificar el estilo de título del patrón</a:t>
            </a:r>
            <a:endParaRPr kumimoji="0" lang="en-US"/>
          </a:p>
        </p:txBody>
      </p:sp>
      <p:sp>
        <p:nvSpPr>
          <p:cNvPr id="11" name="10 Marcador de contenido"/>
          <p:cNvSpPr>
            <a:spLocks noGrp="1"/>
          </p:cNvSpPr>
          <p:nvPr>
            <p:ph sz="quarter" idx="2"/>
          </p:nvPr>
        </p:nvSpPr>
        <p:spPr>
          <a:xfrm>
            <a:off x="609600" y="2438400"/>
            <a:ext cx="3886200" cy="35814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3" name="12 Marcador de contenido"/>
          <p:cNvSpPr>
            <a:spLocks noGrp="1"/>
          </p:cNvSpPr>
          <p:nvPr>
            <p:ph sz="quarter" idx="4"/>
          </p:nvPr>
        </p:nvSpPr>
        <p:spPr>
          <a:xfrm>
            <a:off x="4800600" y="2438400"/>
            <a:ext cx="3886200" cy="35814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0" name="9 Marcador de fecha"/>
          <p:cNvSpPr>
            <a:spLocks noGrp="1"/>
          </p:cNvSpPr>
          <p:nvPr>
            <p:ph type="dt" sz="half" idx="15"/>
          </p:nvPr>
        </p:nvSpPr>
        <p:spPr/>
        <p:txBody>
          <a:bodyPr rtlCol="0"/>
          <a:lstStyle/>
          <a:p>
            <a:fld id="{D385E6AE-0173-48F4-BE49-2D8AB2E72054}" type="datetimeFigureOut">
              <a:rPr lang="es-ES_tradnl" smtClean="0"/>
              <a:pPr/>
              <a:t>28/07/2016</a:t>
            </a:fld>
            <a:endParaRPr lang="es-ES_tradnl"/>
          </a:p>
        </p:txBody>
      </p:sp>
      <p:sp>
        <p:nvSpPr>
          <p:cNvPr id="12" name="11 Marcador de número de diapositiva"/>
          <p:cNvSpPr>
            <a:spLocks noGrp="1"/>
          </p:cNvSpPr>
          <p:nvPr>
            <p:ph type="sldNum" sz="quarter" idx="16"/>
          </p:nvPr>
        </p:nvSpPr>
        <p:spPr/>
        <p:txBody>
          <a:bodyPr rtlCol="0"/>
          <a:lstStyle/>
          <a:p>
            <a:fld id="{CDB963A2-2A88-4DFF-91DC-A2E301F688B3}" type="slidenum">
              <a:rPr lang="es-ES_tradnl" smtClean="0"/>
              <a:pPr/>
              <a:t>‹Nº›</a:t>
            </a:fld>
            <a:endParaRPr lang="es-ES_tradnl"/>
          </a:p>
        </p:txBody>
      </p:sp>
      <p:sp>
        <p:nvSpPr>
          <p:cNvPr id="14" name="13 Marcador de pie de página"/>
          <p:cNvSpPr>
            <a:spLocks noGrp="1"/>
          </p:cNvSpPr>
          <p:nvPr>
            <p:ph type="ftr" sz="quarter" idx="17"/>
          </p:nvPr>
        </p:nvSpPr>
        <p:spPr/>
        <p:txBody>
          <a:bodyPr rtlCol="0"/>
          <a:lstStyle/>
          <a:p>
            <a:endParaRPr lang="es-ES_tradnl"/>
          </a:p>
        </p:txBody>
      </p:sp>
      <p:sp>
        <p:nvSpPr>
          <p:cNvPr id="16" name="15 Marcador de texto"/>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
        <p:nvSpPr>
          <p:cNvPr id="15" name="14 Marcador de texto"/>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D385E6AE-0173-48F4-BE49-2D8AB2E72054}" type="datetimeFigureOut">
              <a:rPr lang="es-ES_tradnl" smtClean="0"/>
              <a:pPr/>
              <a:t>28/07/2016</a:t>
            </a:fld>
            <a:endParaRPr lang="es-ES_tradnl"/>
          </a:p>
        </p:txBody>
      </p:sp>
      <p:sp>
        <p:nvSpPr>
          <p:cNvPr id="4" name="3 Marcador de pie de página"/>
          <p:cNvSpPr>
            <a:spLocks noGrp="1"/>
          </p:cNvSpPr>
          <p:nvPr>
            <p:ph type="ftr" sz="quarter" idx="11"/>
          </p:nvPr>
        </p:nvSpPr>
        <p:spPr/>
        <p:txBody>
          <a:bodyPr/>
          <a:lstStyle/>
          <a:p>
            <a:endParaRPr lang="es-ES_tradnl"/>
          </a:p>
        </p:txBody>
      </p:sp>
      <p:sp>
        <p:nvSpPr>
          <p:cNvPr id="5" name="4 Marcador de número de diapositiva"/>
          <p:cNvSpPr>
            <a:spLocks noGrp="1"/>
          </p:cNvSpPr>
          <p:nvPr>
            <p:ph type="sldNum" sz="quarter" idx="12"/>
          </p:nvPr>
        </p:nvSpPr>
        <p:spPr/>
        <p:txBody>
          <a:bodyPr/>
          <a:lstStyle>
            <a:lvl1pPr>
              <a:defRPr>
                <a:solidFill>
                  <a:srgbClr val="FFFFFF"/>
                </a:solidFill>
              </a:defRPr>
            </a:lvl1pPr>
          </a:lstStyle>
          <a:p>
            <a:fld id="{CDB963A2-2A88-4DFF-91DC-A2E301F688B3}" type="slidenum">
              <a:rPr lang="es-ES_tradnl" smtClean="0"/>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385E6AE-0173-48F4-BE49-2D8AB2E72054}" type="datetimeFigureOut">
              <a:rPr lang="es-ES_tradnl" smtClean="0"/>
              <a:pPr/>
              <a:t>28/07/2016</a:t>
            </a:fld>
            <a:endParaRPr lang="es-ES_tradnl"/>
          </a:p>
        </p:txBody>
      </p:sp>
      <p:sp>
        <p:nvSpPr>
          <p:cNvPr id="3" name="2 Marcador de pie de página"/>
          <p:cNvSpPr>
            <a:spLocks noGrp="1"/>
          </p:cNvSpPr>
          <p:nvPr>
            <p:ph type="ftr" sz="quarter" idx="11"/>
          </p:nvPr>
        </p:nvSpPr>
        <p:spPr/>
        <p:txBody>
          <a:bodyPr/>
          <a:lstStyle/>
          <a:p>
            <a:endParaRPr lang="es-ES_tradnl"/>
          </a:p>
        </p:txBody>
      </p:sp>
      <p:sp>
        <p:nvSpPr>
          <p:cNvPr id="4" name="3 Marcador de número de diapositiva"/>
          <p:cNvSpPr>
            <a:spLocks noGrp="1"/>
          </p:cNvSpPr>
          <p:nvPr>
            <p:ph type="sldNum" sz="quarter" idx="12"/>
          </p:nvPr>
        </p:nvSpPr>
        <p:spPr>
          <a:xfrm>
            <a:off x="0" y="6248400"/>
            <a:ext cx="533400" cy="381000"/>
          </a:xfrm>
        </p:spPr>
        <p:txBody>
          <a:bodyPr/>
          <a:lstStyle>
            <a:lvl1pPr>
              <a:defRPr>
                <a:solidFill>
                  <a:schemeClr val="tx2"/>
                </a:solidFill>
              </a:defRPr>
            </a:lvl1pPr>
          </a:lstStyle>
          <a:p>
            <a:fld id="{CDB963A2-2A88-4DFF-91DC-A2E301F688B3}" type="slidenum">
              <a:rPr lang="es-ES_tradnl" smtClean="0"/>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3050"/>
            <a:ext cx="8077200" cy="869950"/>
          </a:xfrm>
        </p:spPr>
        <p:txBody>
          <a:bodyPr anchor="ctr"/>
          <a:lstStyle>
            <a:lvl1pPr algn="l">
              <a:buNone/>
              <a:defRPr sz="4400" b="0"/>
            </a:lvl1pPr>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p>
            <a:fld id="{D385E6AE-0173-48F4-BE49-2D8AB2E72054}" type="datetimeFigureOut">
              <a:rPr lang="es-ES_tradnl" smtClean="0"/>
              <a:pPr/>
              <a:t>28/07/2016</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lvl1pPr>
              <a:defRPr>
                <a:solidFill>
                  <a:srgbClr val="FFFFFF"/>
                </a:solidFill>
              </a:defRPr>
            </a:lvl1pPr>
          </a:lstStyle>
          <a:p>
            <a:fld id="{CDB963A2-2A88-4DFF-91DC-A2E301F688B3}" type="slidenum">
              <a:rPr lang="es-ES_tradnl" smtClean="0"/>
              <a:pPr/>
              <a:t>‹Nº›</a:t>
            </a:fld>
            <a:endParaRPr lang="es-ES_tradnl"/>
          </a:p>
        </p:txBody>
      </p:sp>
      <p:sp>
        <p:nvSpPr>
          <p:cNvPr id="3" name="2 Marcador de texto"/>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9" name="8 Marcador de contenido"/>
          <p:cNvSpPr>
            <a:spLocks noGrp="1"/>
          </p:cNvSpPr>
          <p:nvPr>
            <p:ph sz="quarter" idx="1"/>
          </p:nvPr>
        </p:nvSpPr>
        <p:spPr>
          <a:xfrm>
            <a:off x="2362200" y="1752600"/>
            <a:ext cx="6400800" cy="44196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3">
        <a:schemeClr val="bg2"/>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s-ES" smtClean="0"/>
              <a:t>Haga clic para modificar el estilo de texto del patrón</a:t>
            </a:r>
          </a:p>
        </p:txBody>
      </p:sp>
      <p:sp>
        <p:nvSpPr>
          <p:cNvPr id="8" name="7 Rectángulo"/>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8 Rectángulo"/>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9 Rectángulo"/>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1 Título"/>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s-ES" smtClean="0"/>
              <a:t>Haga clic para modificar el estilo de título del patrón</a:t>
            </a:r>
            <a:endParaRPr kumimoji="0" lang="en-US"/>
          </a:p>
        </p:txBody>
      </p:sp>
      <p:sp>
        <p:nvSpPr>
          <p:cNvPr id="11" name="10 Rectángulo"/>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Marcador de fecha"/>
          <p:cNvSpPr>
            <a:spLocks noGrp="1"/>
          </p:cNvSpPr>
          <p:nvPr>
            <p:ph type="dt" sz="half" idx="10"/>
          </p:nvPr>
        </p:nvSpPr>
        <p:spPr>
          <a:xfrm>
            <a:off x="6248400" y="6248400"/>
            <a:ext cx="2667000" cy="365125"/>
          </a:xfrm>
        </p:spPr>
        <p:txBody>
          <a:bodyPr rtlCol="0"/>
          <a:lstStyle/>
          <a:p>
            <a:fld id="{D385E6AE-0173-48F4-BE49-2D8AB2E72054}" type="datetimeFigureOut">
              <a:rPr lang="es-ES_tradnl" smtClean="0"/>
              <a:pPr/>
              <a:t>28/07/2016</a:t>
            </a:fld>
            <a:endParaRPr lang="es-ES_tradnl"/>
          </a:p>
        </p:txBody>
      </p:sp>
      <p:sp>
        <p:nvSpPr>
          <p:cNvPr id="13" name="12 Marcador de número de diapositiva"/>
          <p:cNvSpPr>
            <a:spLocks noGrp="1"/>
          </p:cNvSpPr>
          <p:nvPr>
            <p:ph type="sldNum" sz="quarter" idx="11"/>
          </p:nvPr>
        </p:nvSpPr>
        <p:spPr>
          <a:xfrm>
            <a:off x="0" y="4667249"/>
            <a:ext cx="1447800" cy="663578"/>
          </a:xfrm>
        </p:spPr>
        <p:txBody>
          <a:bodyPr rtlCol="0"/>
          <a:lstStyle>
            <a:lvl1pPr>
              <a:defRPr sz="2800"/>
            </a:lvl1pPr>
          </a:lstStyle>
          <a:p>
            <a:fld id="{CDB963A2-2A88-4DFF-91DC-A2E301F688B3}" type="slidenum">
              <a:rPr lang="es-ES_tradnl" smtClean="0"/>
              <a:pPr/>
              <a:t>‹Nº›</a:t>
            </a:fld>
            <a:endParaRPr lang="es-ES_tradnl"/>
          </a:p>
        </p:txBody>
      </p:sp>
      <p:sp>
        <p:nvSpPr>
          <p:cNvPr id="14" name="13 Marcador de pie de página"/>
          <p:cNvSpPr>
            <a:spLocks noGrp="1"/>
          </p:cNvSpPr>
          <p:nvPr>
            <p:ph type="ftr" sz="quarter" idx="12"/>
          </p:nvPr>
        </p:nvSpPr>
        <p:spPr>
          <a:xfrm>
            <a:off x="1600200" y="6248206"/>
            <a:ext cx="4572000" cy="365125"/>
          </a:xfrm>
        </p:spPr>
        <p:txBody>
          <a:bodyPr rtlCol="0"/>
          <a:lstStyle/>
          <a:p>
            <a:endParaRPr lang="es-ES_tradnl"/>
          </a:p>
        </p:txBody>
      </p:sp>
      <p:sp>
        <p:nvSpPr>
          <p:cNvPr id="3" name="2 Marcador de posición de imagen"/>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s-ES" smtClean="0"/>
              <a:t>Haga clic en el icono para agregar una imagen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D385E6AE-0173-48F4-BE49-2D8AB2E72054}" type="datetimeFigureOut">
              <a:rPr lang="es-ES_tradnl" smtClean="0"/>
              <a:pPr/>
              <a:t>28/07/2016</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CDB963A2-2A88-4DFF-91DC-A2E301F688B3}" type="slidenum">
              <a:rPr lang="es-ES_tradnl" smtClean="0"/>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bg>
      <p:bgRef idx="1001">
        <a:schemeClr val="bg1"/>
      </p:bgRef>
    </p:bg>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53200" y="609600"/>
            <a:ext cx="2057400" cy="5516563"/>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609600"/>
            <a:ext cx="5562600" cy="5516564"/>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a:xfrm>
            <a:off x="6553200" y="6248402"/>
            <a:ext cx="2209800" cy="365125"/>
          </a:xfrm>
        </p:spPr>
        <p:txBody>
          <a:bodyPr/>
          <a:lstStyle/>
          <a:p>
            <a:fld id="{D385E6AE-0173-48F4-BE49-2D8AB2E72054}" type="datetimeFigureOut">
              <a:rPr lang="es-ES_tradnl" smtClean="0"/>
              <a:pPr/>
              <a:t>28/07/2016</a:t>
            </a:fld>
            <a:endParaRPr lang="es-ES_tradnl"/>
          </a:p>
        </p:txBody>
      </p:sp>
      <p:sp>
        <p:nvSpPr>
          <p:cNvPr id="5" name="4 Marcador de pie de página"/>
          <p:cNvSpPr>
            <a:spLocks noGrp="1"/>
          </p:cNvSpPr>
          <p:nvPr>
            <p:ph type="ftr" sz="quarter" idx="11"/>
          </p:nvPr>
        </p:nvSpPr>
        <p:spPr>
          <a:xfrm>
            <a:off x="457201" y="6248207"/>
            <a:ext cx="5573483" cy="365125"/>
          </a:xfrm>
        </p:spPr>
        <p:txBody>
          <a:bodyPr/>
          <a:lstStyle/>
          <a:p>
            <a:endParaRPr lang="es-ES_tradnl"/>
          </a:p>
        </p:txBody>
      </p:sp>
      <p:sp>
        <p:nvSpPr>
          <p:cNvPr id="7" name="6 Rectángulo"/>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7 Rectángulo"/>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8 Rectángulo"/>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5 Marcador de número de diapositiva"/>
          <p:cNvSpPr>
            <a:spLocks noGrp="1"/>
          </p:cNvSpPr>
          <p:nvPr>
            <p:ph type="sldNum" sz="quarter" idx="12"/>
          </p:nvPr>
        </p:nvSpPr>
        <p:spPr>
          <a:xfrm rot="5400000">
            <a:off x="5989638" y="144462"/>
            <a:ext cx="533400" cy="244476"/>
          </a:xfrm>
        </p:spPr>
        <p:txBody>
          <a:bodyPr/>
          <a:lstStyle/>
          <a:p>
            <a:fld id="{CDB963A2-2A88-4DFF-91DC-A2E301F688B3}" type="slidenum">
              <a:rPr lang="es-ES_tradnl" smtClean="0"/>
              <a:pPr/>
              <a:t>‹Nº›</a:t>
            </a:fld>
            <a:endParaRPr lang="es-ES_tradnl"/>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21 Marcador de título"/>
          <p:cNvSpPr>
            <a:spLocks noGrp="1"/>
          </p:cNvSpPr>
          <p:nvPr>
            <p:ph type="title"/>
          </p:nvPr>
        </p:nvSpPr>
        <p:spPr>
          <a:xfrm>
            <a:off x="609600" y="228600"/>
            <a:ext cx="8153400" cy="990600"/>
          </a:xfrm>
          <a:prstGeom prst="rect">
            <a:avLst/>
          </a:prstGeom>
        </p:spPr>
        <p:txBody>
          <a:bodyPr vert="horz" anchor="ctr">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D385E6AE-0173-48F4-BE49-2D8AB2E72054}" type="datetimeFigureOut">
              <a:rPr lang="es-ES_tradnl" smtClean="0"/>
              <a:pPr/>
              <a:t>28/07/2016</a:t>
            </a:fld>
            <a:endParaRPr lang="es-ES_tradnl"/>
          </a:p>
        </p:txBody>
      </p:sp>
      <p:sp>
        <p:nvSpPr>
          <p:cNvPr id="3" name="2 Marcador de pie de página"/>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s-ES_tradnl"/>
          </a:p>
        </p:txBody>
      </p:sp>
      <p:sp>
        <p:nvSpPr>
          <p:cNvPr id="7" name="6 Rectángulo"/>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7 Rectángulo"/>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8 Rectángulo"/>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22 Marcador de número de diapositiva"/>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CDB963A2-2A88-4DFF-91DC-A2E301F688B3}" type="slidenum">
              <a:rPr lang="es-ES_tradnl" smtClean="0"/>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texto 1"/>
          <p:cNvSpPr>
            <a:spLocks noGrp="1"/>
          </p:cNvSpPr>
          <p:nvPr>
            <p:ph type="body" sz="half" idx="2"/>
          </p:nvPr>
        </p:nvSpPr>
        <p:spPr/>
        <p:txBody>
          <a:bodyPr>
            <a:normAutofit lnSpcReduction="10000"/>
          </a:bodyPr>
          <a:lstStyle/>
          <a:p>
            <a:r>
              <a:rPr lang="es-MX" dirty="0" smtClean="0"/>
              <a:t>BIOLOGÍA </a:t>
            </a:r>
            <a:r>
              <a:rPr lang="es-MX" dirty="0" smtClean="0"/>
              <a:t>1</a:t>
            </a:r>
          </a:p>
          <a:p>
            <a:r>
              <a:rPr lang="es-MX" dirty="0" smtClean="0"/>
              <a:t>ORGANELOS CELULARES</a:t>
            </a:r>
            <a:endParaRPr lang="es-MX" dirty="0"/>
          </a:p>
        </p:txBody>
      </p:sp>
      <p:sp>
        <p:nvSpPr>
          <p:cNvPr id="3" name="Título 2"/>
          <p:cNvSpPr>
            <a:spLocks noGrp="1"/>
          </p:cNvSpPr>
          <p:nvPr>
            <p:ph type="title"/>
          </p:nvPr>
        </p:nvSpPr>
        <p:spPr/>
        <p:txBody>
          <a:bodyPr/>
          <a:lstStyle/>
          <a:p>
            <a:r>
              <a:rPr lang="es-MX" dirty="0" smtClean="0"/>
              <a:t>PROFR. RODOLFO DIAZ MACIAS</a:t>
            </a:r>
            <a:endParaRPr lang="es-MX" dirty="0"/>
          </a:p>
        </p:txBody>
      </p:sp>
      <p:pic>
        <p:nvPicPr>
          <p:cNvPr id="5" name="Marcador de posición de imagen 4"/>
          <p:cNvPicPr>
            <a:picLocks noGrp="1" noChangeAspect="1"/>
          </p:cNvPicPr>
          <p:nvPr>
            <p:ph type="pic" idx="1"/>
          </p:nvPr>
        </p:nvPicPr>
        <p:blipFill>
          <a:blip r:embed="rId2"/>
          <a:srcRect l="14106" r="14106"/>
          <a:stretch>
            <a:fillRect/>
          </a:stretch>
        </p:blipFill>
        <p:spPr>
          <a:xfrm>
            <a:off x="0" y="0"/>
            <a:ext cx="9252519" cy="4568825"/>
          </a:xfrm>
          <a:prstGeom prst="rect">
            <a:avLst/>
          </a:prstGeom>
        </p:spPr>
      </p:pic>
    </p:spTree>
    <p:extLst>
      <p:ext uri="{BB962C8B-B14F-4D97-AF65-F5344CB8AC3E}">
        <p14:creationId xmlns:p14="http://schemas.microsoft.com/office/powerpoint/2010/main" val="20739818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1571604" y="5643578"/>
            <a:ext cx="7315200" cy="685800"/>
          </a:xfrm>
        </p:spPr>
        <p:txBody>
          <a:bodyPr>
            <a:noAutofit/>
          </a:bodyPr>
          <a:lstStyle/>
          <a:p>
            <a:pPr algn="ctr"/>
            <a:r>
              <a:rPr lang="es-ES_tradnl" sz="43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glow rad="228600">
                    <a:schemeClr val="accent4">
                      <a:satMod val="175000"/>
                      <a:alpha val="40000"/>
                    </a:schemeClr>
                  </a:glow>
                  <a:innerShdw blurRad="69850" dist="43180" dir="5400000">
                    <a:srgbClr val="000000">
                      <a:alpha val="65000"/>
                    </a:srgbClr>
                  </a:innerShdw>
                </a:effectLst>
              </a:rPr>
              <a:t>ORGANELOS CELULARES</a:t>
            </a:r>
            <a:endParaRPr lang="es-ES_tradnl" sz="43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glow rad="228600">
                  <a:schemeClr val="accent4">
                    <a:satMod val="175000"/>
                    <a:alpha val="40000"/>
                  </a:schemeClr>
                </a:glow>
                <a:innerShdw blurRad="69850" dist="43180" dir="5400000">
                  <a:srgbClr val="000000">
                    <a:alpha val="65000"/>
                  </a:srgbClr>
                </a:innerShdw>
              </a:effectLst>
            </a:endParaRPr>
          </a:p>
        </p:txBody>
      </p:sp>
      <p:pic>
        <p:nvPicPr>
          <p:cNvPr id="14338" name="Picture 2" descr="http://3.bp.blogspot.com/_6hBPzEUA5k8/SJy4pvx6muI/AAAAAAAADSE/fNGBkAh_IYk/s400/imagen.jpg"/>
          <p:cNvPicPr>
            <a:picLocks noGrp="1" noChangeAspect="1" noChangeArrowheads="1"/>
          </p:cNvPicPr>
          <p:nvPr>
            <p:ph type="pic" idx="1"/>
          </p:nvPr>
        </p:nvPicPr>
        <p:blipFill>
          <a:blip r:embed="rId2" cstate="print"/>
          <a:srcRect t="21408" b="21408"/>
          <a:stretch>
            <a:fillRect/>
          </a:stretch>
        </p:blipFill>
        <p:spPr bwMode="auto">
          <a:xfrm>
            <a:off x="1560576" y="0"/>
            <a:ext cx="7583424" cy="5357826"/>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gentedigital.es/comunidad/echadlared/files/2010/11/celulas_madre_hematopoyeticas.jpg"/>
          <p:cNvPicPr>
            <a:picLocks noChangeAspect="1" noChangeArrowheads="1"/>
          </p:cNvPicPr>
          <p:nvPr/>
        </p:nvPicPr>
        <p:blipFill>
          <a:blip r:embed="rId2" cstate="print">
            <a:duotone>
              <a:prstClr val="black"/>
              <a:schemeClr val="accent2">
                <a:tint val="45000"/>
                <a:satMod val="400000"/>
              </a:schemeClr>
            </a:duotone>
            <a:lum bright="40000" contrast="-30000"/>
          </a:blip>
          <a:srcRect/>
          <a:stretch>
            <a:fillRect/>
          </a:stretch>
        </p:blipFill>
        <p:spPr bwMode="auto">
          <a:xfrm>
            <a:off x="0" y="-1"/>
            <a:ext cx="9144000" cy="6858001"/>
          </a:xfrm>
          <a:prstGeom prst="rect">
            <a:avLst/>
          </a:prstGeom>
          <a:noFill/>
        </p:spPr>
      </p:pic>
      <p:sp>
        <p:nvSpPr>
          <p:cNvPr id="6" name="5 Marcador de texto"/>
          <p:cNvSpPr>
            <a:spLocks noGrp="1"/>
          </p:cNvSpPr>
          <p:nvPr>
            <p:ph type="body" idx="1"/>
          </p:nvPr>
        </p:nvSpPr>
        <p:spPr>
          <a:xfrm>
            <a:off x="714348" y="2000240"/>
            <a:ext cx="7623179" cy="4286280"/>
          </a:xfrm>
        </p:spPr>
        <p:txBody>
          <a:bodyPr>
            <a:normAutofit/>
          </a:bodyPr>
          <a:lstStyle/>
          <a:p>
            <a:pPr algn="ctr"/>
            <a:r>
              <a:rPr lang="es-ES_tradnl" sz="2400" dirty="0" smtClean="0">
                <a:solidFill>
                  <a:schemeClr val="tx1"/>
                </a:solidFill>
                <a:effectLst>
                  <a:glow rad="101600">
                    <a:schemeClr val="accent4">
                      <a:satMod val="175000"/>
                      <a:alpha val="40000"/>
                    </a:schemeClr>
                  </a:glow>
                </a:effectLst>
              </a:rPr>
              <a:t>Se les denominan organelos célulares a las diferentes estructuras contenidas en el citoplasma de una célula, principalmente las células eucariotas. </a:t>
            </a:r>
          </a:p>
          <a:p>
            <a:pPr algn="ctr"/>
            <a:endParaRPr lang="es-ES_tradnl" sz="2400" dirty="0" smtClean="0">
              <a:solidFill>
                <a:schemeClr val="tx1"/>
              </a:solidFill>
              <a:effectLst>
                <a:glow rad="101600">
                  <a:schemeClr val="accent4">
                    <a:satMod val="175000"/>
                    <a:alpha val="40000"/>
                  </a:schemeClr>
                </a:glow>
              </a:effectLst>
            </a:endParaRPr>
          </a:p>
          <a:p>
            <a:pPr algn="ctr"/>
            <a:endParaRPr lang="es-ES_tradnl" sz="2400" dirty="0" smtClean="0">
              <a:solidFill>
                <a:schemeClr val="tx1"/>
              </a:solidFill>
              <a:effectLst>
                <a:glow rad="101600">
                  <a:schemeClr val="accent4">
                    <a:satMod val="175000"/>
                    <a:alpha val="40000"/>
                  </a:schemeClr>
                </a:glow>
              </a:effectLst>
            </a:endParaRPr>
          </a:p>
          <a:p>
            <a:pPr algn="ctr"/>
            <a:endParaRPr lang="es-ES_tradnl" sz="2400" dirty="0" smtClean="0">
              <a:solidFill>
                <a:schemeClr val="tx1"/>
              </a:solidFill>
              <a:effectLst>
                <a:glow rad="101600">
                  <a:schemeClr val="accent4">
                    <a:satMod val="175000"/>
                    <a:alpha val="40000"/>
                  </a:schemeClr>
                </a:glow>
              </a:effectLst>
            </a:endParaRPr>
          </a:p>
          <a:p>
            <a:pPr>
              <a:buFont typeface="Arial" pitchFamily="34" charset="0"/>
              <a:buChar char="•"/>
            </a:pPr>
            <a:r>
              <a:rPr lang="es-ES" sz="2000" i="1" dirty="0" smtClean="0">
                <a:solidFill>
                  <a:schemeClr val="tx1"/>
                </a:solidFill>
                <a:effectLst>
                  <a:glow rad="101600">
                    <a:schemeClr val="accent4">
                      <a:satMod val="175000"/>
                      <a:alpha val="40000"/>
                    </a:schemeClr>
                  </a:glow>
                </a:effectLst>
                <a:latin typeface="Arial" pitchFamily="34" charset="0"/>
                <a:cs typeface="Arial" pitchFamily="34" charset="0"/>
              </a:rPr>
              <a:t>Las células eucariotas son las que tienen núcleo definido.</a:t>
            </a:r>
          </a:p>
          <a:p>
            <a:pPr>
              <a:buFont typeface="Arial" pitchFamily="34" charset="0"/>
              <a:buChar char="•"/>
            </a:pPr>
            <a:r>
              <a:rPr lang="es-ES" sz="2000" i="1" dirty="0" smtClean="0">
                <a:solidFill>
                  <a:schemeClr val="tx1"/>
                </a:solidFill>
                <a:effectLst>
                  <a:glow rad="101600">
                    <a:schemeClr val="accent4">
                      <a:satMod val="175000"/>
                      <a:alpha val="40000"/>
                    </a:schemeClr>
                  </a:glow>
                </a:effectLst>
                <a:latin typeface="Arial" pitchFamily="34" charset="0"/>
                <a:cs typeface="Arial" pitchFamily="34" charset="0"/>
              </a:rPr>
              <a:t>Se llama procariota a las células sin núcleo celular definido, es decir, cuyo material genético se encuentra disperso en el citoplasma</a:t>
            </a:r>
            <a:r>
              <a:rPr lang="es-ES" sz="2000" dirty="0" smtClean="0">
                <a:solidFill>
                  <a:schemeClr val="tx1"/>
                </a:solidFill>
                <a:effectLst>
                  <a:glow rad="101600">
                    <a:schemeClr val="accent4">
                      <a:satMod val="175000"/>
                      <a:alpha val="40000"/>
                    </a:schemeClr>
                  </a:glow>
                </a:effectLst>
                <a:latin typeface="Arial" pitchFamily="34" charset="0"/>
                <a:cs typeface="Arial" pitchFamily="34" charset="0"/>
              </a:rPr>
              <a:t>.</a:t>
            </a:r>
            <a:r>
              <a:rPr lang="es-ES" sz="2000" i="1" dirty="0" smtClean="0">
                <a:solidFill>
                  <a:schemeClr val="tx1"/>
                </a:solidFill>
                <a:effectLst>
                  <a:glow rad="101600">
                    <a:schemeClr val="accent4">
                      <a:satMod val="175000"/>
                      <a:alpha val="40000"/>
                    </a:schemeClr>
                  </a:glow>
                </a:effectLst>
                <a:latin typeface="Arial" pitchFamily="34" charset="0"/>
                <a:cs typeface="Arial" pitchFamily="34" charset="0"/>
              </a:rPr>
              <a:t> </a:t>
            </a:r>
            <a:endParaRPr lang="es-ES_tradnl" sz="2000" i="1" dirty="0">
              <a:solidFill>
                <a:schemeClr val="tx1"/>
              </a:solidFill>
              <a:effectLst>
                <a:glow rad="101600">
                  <a:schemeClr val="accent4">
                    <a:satMod val="175000"/>
                    <a:alpha val="40000"/>
                  </a:schemeClr>
                </a:glow>
              </a:effectLst>
              <a:latin typeface="Arial" pitchFamily="34" charset="0"/>
              <a:cs typeface="Arial" pitchFamily="34" charset="0"/>
            </a:endParaRPr>
          </a:p>
        </p:txBody>
      </p:sp>
      <p:sp>
        <p:nvSpPr>
          <p:cNvPr id="5" name="4 Título"/>
          <p:cNvSpPr>
            <a:spLocks noGrp="1"/>
          </p:cNvSpPr>
          <p:nvPr>
            <p:ph type="title"/>
          </p:nvPr>
        </p:nvSpPr>
        <p:spPr>
          <a:xfrm>
            <a:off x="571472" y="500042"/>
            <a:ext cx="7705748" cy="947750"/>
          </a:xfrm>
        </p:spPr>
        <p:txBody>
          <a:bodyPr>
            <a:noAutofit/>
          </a:bodyPr>
          <a:lstStyle/>
          <a:p>
            <a:pPr algn="ctr"/>
            <a:r>
              <a:rPr lang="es-ES_tradnl" sz="4000" b="1" dirty="0" smtClean="0">
                <a:solidFill>
                  <a:schemeClr val="tx1"/>
                </a:solidFill>
                <a:effectLst>
                  <a:outerShdw blurRad="38100" dist="38100" dir="2700000" algn="tl">
                    <a:srgbClr val="000000">
                      <a:alpha val="43137"/>
                    </a:srgbClr>
                  </a:outerShdw>
                </a:effectLst>
                <a:latin typeface="Calibri" pitchFamily="34" charset="0"/>
                <a:cs typeface="Arial" pitchFamily="34" charset="0"/>
              </a:rPr>
              <a:t>¿QUE SON LOS ORGANELOS CELULARES?</a:t>
            </a:r>
            <a:endParaRPr lang="es-ES_tradnl" sz="4000" b="1" dirty="0">
              <a:solidFill>
                <a:schemeClr val="tx1"/>
              </a:solidFill>
              <a:effectLst>
                <a:outerShdw blurRad="38100" dist="38100" dir="2700000" algn="tl">
                  <a:srgbClr val="000000">
                    <a:alpha val="43137"/>
                  </a:srgbClr>
                </a:outerShdw>
              </a:effectLst>
              <a:latin typeface="Calibri" pitchFamily="34" charset="0"/>
              <a:cs typeface="Arial"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Marcador de contenido"/>
          <p:cNvSpPr>
            <a:spLocks noGrp="1"/>
          </p:cNvSpPr>
          <p:nvPr>
            <p:ph sz="quarter" idx="1"/>
          </p:nvPr>
        </p:nvSpPr>
        <p:spPr>
          <a:xfrm>
            <a:off x="428596" y="357166"/>
            <a:ext cx="8153400" cy="4495800"/>
          </a:xfrm>
        </p:spPr>
        <p:txBody>
          <a:bodyPr>
            <a:normAutofit/>
          </a:bodyPr>
          <a:lstStyle/>
          <a:p>
            <a:pPr>
              <a:buNone/>
            </a:pPr>
            <a:r>
              <a:rPr lang="es-ES_tradnl" sz="3600" dirty="0" smtClean="0">
                <a:effectLst>
                  <a:glow rad="101600">
                    <a:schemeClr val="accent4">
                      <a:satMod val="175000"/>
                      <a:alpha val="40000"/>
                    </a:schemeClr>
                  </a:glow>
                </a:effectLst>
                <a:latin typeface="Calibri" pitchFamily="34" charset="0"/>
              </a:rPr>
              <a:t>MITOCONDRIA</a:t>
            </a:r>
          </a:p>
          <a:p>
            <a:pPr>
              <a:buFont typeface="Wingdings" pitchFamily="2" charset="2"/>
              <a:buChar char="v"/>
            </a:pPr>
            <a:endParaRPr lang="es-ES_tradnl" sz="2800" dirty="0" smtClean="0">
              <a:effectLst>
                <a:glow rad="101600">
                  <a:schemeClr val="accent4">
                    <a:satMod val="175000"/>
                    <a:alpha val="40000"/>
                  </a:schemeClr>
                </a:glow>
              </a:effectLst>
              <a:latin typeface="Calibri" pitchFamily="34" charset="0"/>
            </a:endParaRPr>
          </a:p>
          <a:p>
            <a:pPr>
              <a:buNone/>
            </a:pPr>
            <a:r>
              <a:rPr lang="es-ES_tradnl" sz="2800" dirty="0" smtClean="0">
                <a:effectLst>
                  <a:glow rad="101600">
                    <a:schemeClr val="accent4">
                      <a:satMod val="175000"/>
                      <a:alpha val="40000"/>
                    </a:schemeClr>
                  </a:glow>
                </a:effectLst>
                <a:latin typeface="Calibri" pitchFamily="34" charset="0"/>
              </a:rPr>
              <a:t>   </a:t>
            </a:r>
          </a:p>
          <a:p>
            <a:pPr>
              <a:buFont typeface="Wingdings" pitchFamily="2" charset="2"/>
              <a:buChar char="v"/>
            </a:pPr>
            <a:r>
              <a:rPr lang="es-ES_tradnl" sz="2400" dirty="0" smtClean="0">
                <a:effectLst>
                  <a:glow rad="101600">
                    <a:schemeClr val="accent4">
                      <a:satMod val="175000"/>
                      <a:alpha val="40000"/>
                    </a:schemeClr>
                  </a:glow>
                </a:effectLst>
                <a:latin typeface="Calibri" pitchFamily="34" charset="0"/>
              </a:rPr>
              <a:t>Es de forma cílindrica formado por una doble membrana, esta se encuentra presente en las células animales y vegetales. Tiene por función extraer la energía contenida en los alimentos. </a:t>
            </a:r>
            <a:endParaRPr lang="es-ES_tradnl" sz="2800" dirty="0">
              <a:effectLst>
                <a:glow rad="101600">
                  <a:schemeClr val="accent4">
                    <a:satMod val="175000"/>
                    <a:alpha val="40000"/>
                  </a:schemeClr>
                </a:glow>
              </a:effectLst>
              <a:latin typeface="Calibri" pitchFamily="34" charset="0"/>
            </a:endParaRPr>
          </a:p>
        </p:txBody>
      </p:sp>
      <p:pic>
        <p:nvPicPr>
          <p:cNvPr id="12290" name="Picture 2" descr="http://www.javeriana.edu.co/Facultades/Ciencias/neurobioquimica/libros/celular/Image685.gif"/>
          <p:cNvPicPr>
            <a:picLocks noChangeAspect="1" noChangeArrowheads="1"/>
          </p:cNvPicPr>
          <p:nvPr/>
        </p:nvPicPr>
        <p:blipFill>
          <a:blip r:embed="rId2" cstate="print"/>
          <a:srcRect/>
          <a:stretch>
            <a:fillRect/>
          </a:stretch>
        </p:blipFill>
        <p:spPr bwMode="auto">
          <a:xfrm>
            <a:off x="1285852" y="3857628"/>
            <a:ext cx="6872779" cy="2705105"/>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4.bp.blogspot.com/-MwmrNK047FI/TbISKc_atRI/AAAAAAAAA04/zHbJOu1i_iU/s1600/IMAG%2BNUCLEO%2BCELULAR.png"/>
          <p:cNvPicPr>
            <a:picLocks noChangeAspect="1" noChangeArrowheads="1"/>
          </p:cNvPicPr>
          <p:nvPr/>
        </p:nvPicPr>
        <p:blipFill>
          <a:blip r:embed="rId2" cstate="print"/>
          <a:srcRect/>
          <a:stretch>
            <a:fillRect/>
          </a:stretch>
        </p:blipFill>
        <p:spPr bwMode="auto">
          <a:xfrm>
            <a:off x="3786182" y="0"/>
            <a:ext cx="5357818" cy="6858000"/>
          </a:xfrm>
          <a:prstGeom prst="rect">
            <a:avLst/>
          </a:prstGeom>
          <a:noFill/>
        </p:spPr>
      </p:pic>
      <p:sp>
        <p:nvSpPr>
          <p:cNvPr id="6" name="4 Marcador de texto"/>
          <p:cNvSpPr>
            <a:spLocks noGrp="1"/>
          </p:cNvSpPr>
          <p:nvPr>
            <p:ph type="body" idx="1"/>
          </p:nvPr>
        </p:nvSpPr>
        <p:spPr>
          <a:xfrm>
            <a:off x="285720" y="500042"/>
            <a:ext cx="4929222" cy="5572164"/>
          </a:xfrm>
        </p:spPr>
        <p:txBody>
          <a:bodyPr>
            <a:normAutofit/>
          </a:bodyPr>
          <a:lstStyle/>
          <a:p>
            <a:r>
              <a:rPr lang="es-ES_tradnl" sz="3200" dirty="0" smtClean="0">
                <a:solidFill>
                  <a:schemeClr val="tx1"/>
                </a:solidFill>
                <a:effectLst>
                  <a:glow rad="101600">
                    <a:schemeClr val="accent4">
                      <a:satMod val="175000"/>
                      <a:alpha val="40000"/>
                    </a:schemeClr>
                  </a:glow>
                </a:effectLst>
                <a:latin typeface="Calibri" pitchFamily="34" charset="0"/>
              </a:rPr>
              <a:t>NÚCLEO</a:t>
            </a:r>
            <a:endParaRPr lang="es-ES_tradnl" sz="3200" dirty="0" smtClean="0">
              <a:solidFill>
                <a:schemeClr val="tx1"/>
              </a:solidFill>
              <a:effectLst>
                <a:glow rad="101600">
                  <a:schemeClr val="accent4">
                    <a:satMod val="175000"/>
                    <a:alpha val="40000"/>
                  </a:schemeClr>
                </a:glow>
              </a:effectLst>
              <a:latin typeface="Calibri" pitchFamily="34" charset="0"/>
            </a:endParaRPr>
          </a:p>
          <a:p>
            <a:endParaRPr lang="es-ES_tradnl" sz="3200" dirty="0" smtClean="0">
              <a:solidFill>
                <a:schemeClr val="tx1"/>
              </a:solidFill>
              <a:effectLst>
                <a:glow rad="101600">
                  <a:schemeClr val="accent4">
                    <a:satMod val="175000"/>
                    <a:alpha val="40000"/>
                  </a:schemeClr>
                </a:glow>
              </a:effectLst>
              <a:latin typeface="Calibri" pitchFamily="34" charset="0"/>
            </a:endParaRPr>
          </a:p>
          <a:p>
            <a:endParaRPr lang="es-ES_tradnl" sz="2400" dirty="0" smtClean="0">
              <a:solidFill>
                <a:schemeClr val="tx1"/>
              </a:solidFill>
              <a:latin typeface="Calibri" pitchFamily="34" charset="0"/>
            </a:endParaRPr>
          </a:p>
          <a:p>
            <a:endParaRPr lang="es-ES_tradnl" sz="2400" dirty="0" smtClean="0">
              <a:solidFill>
                <a:schemeClr val="tx1"/>
              </a:solidFill>
              <a:latin typeface="Calibri" pitchFamily="34" charset="0"/>
            </a:endParaRPr>
          </a:p>
          <a:p>
            <a:endParaRPr lang="es-ES_tradnl" sz="2400" dirty="0" smtClean="0">
              <a:solidFill>
                <a:schemeClr val="tx1"/>
              </a:solidFill>
              <a:latin typeface="Calibri" pitchFamily="34" charset="0"/>
            </a:endParaRPr>
          </a:p>
          <a:p>
            <a:pPr algn="ctr">
              <a:buFont typeface="Wingdings" pitchFamily="2" charset="2"/>
              <a:buChar char="v"/>
            </a:pPr>
            <a:r>
              <a:rPr lang="es-ES_tradnl" sz="2400" dirty="0" smtClean="0">
                <a:solidFill>
                  <a:schemeClr val="tx1"/>
                </a:solidFill>
                <a:latin typeface="Calibri" pitchFamily="34" charset="0"/>
              </a:rPr>
              <a:t> </a:t>
            </a:r>
            <a:r>
              <a:rPr lang="es-ES_tradnl" sz="2400" dirty="0" smtClean="0">
                <a:solidFill>
                  <a:schemeClr val="tx1"/>
                </a:solidFill>
                <a:effectLst>
                  <a:glow rad="101600">
                    <a:schemeClr val="accent4">
                      <a:satMod val="175000"/>
                      <a:alpha val="40000"/>
                    </a:schemeClr>
                  </a:glow>
                </a:effectLst>
                <a:latin typeface="Calibri" pitchFamily="34" charset="0"/>
              </a:rPr>
              <a:t>Contiene la mayor parte de material genético y su función es mantener la integridad de los genes y controlar la actividad célular. </a:t>
            </a:r>
            <a:endParaRPr lang="es-ES_tradnl" sz="2400" dirty="0">
              <a:solidFill>
                <a:schemeClr val="tx1"/>
              </a:solidFill>
              <a:effectLst>
                <a:glow rad="101600">
                  <a:schemeClr val="accent4">
                    <a:satMod val="175000"/>
                    <a:alpha val="40000"/>
                  </a:schemeClr>
                </a:glow>
              </a:effectLst>
              <a:latin typeface="Calibri"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cobach-elr.com/academias/quimicas/biologia/biologia/curtis/libro/img/5-31.jpg"/>
          <p:cNvPicPr>
            <a:picLocks noChangeAspect="1" noChangeArrowheads="1"/>
          </p:cNvPicPr>
          <p:nvPr/>
        </p:nvPicPr>
        <p:blipFill>
          <a:blip r:embed="rId2" cstate="print"/>
          <a:srcRect/>
          <a:stretch>
            <a:fillRect/>
          </a:stretch>
        </p:blipFill>
        <p:spPr bwMode="auto">
          <a:xfrm>
            <a:off x="4863669" y="3214686"/>
            <a:ext cx="4280331" cy="3438534"/>
          </a:xfrm>
          <a:prstGeom prst="rect">
            <a:avLst/>
          </a:prstGeom>
          <a:ln>
            <a:noFill/>
          </a:ln>
          <a:effectLst>
            <a:softEdge rad="112500"/>
          </a:effectLst>
        </p:spPr>
      </p:pic>
      <p:sp>
        <p:nvSpPr>
          <p:cNvPr id="6" name="4 Marcador de texto"/>
          <p:cNvSpPr>
            <a:spLocks noGrp="1"/>
          </p:cNvSpPr>
          <p:nvPr>
            <p:ph type="body" idx="1"/>
          </p:nvPr>
        </p:nvSpPr>
        <p:spPr>
          <a:xfrm>
            <a:off x="357158" y="428604"/>
            <a:ext cx="4929222" cy="5572164"/>
          </a:xfrm>
        </p:spPr>
        <p:txBody>
          <a:bodyPr>
            <a:normAutofit/>
          </a:bodyPr>
          <a:lstStyle/>
          <a:p>
            <a:r>
              <a:rPr lang="es-ES_tradnl" sz="3200" dirty="0" smtClean="0">
                <a:solidFill>
                  <a:schemeClr val="tx1"/>
                </a:solidFill>
                <a:effectLst>
                  <a:glow rad="101600">
                    <a:schemeClr val="accent4">
                      <a:satMod val="175000"/>
                      <a:alpha val="40000"/>
                    </a:schemeClr>
                  </a:glow>
                </a:effectLst>
                <a:latin typeface="Calibri" pitchFamily="34" charset="0"/>
              </a:rPr>
              <a:t>CENTRIOLOS </a:t>
            </a:r>
          </a:p>
          <a:p>
            <a:endParaRPr lang="es-ES_tradnl" sz="3200" dirty="0" smtClean="0">
              <a:solidFill>
                <a:schemeClr val="tx1"/>
              </a:solidFill>
              <a:effectLst>
                <a:glow rad="101600">
                  <a:schemeClr val="accent4">
                    <a:satMod val="175000"/>
                    <a:alpha val="40000"/>
                  </a:schemeClr>
                </a:glow>
              </a:effectLst>
              <a:latin typeface="Calibri" pitchFamily="34" charset="0"/>
            </a:endParaRPr>
          </a:p>
          <a:p>
            <a:endParaRPr lang="es-ES_tradnl" sz="2400" dirty="0" smtClean="0">
              <a:solidFill>
                <a:schemeClr val="tx1"/>
              </a:solidFill>
              <a:latin typeface="Calibri" pitchFamily="34" charset="0"/>
            </a:endParaRPr>
          </a:p>
          <a:p>
            <a:endParaRPr lang="es-ES_tradnl" sz="2400" dirty="0" smtClean="0">
              <a:solidFill>
                <a:schemeClr val="tx1"/>
              </a:solidFill>
              <a:latin typeface="Calibri" pitchFamily="34" charset="0"/>
            </a:endParaRPr>
          </a:p>
          <a:p>
            <a:endParaRPr lang="es-ES_tradnl" sz="2400" dirty="0" smtClean="0">
              <a:solidFill>
                <a:schemeClr val="tx1"/>
              </a:solidFill>
              <a:latin typeface="Calibri" pitchFamily="34" charset="0"/>
            </a:endParaRPr>
          </a:p>
          <a:p>
            <a:pPr algn="ctr">
              <a:buFont typeface="Wingdings" pitchFamily="2" charset="2"/>
              <a:buChar char="v"/>
            </a:pPr>
            <a:r>
              <a:rPr lang="es-ES_tradnl" sz="2400" dirty="0" smtClean="0">
                <a:solidFill>
                  <a:schemeClr val="tx1"/>
                </a:solidFill>
                <a:latin typeface="Calibri" pitchFamily="34" charset="0"/>
              </a:rPr>
              <a:t> </a:t>
            </a:r>
            <a:r>
              <a:rPr lang="es-ES_tradnl" sz="2400" dirty="0" smtClean="0">
                <a:solidFill>
                  <a:schemeClr val="tx1"/>
                </a:solidFill>
                <a:effectLst>
                  <a:glow rad="101600">
                    <a:schemeClr val="accent4">
                      <a:satMod val="175000"/>
                      <a:alpha val="40000"/>
                    </a:schemeClr>
                  </a:glow>
                </a:effectLst>
                <a:latin typeface="Calibri" pitchFamily="34" charset="0"/>
              </a:rPr>
              <a:t>Son unos tubos que forman parte del citoesqueleto, intervienen en la división célular.  </a:t>
            </a:r>
            <a:endParaRPr lang="es-ES_tradnl" sz="2400" dirty="0">
              <a:solidFill>
                <a:schemeClr val="tx1"/>
              </a:solidFill>
              <a:effectLst>
                <a:glow rad="101600">
                  <a:schemeClr val="accent4">
                    <a:satMod val="175000"/>
                    <a:alpha val="40000"/>
                  </a:schemeClr>
                </a:glow>
              </a:effectLst>
              <a:latin typeface="Calibri"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contenido"/>
          <p:cNvSpPr>
            <a:spLocks noGrp="1"/>
          </p:cNvSpPr>
          <p:nvPr>
            <p:ph sz="quarter" idx="1"/>
          </p:nvPr>
        </p:nvSpPr>
        <p:spPr>
          <a:xfrm>
            <a:off x="612648" y="357166"/>
            <a:ext cx="8153400" cy="5738834"/>
          </a:xfrm>
        </p:spPr>
        <p:txBody>
          <a:bodyPr>
            <a:normAutofit/>
          </a:bodyPr>
          <a:lstStyle/>
          <a:p>
            <a:pPr>
              <a:buNone/>
            </a:pPr>
            <a:r>
              <a:rPr lang="es-ES_tradnl" sz="3200" dirty="0" smtClean="0">
                <a:effectLst>
                  <a:glow rad="101600">
                    <a:schemeClr val="accent4">
                      <a:satMod val="175000"/>
                      <a:alpha val="40000"/>
                    </a:schemeClr>
                  </a:glow>
                </a:effectLst>
                <a:latin typeface="Calibri" pitchFamily="34" charset="0"/>
              </a:rPr>
              <a:t>CLOROPLASTO</a:t>
            </a:r>
          </a:p>
          <a:p>
            <a:pPr>
              <a:buNone/>
            </a:pPr>
            <a:endParaRPr lang="es-ES_tradnl" sz="2400" dirty="0" smtClean="0">
              <a:effectLst>
                <a:glow rad="101600">
                  <a:schemeClr val="accent4">
                    <a:satMod val="175000"/>
                    <a:alpha val="40000"/>
                  </a:schemeClr>
                </a:glow>
              </a:effectLst>
              <a:latin typeface="Calibri" pitchFamily="34" charset="0"/>
            </a:endParaRPr>
          </a:p>
          <a:p>
            <a:pPr>
              <a:buNone/>
            </a:pPr>
            <a:endParaRPr lang="es-ES_tradnl" sz="2400" dirty="0" smtClean="0">
              <a:effectLst>
                <a:glow rad="101600">
                  <a:schemeClr val="accent4">
                    <a:satMod val="175000"/>
                    <a:alpha val="40000"/>
                  </a:schemeClr>
                </a:glow>
              </a:effectLst>
              <a:latin typeface="Calibri" pitchFamily="34" charset="0"/>
            </a:endParaRPr>
          </a:p>
          <a:p>
            <a:pPr>
              <a:buFont typeface="Wingdings" pitchFamily="2" charset="2"/>
              <a:buChar char="v"/>
            </a:pPr>
            <a:r>
              <a:rPr lang="es-ES_tradnl" sz="2400" dirty="0" smtClean="0">
                <a:effectLst>
                  <a:glow rad="101600">
                    <a:schemeClr val="accent4">
                      <a:satMod val="175000"/>
                      <a:alpha val="40000"/>
                    </a:schemeClr>
                  </a:glow>
                </a:effectLst>
                <a:latin typeface="Calibri" pitchFamily="34" charset="0"/>
              </a:rPr>
              <a:t> </a:t>
            </a:r>
            <a:r>
              <a:rPr lang="es-ES_tradnl" sz="2200" dirty="0" smtClean="0">
                <a:effectLst>
                  <a:glow rad="101600">
                    <a:schemeClr val="accent4">
                      <a:satMod val="175000"/>
                      <a:alpha val="40000"/>
                    </a:schemeClr>
                  </a:glow>
                </a:effectLst>
                <a:latin typeface="Calibri" pitchFamily="34" charset="0"/>
              </a:rPr>
              <a:t>Este organelo tiene igual que la mitocondria una doble menbrana , se encuentra solo en las céluas eucariotas vegetales. Los cloroplastos contienen clorofila, la cual participa en el proceso de la fotosintesis que tiene como resultado la formación de almidón, esta es una mólecula que sirve de alimento para las plantas.  </a:t>
            </a:r>
          </a:p>
          <a:p>
            <a:pPr>
              <a:buFont typeface="Wingdings" pitchFamily="2" charset="2"/>
              <a:buChar char="v"/>
            </a:pPr>
            <a:endParaRPr lang="es-ES_tradnl" sz="2400" dirty="0" smtClean="0">
              <a:effectLst>
                <a:glow rad="101600">
                  <a:schemeClr val="accent4">
                    <a:satMod val="175000"/>
                    <a:alpha val="40000"/>
                  </a:schemeClr>
                </a:glow>
              </a:effectLst>
              <a:latin typeface="Calibri" pitchFamily="34" charset="0"/>
            </a:endParaRPr>
          </a:p>
          <a:p>
            <a:pPr>
              <a:buFont typeface="Wingdings" pitchFamily="2" charset="2"/>
              <a:buChar char="v"/>
            </a:pPr>
            <a:endParaRPr lang="es-ES_tradnl" sz="2400" dirty="0" smtClean="0">
              <a:effectLst>
                <a:glow rad="101600">
                  <a:schemeClr val="accent4">
                    <a:satMod val="175000"/>
                    <a:alpha val="40000"/>
                  </a:schemeClr>
                </a:glow>
              </a:effectLst>
              <a:latin typeface="Calibri" pitchFamily="34" charset="0"/>
            </a:endParaRPr>
          </a:p>
          <a:p>
            <a:pPr>
              <a:buFont typeface="Wingdings" pitchFamily="2" charset="2"/>
              <a:buChar char="v"/>
            </a:pPr>
            <a:endParaRPr lang="es-ES_tradnl" sz="2400" dirty="0">
              <a:effectLst>
                <a:glow rad="101600">
                  <a:schemeClr val="accent4">
                    <a:satMod val="175000"/>
                    <a:alpha val="40000"/>
                  </a:schemeClr>
                </a:glow>
              </a:effectLst>
              <a:latin typeface="Calibri" pitchFamily="34" charset="0"/>
            </a:endParaRPr>
          </a:p>
        </p:txBody>
      </p:sp>
      <p:pic>
        <p:nvPicPr>
          <p:cNvPr id="11266" name="Picture 2" descr="http://1.bp.blogspot.com/_EdiSPJX1jg8/SgoFh1rlRxI/AAAAAAAABrs/GPNqIJrYrc4/s400/04-d2-O-07.jpg"/>
          <p:cNvPicPr>
            <a:picLocks noChangeAspect="1" noChangeArrowheads="1"/>
          </p:cNvPicPr>
          <p:nvPr/>
        </p:nvPicPr>
        <p:blipFill>
          <a:blip r:embed="rId2" cstate="print"/>
          <a:srcRect/>
          <a:stretch>
            <a:fillRect/>
          </a:stretch>
        </p:blipFill>
        <p:spPr bwMode="auto">
          <a:xfrm>
            <a:off x="2786050" y="3714752"/>
            <a:ext cx="4024314" cy="2957872"/>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texto"/>
          <p:cNvSpPr>
            <a:spLocks noGrp="1"/>
          </p:cNvSpPr>
          <p:nvPr>
            <p:ph type="body" idx="1"/>
          </p:nvPr>
        </p:nvSpPr>
        <p:spPr>
          <a:xfrm>
            <a:off x="500034" y="785794"/>
            <a:ext cx="4714909" cy="5357850"/>
          </a:xfrm>
        </p:spPr>
        <p:txBody>
          <a:bodyPr>
            <a:normAutofit/>
          </a:bodyPr>
          <a:lstStyle/>
          <a:p>
            <a:r>
              <a:rPr lang="es-ES_tradnl" sz="3200" dirty="0" smtClean="0">
                <a:solidFill>
                  <a:schemeClr val="tx1"/>
                </a:solidFill>
                <a:effectLst>
                  <a:glow rad="101600">
                    <a:schemeClr val="accent4">
                      <a:satMod val="175000"/>
                      <a:alpha val="40000"/>
                    </a:schemeClr>
                  </a:glow>
                </a:effectLst>
                <a:latin typeface="Calibri" pitchFamily="34" charset="0"/>
              </a:rPr>
              <a:t>Vacuola</a:t>
            </a:r>
          </a:p>
          <a:p>
            <a:endParaRPr lang="es-ES_tradnl" sz="2400" dirty="0" smtClean="0">
              <a:solidFill>
                <a:schemeClr val="tx1"/>
              </a:solidFill>
              <a:latin typeface="Calibri" pitchFamily="34" charset="0"/>
            </a:endParaRPr>
          </a:p>
          <a:p>
            <a:endParaRPr lang="es-ES_tradnl" sz="2400" dirty="0" smtClean="0">
              <a:solidFill>
                <a:schemeClr val="tx1"/>
              </a:solidFill>
              <a:latin typeface="Calibri" pitchFamily="34" charset="0"/>
            </a:endParaRPr>
          </a:p>
          <a:p>
            <a:endParaRPr lang="es-ES_tradnl" sz="2400" dirty="0" smtClean="0">
              <a:solidFill>
                <a:schemeClr val="tx1"/>
              </a:solidFill>
              <a:latin typeface="Calibri" pitchFamily="34" charset="0"/>
            </a:endParaRPr>
          </a:p>
          <a:p>
            <a:pPr algn="ctr">
              <a:buFont typeface="Wingdings" pitchFamily="2" charset="2"/>
              <a:buChar char="v"/>
            </a:pPr>
            <a:r>
              <a:rPr lang="es-ES_tradnl" sz="2400" dirty="0" smtClean="0">
                <a:solidFill>
                  <a:schemeClr val="tx1"/>
                </a:solidFill>
                <a:latin typeface="Calibri" pitchFamily="34" charset="0"/>
              </a:rPr>
              <a:t> </a:t>
            </a:r>
            <a:r>
              <a:rPr lang="es-ES_tradnl" sz="2400" dirty="0" smtClean="0">
                <a:solidFill>
                  <a:schemeClr val="tx1"/>
                </a:solidFill>
                <a:effectLst>
                  <a:glow rad="101600">
                    <a:schemeClr val="accent4">
                      <a:satMod val="175000"/>
                      <a:alpha val="40000"/>
                    </a:schemeClr>
                  </a:glow>
                </a:effectLst>
                <a:latin typeface="Calibri" pitchFamily="34" charset="0"/>
              </a:rPr>
              <a:t>Son vesiculas de gran tamaño que pueden ocupar desde un 30 a un 90% de volumen célular. Estan presentes en las células vegetales y estas participan almacenando agua lo que permite mantener la turgencia de la planta. </a:t>
            </a:r>
            <a:endParaRPr lang="es-ES_tradnl" sz="2400" dirty="0">
              <a:solidFill>
                <a:schemeClr val="tx1"/>
              </a:solidFill>
              <a:effectLst>
                <a:glow rad="101600">
                  <a:schemeClr val="accent4">
                    <a:satMod val="175000"/>
                    <a:alpha val="40000"/>
                  </a:schemeClr>
                </a:glow>
              </a:effectLst>
              <a:latin typeface="Calibri" pitchFamily="34" charset="0"/>
            </a:endParaRPr>
          </a:p>
        </p:txBody>
      </p:sp>
      <p:pic>
        <p:nvPicPr>
          <p:cNvPr id="10242" name="Picture 2" descr="http://celulita.wikispaces.com/file/view/VACUOLISIMA.jpg/179060639/VACUOLISIMA.jpg"/>
          <p:cNvPicPr>
            <a:picLocks noChangeAspect="1" noChangeArrowheads="1"/>
          </p:cNvPicPr>
          <p:nvPr/>
        </p:nvPicPr>
        <p:blipFill>
          <a:blip r:embed="rId2" cstate="print"/>
          <a:srcRect t="1916" r="5917"/>
          <a:stretch>
            <a:fillRect/>
          </a:stretch>
        </p:blipFill>
        <p:spPr bwMode="auto">
          <a:xfrm>
            <a:off x="5143504" y="2714620"/>
            <a:ext cx="3714776" cy="3657613"/>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quot;Filamentos del citoesqueleto&quot;"/>
          <p:cNvPicPr>
            <a:picLocks noChangeAspect="1" noChangeArrowheads="1"/>
          </p:cNvPicPr>
          <p:nvPr/>
        </p:nvPicPr>
        <p:blipFill>
          <a:blip r:embed="rId2" cstate="print"/>
          <a:srcRect/>
          <a:stretch>
            <a:fillRect/>
          </a:stretch>
        </p:blipFill>
        <p:spPr bwMode="auto">
          <a:xfrm>
            <a:off x="0" y="2643182"/>
            <a:ext cx="4572032" cy="4214818"/>
          </a:xfrm>
          <a:prstGeom prst="rect">
            <a:avLst/>
          </a:prstGeom>
          <a:ln>
            <a:noFill/>
          </a:ln>
          <a:effectLst>
            <a:softEdge rad="112500"/>
          </a:effectLst>
        </p:spPr>
      </p:pic>
      <p:sp>
        <p:nvSpPr>
          <p:cNvPr id="4" name="4 Marcador de texto"/>
          <p:cNvSpPr>
            <a:spLocks noGrp="1"/>
          </p:cNvSpPr>
          <p:nvPr>
            <p:ph type="body" idx="1"/>
          </p:nvPr>
        </p:nvSpPr>
        <p:spPr>
          <a:xfrm>
            <a:off x="3643306" y="642918"/>
            <a:ext cx="5057775" cy="5715040"/>
          </a:xfrm>
        </p:spPr>
        <p:txBody>
          <a:bodyPr>
            <a:normAutofit/>
          </a:bodyPr>
          <a:lstStyle/>
          <a:p>
            <a:r>
              <a:rPr lang="es-ES_tradnl" sz="3200" dirty="0" smtClean="0">
                <a:solidFill>
                  <a:schemeClr val="tx1"/>
                </a:solidFill>
                <a:effectLst>
                  <a:glow rad="101600">
                    <a:schemeClr val="accent4">
                      <a:satMod val="175000"/>
                      <a:alpha val="40000"/>
                    </a:schemeClr>
                  </a:glow>
                </a:effectLst>
                <a:latin typeface="Calibri" pitchFamily="34" charset="0"/>
              </a:rPr>
              <a:t>CITOESQUELETO</a:t>
            </a:r>
          </a:p>
          <a:p>
            <a:endParaRPr lang="es-ES_tradnl" sz="2400" dirty="0" smtClean="0">
              <a:solidFill>
                <a:schemeClr val="tx1"/>
              </a:solidFill>
              <a:latin typeface="Calibri" pitchFamily="34" charset="0"/>
            </a:endParaRPr>
          </a:p>
          <a:p>
            <a:endParaRPr lang="es-ES_tradnl" sz="2400" dirty="0" smtClean="0">
              <a:solidFill>
                <a:schemeClr val="tx1"/>
              </a:solidFill>
              <a:latin typeface="Calibri" pitchFamily="34" charset="0"/>
            </a:endParaRPr>
          </a:p>
          <a:p>
            <a:endParaRPr lang="es-ES_tradnl" sz="2400" dirty="0" smtClean="0">
              <a:solidFill>
                <a:schemeClr val="tx1"/>
              </a:solidFill>
              <a:latin typeface="Calibri" pitchFamily="34" charset="0"/>
            </a:endParaRPr>
          </a:p>
          <a:p>
            <a:pPr algn="ctr">
              <a:buFont typeface="Wingdings" pitchFamily="2" charset="2"/>
              <a:buChar char="v"/>
            </a:pPr>
            <a:r>
              <a:rPr lang="es-ES_tradnl" sz="2400" dirty="0" smtClean="0">
                <a:solidFill>
                  <a:schemeClr val="tx1"/>
                </a:solidFill>
                <a:latin typeface="Calibri" pitchFamily="34" charset="0"/>
              </a:rPr>
              <a:t> </a:t>
            </a:r>
            <a:r>
              <a:rPr lang="es-ES_tradnl" sz="2400" dirty="0" smtClean="0">
                <a:solidFill>
                  <a:schemeClr val="tx1"/>
                </a:solidFill>
                <a:effectLst>
                  <a:glow rad="101600">
                    <a:schemeClr val="accent4">
                      <a:satMod val="175000"/>
                      <a:alpha val="40000"/>
                    </a:schemeClr>
                  </a:glow>
                </a:effectLst>
                <a:latin typeface="Calibri" pitchFamily="34" charset="0"/>
              </a:rPr>
              <a:t>Corresponde a una serie de filamentos que se encargan de mantener la forma y la organización de la célula, ademas participan en el movimiento de varias células.</a:t>
            </a:r>
            <a:endParaRPr lang="es-ES_tradnl" sz="2400" dirty="0">
              <a:solidFill>
                <a:schemeClr val="tx1"/>
              </a:solidFill>
              <a:effectLst>
                <a:glow rad="101600">
                  <a:schemeClr val="accent4">
                    <a:satMod val="175000"/>
                    <a:alpha val="40000"/>
                  </a:schemeClr>
                </a:glow>
              </a:effectLst>
              <a:latin typeface="Calibri"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7 Marcador de contenido"/>
          <p:cNvSpPr>
            <a:spLocks noGrp="1"/>
          </p:cNvSpPr>
          <p:nvPr>
            <p:ph sz="quarter" idx="1"/>
          </p:nvPr>
        </p:nvSpPr>
        <p:spPr>
          <a:xfrm>
            <a:off x="500034" y="357166"/>
            <a:ext cx="8153400" cy="4495800"/>
          </a:xfrm>
        </p:spPr>
        <p:txBody>
          <a:bodyPr>
            <a:normAutofit/>
          </a:bodyPr>
          <a:lstStyle/>
          <a:p>
            <a:pPr>
              <a:buNone/>
            </a:pPr>
            <a:r>
              <a:rPr lang="es-ES_tradnl" sz="3600" dirty="0" smtClean="0">
                <a:effectLst>
                  <a:glow rad="101600">
                    <a:schemeClr val="accent4">
                      <a:satMod val="175000"/>
                      <a:alpha val="40000"/>
                    </a:schemeClr>
                  </a:glow>
                </a:effectLst>
                <a:latin typeface="Calibri" pitchFamily="34" charset="0"/>
              </a:rPr>
              <a:t>PEROXISOMAS</a:t>
            </a:r>
          </a:p>
          <a:p>
            <a:pPr>
              <a:buFont typeface="Wingdings" pitchFamily="2" charset="2"/>
              <a:buChar char="v"/>
            </a:pPr>
            <a:endParaRPr lang="es-ES_tradnl" sz="2800" dirty="0" smtClean="0">
              <a:effectLst>
                <a:glow rad="101600">
                  <a:schemeClr val="accent4">
                    <a:satMod val="175000"/>
                    <a:alpha val="40000"/>
                  </a:schemeClr>
                </a:glow>
              </a:effectLst>
              <a:latin typeface="Calibri" pitchFamily="34" charset="0"/>
            </a:endParaRPr>
          </a:p>
          <a:p>
            <a:pPr>
              <a:buNone/>
            </a:pPr>
            <a:r>
              <a:rPr lang="es-ES_tradnl" sz="2800" dirty="0" smtClean="0">
                <a:effectLst>
                  <a:glow rad="101600">
                    <a:schemeClr val="accent4">
                      <a:satMod val="175000"/>
                      <a:alpha val="40000"/>
                    </a:schemeClr>
                  </a:glow>
                </a:effectLst>
                <a:latin typeface="Calibri" pitchFamily="34" charset="0"/>
              </a:rPr>
              <a:t>   </a:t>
            </a:r>
          </a:p>
          <a:p>
            <a:pPr>
              <a:buFont typeface="Wingdings" pitchFamily="2" charset="2"/>
              <a:buChar char="v"/>
            </a:pPr>
            <a:r>
              <a:rPr lang="es-ES_tradnl" sz="2400" dirty="0" smtClean="0">
                <a:effectLst>
                  <a:glow rad="101600">
                    <a:schemeClr val="accent4">
                      <a:satMod val="175000"/>
                      <a:alpha val="40000"/>
                    </a:schemeClr>
                  </a:glow>
                </a:effectLst>
                <a:latin typeface="Calibri" pitchFamily="34" charset="0"/>
              </a:rPr>
              <a:t>Corresponden a pequeñas vesículas que se forman en el aparato de Golgi que contienen en su interior enzimas capaces de destruir sustancias toxicas, </a:t>
            </a:r>
            <a:r>
              <a:rPr lang="es-ES_tradnl" sz="2400" dirty="0" smtClean="0">
                <a:effectLst>
                  <a:glow rad="101600">
                    <a:schemeClr val="accent4">
                      <a:satMod val="175000"/>
                      <a:alpha val="40000"/>
                    </a:schemeClr>
                  </a:glow>
                </a:effectLst>
                <a:latin typeface="Calibri" pitchFamily="34" charset="0"/>
              </a:rPr>
              <a:t>están </a:t>
            </a:r>
            <a:r>
              <a:rPr lang="es-ES_tradnl" sz="2400" dirty="0" smtClean="0">
                <a:effectLst>
                  <a:glow rad="101600">
                    <a:schemeClr val="accent4">
                      <a:satMod val="175000"/>
                      <a:alpha val="40000"/>
                    </a:schemeClr>
                  </a:glow>
                </a:effectLst>
                <a:latin typeface="Calibri" pitchFamily="34" charset="0"/>
              </a:rPr>
              <a:t>formadas por una sola membrana y </a:t>
            </a:r>
            <a:r>
              <a:rPr lang="es-ES_tradnl" sz="2400" dirty="0" smtClean="0">
                <a:effectLst>
                  <a:glow rad="101600">
                    <a:schemeClr val="accent4">
                      <a:satMod val="175000"/>
                      <a:alpha val="40000"/>
                    </a:schemeClr>
                  </a:glow>
                </a:effectLst>
                <a:latin typeface="Calibri" pitchFamily="34" charset="0"/>
              </a:rPr>
              <a:t>están </a:t>
            </a:r>
            <a:r>
              <a:rPr lang="es-ES_tradnl" sz="2400" dirty="0" smtClean="0">
                <a:effectLst>
                  <a:glow rad="101600">
                    <a:schemeClr val="accent4">
                      <a:satMod val="175000"/>
                      <a:alpha val="40000"/>
                    </a:schemeClr>
                  </a:glow>
                </a:effectLst>
                <a:latin typeface="Calibri" pitchFamily="34" charset="0"/>
              </a:rPr>
              <a:t>presentes en células animales y vegetales. </a:t>
            </a:r>
            <a:endParaRPr lang="es-ES_tradnl" sz="2800" dirty="0">
              <a:effectLst>
                <a:glow rad="101600">
                  <a:schemeClr val="accent4">
                    <a:satMod val="175000"/>
                    <a:alpha val="40000"/>
                  </a:schemeClr>
                </a:glow>
              </a:effectLst>
              <a:latin typeface="Calibri" pitchFamily="34" charset="0"/>
            </a:endParaRPr>
          </a:p>
        </p:txBody>
      </p:sp>
      <p:pic>
        <p:nvPicPr>
          <p:cNvPr id="8194" name="Picture 2" descr="http://www.guiametabolica.org/sites/default/files/bp_02_x500.png"/>
          <p:cNvPicPr>
            <a:picLocks noChangeAspect="1" noChangeArrowheads="1"/>
          </p:cNvPicPr>
          <p:nvPr/>
        </p:nvPicPr>
        <p:blipFill>
          <a:blip r:embed="rId2" cstate="print"/>
          <a:srcRect/>
          <a:stretch>
            <a:fillRect/>
          </a:stretch>
        </p:blipFill>
        <p:spPr bwMode="auto">
          <a:xfrm>
            <a:off x="2928926" y="3539872"/>
            <a:ext cx="4190996" cy="2908551"/>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7 Marcador de contenido"/>
          <p:cNvSpPr>
            <a:spLocks noGrp="1"/>
          </p:cNvSpPr>
          <p:nvPr>
            <p:ph sz="quarter" idx="1"/>
          </p:nvPr>
        </p:nvSpPr>
        <p:spPr>
          <a:xfrm>
            <a:off x="357158" y="428604"/>
            <a:ext cx="8153400" cy="6072230"/>
          </a:xfrm>
        </p:spPr>
        <p:txBody>
          <a:bodyPr>
            <a:normAutofit lnSpcReduction="10000"/>
          </a:bodyPr>
          <a:lstStyle/>
          <a:p>
            <a:pPr>
              <a:buNone/>
            </a:pPr>
            <a:r>
              <a:rPr lang="es-ES_tradnl" sz="3600" dirty="0" smtClean="0">
                <a:effectLst>
                  <a:glow rad="101600">
                    <a:schemeClr val="accent4">
                      <a:satMod val="175000"/>
                      <a:alpha val="40000"/>
                    </a:schemeClr>
                  </a:glow>
                </a:effectLst>
                <a:latin typeface="Calibri" pitchFamily="34" charset="0"/>
              </a:rPr>
              <a:t>LISOSOMAS</a:t>
            </a:r>
          </a:p>
          <a:p>
            <a:pPr>
              <a:buNone/>
            </a:pPr>
            <a:endParaRPr lang="es-ES_tradnl" sz="3600" dirty="0" smtClean="0">
              <a:effectLst>
                <a:glow rad="101600">
                  <a:schemeClr val="accent4">
                    <a:satMod val="175000"/>
                    <a:alpha val="40000"/>
                  </a:schemeClr>
                </a:glow>
              </a:effectLst>
              <a:latin typeface="Calibri" pitchFamily="34" charset="0"/>
            </a:endParaRPr>
          </a:p>
          <a:p>
            <a:pPr>
              <a:buNone/>
            </a:pPr>
            <a:endParaRPr lang="es-ES_tradnl" sz="3600" dirty="0" smtClean="0">
              <a:effectLst>
                <a:glow rad="101600">
                  <a:schemeClr val="accent4">
                    <a:satMod val="175000"/>
                    <a:alpha val="40000"/>
                  </a:schemeClr>
                </a:glow>
              </a:effectLst>
              <a:latin typeface="Calibri" pitchFamily="34" charset="0"/>
            </a:endParaRPr>
          </a:p>
          <a:p>
            <a:pPr>
              <a:buNone/>
            </a:pPr>
            <a:endParaRPr lang="es-ES_tradnl" sz="3600" dirty="0" smtClean="0">
              <a:effectLst>
                <a:glow rad="101600">
                  <a:schemeClr val="accent4">
                    <a:satMod val="175000"/>
                    <a:alpha val="40000"/>
                  </a:schemeClr>
                </a:glow>
              </a:effectLst>
              <a:latin typeface="Calibri" pitchFamily="34" charset="0"/>
            </a:endParaRPr>
          </a:p>
          <a:p>
            <a:pPr>
              <a:buFont typeface="Wingdings" pitchFamily="2" charset="2"/>
              <a:buChar char="v"/>
            </a:pPr>
            <a:endParaRPr lang="es-ES_tradnl" sz="2800" dirty="0" smtClean="0">
              <a:effectLst>
                <a:glow rad="101600">
                  <a:schemeClr val="accent4">
                    <a:satMod val="175000"/>
                    <a:alpha val="40000"/>
                  </a:schemeClr>
                </a:glow>
              </a:effectLst>
              <a:latin typeface="Calibri" pitchFamily="34" charset="0"/>
            </a:endParaRPr>
          </a:p>
          <a:p>
            <a:pPr>
              <a:buNone/>
            </a:pPr>
            <a:r>
              <a:rPr lang="es-ES_tradnl" sz="2800" dirty="0" smtClean="0">
                <a:effectLst>
                  <a:glow rad="101600">
                    <a:schemeClr val="accent4">
                      <a:satMod val="175000"/>
                      <a:alpha val="40000"/>
                    </a:schemeClr>
                  </a:glow>
                </a:effectLst>
                <a:latin typeface="Calibri" pitchFamily="34" charset="0"/>
              </a:rPr>
              <a:t>   </a:t>
            </a:r>
          </a:p>
          <a:p>
            <a:pPr>
              <a:buFont typeface="Wingdings" pitchFamily="2" charset="2"/>
              <a:buChar char="v"/>
            </a:pPr>
            <a:endParaRPr lang="es-ES_tradnl" sz="2400" dirty="0" smtClean="0">
              <a:effectLst>
                <a:glow rad="101600">
                  <a:schemeClr val="accent4">
                    <a:satMod val="175000"/>
                    <a:alpha val="40000"/>
                  </a:schemeClr>
                </a:glow>
              </a:effectLst>
              <a:latin typeface="Calibri" pitchFamily="34" charset="0"/>
            </a:endParaRPr>
          </a:p>
          <a:p>
            <a:pPr>
              <a:buFont typeface="Wingdings" pitchFamily="2" charset="2"/>
              <a:buChar char="v"/>
            </a:pPr>
            <a:endParaRPr lang="es-ES_tradnl" sz="2400" dirty="0" smtClean="0">
              <a:effectLst>
                <a:glow rad="101600">
                  <a:schemeClr val="accent4">
                    <a:satMod val="175000"/>
                    <a:alpha val="40000"/>
                  </a:schemeClr>
                </a:glow>
              </a:effectLst>
              <a:latin typeface="Calibri" pitchFamily="34" charset="0"/>
            </a:endParaRPr>
          </a:p>
          <a:p>
            <a:pPr>
              <a:buFont typeface="Wingdings" pitchFamily="2" charset="2"/>
              <a:buChar char="v"/>
            </a:pPr>
            <a:r>
              <a:rPr lang="es-ES_tradnl" sz="2400" dirty="0" smtClean="0">
                <a:effectLst>
                  <a:glow rad="101600">
                    <a:schemeClr val="accent4">
                      <a:satMod val="175000"/>
                      <a:alpha val="40000"/>
                    </a:schemeClr>
                  </a:glow>
                </a:effectLst>
                <a:latin typeface="Calibri" pitchFamily="34" charset="0"/>
              </a:rPr>
              <a:t>Son un tipo de vesícula de una sola membrana que se forma en el aparato de Golgi, contienen enzimas digestivas lo que permite digerir o degradar sustancias sólidas incorporadas a la célula, también puede degradar partes obsoletas de la célula este proceso se le conoce como </a:t>
            </a:r>
            <a:r>
              <a:rPr lang="es-ES_tradnl" sz="2400" b="1" dirty="0" smtClean="0">
                <a:effectLst>
                  <a:glow rad="101600">
                    <a:schemeClr val="accent4">
                      <a:satMod val="175000"/>
                      <a:alpha val="40000"/>
                    </a:schemeClr>
                  </a:glow>
                </a:effectLst>
                <a:latin typeface="Calibri" pitchFamily="34" charset="0"/>
              </a:rPr>
              <a:t>digestión célular. </a:t>
            </a:r>
            <a:endParaRPr lang="es-ES_tradnl" sz="2800" b="1" dirty="0">
              <a:effectLst>
                <a:glow rad="101600">
                  <a:schemeClr val="accent4">
                    <a:satMod val="175000"/>
                    <a:alpha val="40000"/>
                  </a:schemeClr>
                </a:glow>
              </a:effectLst>
              <a:latin typeface="Calibri" pitchFamily="34" charset="0"/>
            </a:endParaRPr>
          </a:p>
        </p:txBody>
      </p:sp>
      <p:pic>
        <p:nvPicPr>
          <p:cNvPr id="4098" name="Picture 2" descr="http://t2.gstatic.com/images?q=tbn:ANd9GcSsam0bfooREycsT3Nr2GjiT9p_xMox0TImkgIkXcLoih4VUhKdGGfr7AWY"/>
          <p:cNvPicPr>
            <a:picLocks noChangeAspect="1" noChangeArrowheads="1"/>
          </p:cNvPicPr>
          <p:nvPr/>
        </p:nvPicPr>
        <p:blipFill>
          <a:blip r:embed="rId2" cstate="print"/>
          <a:srcRect/>
          <a:stretch>
            <a:fillRect/>
          </a:stretch>
        </p:blipFill>
        <p:spPr bwMode="auto">
          <a:xfrm>
            <a:off x="785786" y="1500174"/>
            <a:ext cx="7000924" cy="2942293"/>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4 Marcador de texto"/>
          <p:cNvSpPr>
            <a:spLocks noGrp="1"/>
          </p:cNvSpPr>
          <p:nvPr>
            <p:ph type="body" idx="1"/>
          </p:nvPr>
        </p:nvSpPr>
        <p:spPr>
          <a:xfrm>
            <a:off x="428596" y="500042"/>
            <a:ext cx="3929090" cy="5572164"/>
          </a:xfrm>
        </p:spPr>
        <p:txBody>
          <a:bodyPr>
            <a:normAutofit/>
          </a:bodyPr>
          <a:lstStyle/>
          <a:p>
            <a:r>
              <a:rPr lang="es-ES_tradnl" sz="3200" dirty="0" smtClean="0">
                <a:solidFill>
                  <a:schemeClr val="tx1"/>
                </a:solidFill>
                <a:effectLst>
                  <a:glow rad="101600">
                    <a:schemeClr val="accent4">
                      <a:satMod val="175000"/>
                      <a:alpha val="40000"/>
                    </a:schemeClr>
                  </a:glow>
                </a:effectLst>
                <a:latin typeface="Calibri" pitchFamily="34" charset="0"/>
              </a:rPr>
              <a:t>RIBOSOMA</a:t>
            </a:r>
          </a:p>
          <a:p>
            <a:endParaRPr lang="es-ES_tradnl" sz="3200" dirty="0" smtClean="0">
              <a:solidFill>
                <a:schemeClr val="tx1"/>
              </a:solidFill>
              <a:effectLst>
                <a:glow rad="101600">
                  <a:schemeClr val="accent4">
                    <a:satMod val="175000"/>
                    <a:alpha val="40000"/>
                  </a:schemeClr>
                </a:glow>
              </a:effectLst>
              <a:latin typeface="Calibri" pitchFamily="34" charset="0"/>
            </a:endParaRPr>
          </a:p>
          <a:p>
            <a:endParaRPr lang="es-ES_tradnl" sz="2400" dirty="0" smtClean="0">
              <a:solidFill>
                <a:schemeClr val="tx1"/>
              </a:solidFill>
              <a:latin typeface="Calibri" pitchFamily="34" charset="0"/>
            </a:endParaRPr>
          </a:p>
          <a:p>
            <a:endParaRPr lang="es-ES_tradnl" sz="2400" dirty="0" smtClean="0">
              <a:solidFill>
                <a:schemeClr val="tx1"/>
              </a:solidFill>
              <a:latin typeface="Calibri" pitchFamily="34" charset="0"/>
            </a:endParaRPr>
          </a:p>
          <a:p>
            <a:endParaRPr lang="es-ES_tradnl" sz="2400" dirty="0" smtClean="0">
              <a:solidFill>
                <a:schemeClr val="tx1"/>
              </a:solidFill>
              <a:latin typeface="Calibri" pitchFamily="34" charset="0"/>
            </a:endParaRPr>
          </a:p>
          <a:p>
            <a:pPr algn="ctr">
              <a:buFont typeface="Wingdings" pitchFamily="2" charset="2"/>
              <a:buChar char="v"/>
            </a:pPr>
            <a:r>
              <a:rPr lang="es-ES_tradnl" sz="2400" dirty="0" smtClean="0">
                <a:solidFill>
                  <a:schemeClr val="tx1"/>
                </a:solidFill>
                <a:latin typeface="Calibri" pitchFamily="34" charset="0"/>
              </a:rPr>
              <a:t> </a:t>
            </a:r>
            <a:r>
              <a:rPr lang="es-ES_tradnl" sz="2400" dirty="0" smtClean="0">
                <a:solidFill>
                  <a:schemeClr val="tx1"/>
                </a:solidFill>
                <a:effectLst>
                  <a:glow rad="101600">
                    <a:schemeClr val="accent4">
                      <a:satMod val="175000"/>
                      <a:alpha val="40000"/>
                    </a:schemeClr>
                  </a:glow>
                </a:effectLst>
                <a:latin typeface="Calibri" pitchFamily="34" charset="0"/>
              </a:rPr>
              <a:t>Está </a:t>
            </a:r>
            <a:r>
              <a:rPr lang="es-ES_tradnl" sz="2400" dirty="0" smtClean="0">
                <a:solidFill>
                  <a:schemeClr val="tx1"/>
                </a:solidFill>
                <a:effectLst>
                  <a:glow rad="101600">
                    <a:schemeClr val="accent4">
                      <a:satMod val="175000"/>
                      <a:alpha val="40000"/>
                    </a:schemeClr>
                  </a:glow>
                </a:effectLst>
                <a:latin typeface="Calibri" pitchFamily="34" charset="0"/>
              </a:rPr>
              <a:t>formado por proteínas y ácidos nucleicos (ARN); se ubican en el citoplasma en la superficie externa del reticulo endoplasmatico rugoso (RER). </a:t>
            </a:r>
            <a:endParaRPr lang="es-ES_tradnl" sz="2400" dirty="0">
              <a:solidFill>
                <a:schemeClr val="tx1"/>
              </a:solidFill>
              <a:effectLst>
                <a:glow rad="101600">
                  <a:schemeClr val="accent4">
                    <a:satMod val="175000"/>
                    <a:alpha val="40000"/>
                  </a:schemeClr>
                </a:glow>
              </a:effectLst>
              <a:latin typeface="Calibri" pitchFamily="34" charset="0"/>
            </a:endParaRPr>
          </a:p>
        </p:txBody>
      </p:sp>
      <p:pic>
        <p:nvPicPr>
          <p:cNvPr id="3074" name="Picture 2" descr="http://www.madrimasd.org/blogs/microbiologia/wp-content/blogs.dir/110/files/1431/o_labeled_cell.jpg"/>
          <p:cNvPicPr>
            <a:picLocks noChangeAspect="1" noChangeArrowheads="1"/>
          </p:cNvPicPr>
          <p:nvPr/>
        </p:nvPicPr>
        <p:blipFill>
          <a:blip r:embed="rId2" cstate="print"/>
          <a:srcRect/>
          <a:stretch>
            <a:fillRect/>
          </a:stretch>
        </p:blipFill>
        <p:spPr bwMode="auto">
          <a:xfrm>
            <a:off x="4895850" y="2643182"/>
            <a:ext cx="4248150" cy="4214818"/>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1.bp.blogspot.com/_zk2aPe3QWv4/TThLDalSXqI/AAAAAAAAAEM/suQFtEAarkU/s1600/reticulo-endoplasmatico-2.jpg"/>
          <p:cNvPicPr>
            <a:picLocks noChangeAspect="1" noChangeArrowheads="1"/>
          </p:cNvPicPr>
          <p:nvPr/>
        </p:nvPicPr>
        <p:blipFill>
          <a:blip r:embed="rId2" cstate="print"/>
          <a:srcRect/>
          <a:stretch>
            <a:fillRect/>
          </a:stretch>
        </p:blipFill>
        <p:spPr bwMode="auto">
          <a:xfrm>
            <a:off x="-1" y="2643182"/>
            <a:ext cx="4688145" cy="4214818"/>
          </a:xfrm>
          <a:prstGeom prst="rect">
            <a:avLst/>
          </a:prstGeom>
          <a:noFill/>
        </p:spPr>
      </p:pic>
      <p:sp>
        <p:nvSpPr>
          <p:cNvPr id="4" name="4 Marcador de texto"/>
          <p:cNvSpPr>
            <a:spLocks noGrp="1"/>
          </p:cNvSpPr>
          <p:nvPr>
            <p:ph type="body" idx="1"/>
          </p:nvPr>
        </p:nvSpPr>
        <p:spPr>
          <a:xfrm>
            <a:off x="4000496" y="571480"/>
            <a:ext cx="4843473" cy="5857916"/>
          </a:xfrm>
        </p:spPr>
        <p:txBody>
          <a:bodyPr>
            <a:normAutofit fontScale="92500" lnSpcReduction="20000"/>
          </a:bodyPr>
          <a:lstStyle/>
          <a:p>
            <a:r>
              <a:rPr lang="es-ES_tradnl" sz="3200" dirty="0" smtClean="0">
                <a:solidFill>
                  <a:schemeClr val="tx1"/>
                </a:solidFill>
                <a:effectLst>
                  <a:glow rad="101600">
                    <a:schemeClr val="accent4">
                      <a:satMod val="175000"/>
                      <a:alpha val="40000"/>
                    </a:schemeClr>
                  </a:glow>
                </a:effectLst>
                <a:latin typeface="Calibri" pitchFamily="34" charset="0"/>
              </a:rPr>
              <a:t>RETÍCULO ENDOPLASMATICO (RE)</a:t>
            </a:r>
          </a:p>
          <a:p>
            <a:endParaRPr lang="es-ES_tradnl" sz="3200" dirty="0" smtClean="0">
              <a:solidFill>
                <a:schemeClr val="tx1"/>
              </a:solidFill>
              <a:effectLst>
                <a:glow rad="101600">
                  <a:schemeClr val="accent4">
                    <a:satMod val="175000"/>
                    <a:alpha val="40000"/>
                  </a:schemeClr>
                </a:glow>
              </a:effectLst>
              <a:latin typeface="Calibri" pitchFamily="34" charset="0"/>
            </a:endParaRPr>
          </a:p>
          <a:p>
            <a:endParaRPr lang="es-ES_tradnl" sz="2400" dirty="0" smtClean="0">
              <a:solidFill>
                <a:schemeClr val="tx1"/>
              </a:solidFill>
              <a:latin typeface="Calibri" pitchFamily="34" charset="0"/>
            </a:endParaRPr>
          </a:p>
          <a:p>
            <a:endParaRPr lang="es-ES_tradnl" sz="2400" dirty="0" smtClean="0">
              <a:solidFill>
                <a:schemeClr val="tx1"/>
              </a:solidFill>
              <a:latin typeface="Calibri" pitchFamily="34" charset="0"/>
            </a:endParaRPr>
          </a:p>
          <a:p>
            <a:endParaRPr lang="es-ES_tradnl" sz="2400" dirty="0" smtClean="0">
              <a:solidFill>
                <a:schemeClr val="tx1"/>
              </a:solidFill>
              <a:latin typeface="Calibri" pitchFamily="34" charset="0"/>
            </a:endParaRPr>
          </a:p>
          <a:p>
            <a:pPr algn="ctr">
              <a:buFont typeface="Wingdings" pitchFamily="2" charset="2"/>
              <a:buChar char="v"/>
            </a:pPr>
            <a:r>
              <a:rPr lang="es-ES_tradnl" sz="2400" dirty="0" smtClean="0">
                <a:solidFill>
                  <a:schemeClr val="tx1"/>
                </a:solidFill>
                <a:latin typeface="Calibri" pitchFamily="34" charset="0"/>
              </a:rPr>
              <a:t> </a:t>
            </a:r>
            <a:r>
              <a:rPr lang="es-ES_tradnl" sz="2400" dirty="0" smtClean="0">
                <a:solidFill>
                  <a:schemeClr val="tx1"/>
                </a:solidFill>
                <a:effectLst>
                  <a:glow rad="101600">
                    <a:schemeClr val="accent4">
                      <a:satMod val="175000"/>
                      <a:alpha val="40000"/>
                    </a:schemeClr>
                  </a:glow>
                </a:effectLst>
                <a:latin typeface="Calibri" pitchFamily="34" charset="0"/>
              </a:rPr>
              <a:t>Es una red de tubos y canales conectados entre si. Una porción del RE se encuentra asociado con los ribosomas, recibiendo el nombre de retIculo endoplasmatico rugoso (RER), tiene por función la formación de proteínas. La porción que no se encuentra en los ribosomas recibe el nombre de retículo endoplasmatico liso (REL) y forma los lipidos escenciales para la célula.  </a:t>
            </a:r>
            <a:endParaRPr lang="es-ES_tradnl" sz="2400" dirty="0">
              <a:solidFill>
                <a:schemeClr val="tx1"/>
              </a:solidFill>
              <a:effectLst>
                <a:glow rad="101600">
                  <a:schemeClr val="accent4">
                    <a:satMod val="175000"/>
                    <a:alpha val="40000"/>
                  </a:schemeClr>
                </a:glow>
              </a:effectLst>
              <a:latin typeface="Calibri"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7 Marcador de contenido"/>
          <p:cNvSpPr>
            <a:spLocks noGrp="1"/>
          </p:cNvSpPr>
          <p:nvPr>
            <p:ph sz="quarter" idx="1"/>
          </p:nvPr>
        </p:nvSpPr>
        <p:spPr>
          <a:xfrm>
            <a:off x="612775" y="285750"/>
            <a:ext cx="8153400" cy="5810250"/>
          </a:xfrm>
        </p:spPr>
        <p:txBody>
          <a:bodyPr>
            <a:normAutofit/>
          </a:bodyPr>
          <a:lstStyle/>
          <a:p>
            <a:pPr>
              <a:buNone/>
            </a:pPr>
            <a:r>
              <a:rPr lang="es-ES_tradnl" sz="3600" dirty="0" smtClean="0">
                <a:effectLst>
                  <a:glow rad="101600">
                    <a:schemeClr val="accent4">
                      <a:satMod val="175000"/>
                      <a:alpha val="40000"/>
                    </a:schemeClr>
                  </a:glow>
                </a:effectLst>
                <a:latin typeface="Calibri" pitchFamily="34" charset="0"/>
              </a:rPr>
              <a:t>APARATO DE GOLGI</a:t>
            </a:r>
          </a:p>
          <a:p>
            <a:pPr>
              <a:buFont typeface="Wingdings" pitchFamily="2" charset="2"/>
              <a:buChar char="v"/>
            </a:pPr>
            <a:endParaRPr lang="es-ES_tradnl" sz="2800" dirty="0" smtClean="0">
              <a:effectLst>
                <a:glow rad="101600">
                  <a:schemeClr val="accent4">
                    <a:satMod val="175000"/>
                    <a:alpha val="40000"/>
                  </a:schemeClr>
                </a:glow>
              </a:effectLst>
              <a:latin typeface="Calibri" pitchFamily="34" charset="0"/>
            </a:endParaRPr>
          </a:p>
          <a:p>
            <a:pPr>
              <a:buNone/>
            </a:pPr>
            <a:r>
              <a:rPr lang="es-ES_tradnl" sz="2800" dirty="0" smtClean="0">
                <a:effectLst>
                  <a:glow rad="101600">
                    <a:schemeClr val="accent4">
                      <a:satMod val="175000"/>
                      <a:alpha val="40000"/>
                    </a:schemeClr>
                  </a:glow>
                </a:effectLst>
                <a:latin typeface="Calibri" pitchFamily="34" charset="0"/>
              </a:rPr>
              <a:t>   </a:t>
            </a:r>
          </a:p>
          <a:p>
            <a:pPr>
              <a:buFont typeface="Wingdings" pitchFamily="2" charset="2"/>
              <a:buChar char="v"/>
            </a:pPr>
            <a:r>
              <a:rPr lang="es-ES_tradnl" sz="2400" dirty="0" smtClean="0">
                <a:effectLst>
                  <a:glow rad="101600">
                    <a:schemeClr val="accent4">
                      <a:satMod val="175000"/>
                      <a:alpha val="40000"/>
                    </a:schemeClr>
                  </a:glow>
                </a:effectLst>
                <a:latin typeface="Calibri" pitchFamily="34" charset="0"/>
              </a:rPr>
              <a:t>Es el encargado de procesar,  empaquetar y distribuir los lipidos y proteínas que provienen del REL y del REG, se caracteriza por estar formado por una serie de sacos aplanados.  </a:t>
            </a:r>
            <a:endParaRPr lang="es-ES_tradnl" sz="2800" dirty="0">
              <a:effectLst>
                <a:glow rad="101600">
                  <a:schemeClr val="accent4">
                    <a:satMod val="175000"/>
                    <a:alpha val="40000"/>
                  </a:schemeClr>
                </a:glow>
              </a:effectLst>
              <a:latin typeface="Calibri" pitchFamily="34" charset="0"/>
            </a:endParaRPr>
          </a:p>
        </p:txBody>
      </p:sp>
      <p:pic>
        <p:nvPicPr>
          <p:cNvPr id="1026" name="Picture 2" descr="http://www.gimnasiovirtual.edu.co/contenidos_gv/7_biologia/unidad_1/img_unidad/8_clip_image005.jpg"/>
          <p:cNvPicPr>
            <a:picLocks noChangeAspect="1" noChangeArrowheads="1"/>
          </p:cNvPicPr>
          <p:nvPr/>
        </p:nvPicPr>
        <p:blipFill>
          <a:blip r:embed="rId2" cstate="print"/>
          <a:srcRect/>
          <a:stretch>
            <a:fillRect/>
          </a:stretch>
        </p:blipFill>
        <p:spPr bwMode="auto">
          <a:xfrm>
            <a:off x="2857488" y="3143248"/>
            <a:ext cx="4167193" cy="3714752"/>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AutoShape 2" descr="http://www.biologia.edu.ar/cel_euca/images/celulaaldea.gif"/>
          <p:cNvSpPr>
            <a:spLocks noChangeAspect="1" noChangeArrowheads="1"/>
          </p:cNvSpPr>
          <p:nvPr/>
        </p:nvSpPr>
        <p:spPr bwMode="auto">
          <a:xfrm>
            <a:off x="63500" y="-136525"/>
            <a:ext cx="5029200" cy="3181350"/>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sp>
        <p:nvSpPr>
          <p:cNvPr id="27652" name="AutoShape 4" descr="http://www.biologia.edu.ar/cel_euca/images/celulaaldea.gif"/>
          <p:cNvSpPr>
            <a:spLocks noChangeAspect="1" noChangeArrowheads="1"/>
          </p:cNvSpPr>
          <p:nvPr/>
        </p:nvSpPr>
        <p:spPr bwMode="auto">
          <a:xfrm>
            <a:off x="63500" y="-136525"/>
            <a:ext cx="5029200" cy="3181350"/>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sp>
        <p:nvSpPr>
          <p:cNvPr id="27654" name="AutoShape 6" descr="http://www.biologia.edu.ar/cel_euca/images/celulaaldea.gif"/>
          <p:cNvSpPr>
            <a:spLocks noChangeAspect="1" noChangeArrowheads="1"/>
          </p:cNvSpPr>
          <p:nvPr/>
        </p:nvSpPr>
        <p:spPr bwMode="auto">
          <a:xfrm>
            <a:off x="63500" y="-136525"/>
            <a:ext cx="5029200" cy="3181350"/>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pic>
        <p:nvPicPr>
          <p:cNvPr id="27656" name="Picture 8" descr="http://www.efn.uncor.edu/departamentos/divbioeco/anatocom/Biologia/Index_archivos/celula/Celula%20animal.jpg"/>
          <p:cNvPicPr>
            <a:picLocks noChangeAspect="1" noChangeArrowheads="1"/>
          </p:cNvPicPr>
          <p:nvPr/>
        </p:nvPicPr>
        <p:blipFill>
          <a:blip r:embed="rId2" cstate="print"/>
          <a:srcRect/>
          <a:stretch>
            <a:fillRect/>
          </a:stretch>
        </p:blipFill>
        <p:spPr bwMode="auto">
          <a:xfrm>
            <a:off x="-1" y="0"/>
            <a:ext cx="8929719" cy="6813958"/>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http://4.bp.blogspot.com/-qIDcvedNPxo/UTQMwUEh5QI/AAAAAAAACiU/fXFWGJ8-_hA/s640/Cel+procariota+1.jpg"/>
          <p:cNvPicPr>
            <a:picLocks noChangeAspect="1" noChangeArrowheads="1"/>
          </p:cNvPicPr>
          <p:nvPr/>
        </p:nvPicPr>
        <p:blipFill>
          <a:blip r:embed="rId2" cstate="print"/>
          <a:srcRect/>
          <a:stretch>
            <a:fillRect/>
          </a:stretch>
        </p:blipFill>
        <p:spPr bwMode="auto">
          <a:xfrm>
            <a:off x="0" y="285728"/>
            <a:ext cx="8903832" cy="6143644"/>
          </a:xfrm>
          <a:prstGeom prst="rect">
            <a:avLst/>
          </a:prstGeom>
          <a:noFill/>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rmedio">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168</TotalTime>
  <Words>513</Words>
  <Application>Microsoft Office PowerPoint</Application>
  <PresentationFormat>Presentación en pantalla (4:3)</PresentationFormat>
  <Paragraphs>71</Paragraphs>
  <Slides>16</Slides>
  <Notes>0</Notes>
  <HiddenSlides>0</HiddenSlides>
  <MMClips>0</MMClips>
  <ScaleCrop>false</ScaleCrop>
  <HeadingPairs>
    <vt:vector size="4" baseType="variant">
      <vt:variant>
        <vt:lpstr>Tema</vt:lpstr>
      </vt:variant>
      <vt:variant>
        <vt:i4>1</vt:i4>
      </vt:variant>
      <vt:variant>
        <vt:lpstr>Títulos de diapositiva</vt:lpstr>
      </vt:variant>
      <vt:variant>
        <vt:i4>16</vt:i4>
      </vt:variant>
    </vt:vector>
  </HeadingPairs>
  <TitlesOfParts>
    <vt:vector size="17" baseType="lpstr">
      <vt:lpstr>Intermedio</vt:lpstr>
      <vt:lpstr>PROFR. RODOLFO DIAZ MACIAS</vt:lpstr>
      <vt:lpstr>ORGANELOS CELULARES</vt:lpstr>
      <vt:lpstr>¿QUE SON LOS ORGANELOS CELULARES?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 uE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INSTITUTO DE EDUCACIÓN MEDIA Y SUPERIOR “Ma. Esther Zuno de Echeverría” LICENCIATURA EN ENFERMERIA  CLAVE: 05PSU0002F</dc:title>
  <dc:creator>WinuE</dc:creator>
  <cp:lastModifiedBy>Ordoñez</cp:lastModifiedBy>
  <cp:revision>5</cp:revision>
  <dcterms:created xsi:type="dcterms:W3CDTF">2013-10-29T17:53:06Z</dcterms:created>
  <dcterms:modified xsi:type="dcterms:W3CDTF">2016-07-28T17:16:14Z</dcterms:modified>
</cp:coreProperties>
</file>