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9"/>
  </p:notesMasterIdLst>
  <p:sldIdLst>
    <p:sldId id="262" r:id="rId2"/>
    <p:sldId id="256" r:id="rId3"/>
    <p:sldId id="257" r:id="rId4"/>
    <p:sldId id="258" r:id="rId5"/>
    <p:sldId id="259" r:id="rId6"/>
    <p:sldId id="260" r:id="rId7"/>
    <p:sldId id="261" r:id="rId8"/>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748927-F925-43EB-A453-50A9FD9314FF}" type="datetimeFigureOut">
              <a:rPr lang="es-MX" smtClean="0"/>
              <a:t>26/07/2016</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77A93B-A9C3-4515-90EF-D3DA64CF9BC9}" type="slidenum">
              <a:rPr lang="es-MX" smtClean="0"/>
              <a:t>‹Nº›</a:t>
            </a:fld>
            <a:endParaRPr lang="es-MX"/>
          </a:p>
        </p:txBody>
      </p:sp>
    </p:spTree>
    <p:extLst>
      <p:ext uri="{BB962C8B-B14F-4D97-AF65-F5344CB8AC3E}">
        <p14:creationId xmlns:p14="http://schemas.microsoft.com/office/powerpoint/2010/main" val="1649657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MX" sz="1050" dirty="0"/>
          </a:p>
        </p:txBody>
      </p:sp>
      <p:sp>
        <p:nvSpPr>
          <p:cNvPr id="4" name="3 Marcador de número de diapositiva"/>
          <p:cNvSpPr>
            <a:spLocks noGrp="1"/>
          </p:cNvSpPr>
          <p:nvPr>
            <p:ph type="sldNum" sz="quarter" idx="10"/>
          </p:nvPr>
        </p:nvSpPr>
        <p:spPr/>
        <p:txBody>
          <a:bodyPr/>
          <a:lstStyle/>
          <a:p>
            <a:fld id="{C177A93B-A9C3-4515-90EF-D3DA64CF9BC9}" type="slidenum">
              <a:rPr lang="es-MX" smtClean="0"/>
              <a:t>4</a:t>
            </a:fld>
            <a:endParaRPr lang="es-MX"/>
          </a:p>
        </p:txBody>
      </p:sp>
    </p:spTree>
    <p:extLst>
      <p:ext uri="{BB962C8B-B14F-4D97-AF65-F5344CB8AC3E}">
        <p14:creationId xmlns:p14="http://schemas.microsoft.com/office/powerpoint/2010/main" val="569702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E60B6044-CB3B-493E-9417-5B12D5A89667}" type="datetimeFigureOut">
              <a:rPr lang="es-MX" smtClean="0"/>
              <a:t>26/07/2016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E6962FD-EA0A-46C0-BAB5-6E8F95B50EA6}" type="slidenum">
              <a:rPr lang="es-MX" smtClean="0"/>
              <a:t>‹Nº›</a:t>
            </a:fld>
            <a:endParaRPr lang="es-MX"/>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60B6044-CB3B-493E-9417-5B12D5A89667}" type="datetimeFigureOut">
              <a:rPr lang="es-MX" smtClean="0"/>
              <a:t>26/07/2016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E6962FD-EA0A-46C0-BAB5-6E8F95B50EA6}" type="slidenum">
              <a:rPr lang="es-MX" smtClean="0"/>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E60B6044-CB3B-493E-9417-5B12D5A89667}" type="datetimeFigureOut">
              <a:rPr lang="es-MX" smtClean="0"/>
              <a:t>26/07/2016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60B6044-CB3B-493E-9417-5B12D5A89667}" type="datetimeFigureOut">
              <a:rPr lang="es-MX" smtClean="0"/>
              <a:t>26/07/2016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E6962FD-EA0A-46C0-BAB5-6E8F95B50EA6}" type="slidenum">
              <a:rPr lang="es-MX" smtClean="0"/>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s-ES" smtClean="0"/>
              <a:t>Haga clic para modificar el estilo de texto del patrón</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E60B6044-CB3B-493E-9417-5B12D5A89667}" type="datetimeFigureOut">
              <a:rPr lang="es-MX" smtClean="0"/>
              <a:t>26/07/2016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6E6962FD-EA0A-46C0-BAB5-6E8F95B50EA6}" type="slidenum">
              <a:rPr lang="es-MX" smtClean="0"/>
              <a:t>‹Nº›</a:t>
            </a:fld>
            <a:endParaRPr lang="es-MX"/>
          </a:p>
        </p:txBody>
      </p:sp>
      <p:sp>
        <p:nvSpPr>
          <p:cNvPr id="10" name="Title 9"/>
          <p:cNvSpPr>
            <a:spLocks noGrp="1"/>
          </p:cNvSpPr>
          <p:nvPr>
            <p:ph type="title"/>
          </p:nvPr>
        </p:nvSpPr>
        <p:spPr/>
        <p:txBody>
          <a:body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E60B6044-CB3B-493E-9417-5B12D5A89667}" type="datetimeFigureOut">
              <a:rPr lang="es-MX" smtClean="0"/>
              <a:t>26/07/2016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0B6044-CB3B-493E-9417-5B12D5A89667}" type="datetimeFigureOut">
              <a:rPr lang="es-MX" smtClean="0"/>
              <a:t>26/07/2016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60B6044-CB3B-493E-9417-5B12D5A89667}" type="datetimeFigureOut">
              <a:rPr lang="es-MX" smtClean="0"/>
              <a:t>26/07/2016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60B6044-CB3B-493E-9417-5B12D5A89667}" type="datetimeFigureOut">
              <a:rPr lang="es-MX" smtClean="0"/>
              <a:t>26/07/2016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E6962FD-EA0A-46C0-BAB5-6E8F95B50EA6}" type="slidenum">
              <a:rPr lang="es-MX" smtClean="0"/>
              <a:t>‹Nº›</a:t>
            </a:fld>
            <a:endParaRPr lang="es-MX"/>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E60B6044-CB3B-493E-9417-5B12D5A89667}" type="datetimeFigureOut">
              <a:rPr lang="es-MX" smtClean="0"/>
              <a:t>26/07/2016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60B6044-CB3B-493E-9417-5B12D5A89667}" type="datetimeFigureOut">
              <a:rPr lang="es-MX" smtClean="0"/>
              <a:t>26/07/2016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E6962FD-EA0A-46C0-BAB5-6E8F95B50EA6}" type="slidenum">
              <a:rPr lang="es-MX" smtClean="0"/>
              <a:t>‹Nº›</a:t>
            </a:fld>
            <a:endParaRPr lang="es-MX"/>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E60B6044-CB3B-493E-9417-5B12D5A89667}" type="datetimeFigureOut">
              <a:rPr lang="es-MX" smtClean="0"/>
              <a:t>26/07/2016</a:t>
            </a:fld>
            <a:endParaRPr lang="es-MX"/>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s-MX"/>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6E6962FD-EA0A-46C0-BAB5-6E8F95B50EA6}"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908720"/>
            <a:ext cx="8054280" cy="4320480"/>
          </a:xfrm>
        </p:spPr>
        <p:txBody>
          <a:bodyPr/>
          <a:lstStyle/>
          <a:p>
            <a:pPr marL="0" indent="0" algn="ctr">
              <a:buNone/>
            </a:pPr>
            <a:r>
              <a:rPr lang="es-MX" sz="2800" dirty="0" smtClean="0"/>
              <a:t>MULTIVERSIDAD LATINOAMERICANA CAMPUS TORREÓN </a:t>
            </a:r>
            <a:br>
              <a:rPr lang="es-MX" sz="2800" dirty="0" smtClean="0"/>
            </a:br>
            <a:r>
              <a:rPr lang="es-MX" sz="2800" dirty="0" smtClean="0"/>
              <a:t/>
            </a:r>
            <a:br>
              <a:rPr lang="es-MX" sz="2800" dirty="0" smtClean="0"/>
            </a:br>
            <a:r>
              <a:rPr lang="es-MX" sz="3200" dirty="0" smtClean="0"/>
              <a:t> «TRATAMIENTOS PARA LESIONES DEPORTIVAS»</a:t>
            </a:r>
            <a:br>
              <a:rPr lang="es-MX" sz="3200" dirty="0" smtClean="0"/>
            </a:br>
            <a:r>
              <a:rPr lang="es-MX" sz="3200" dirty="0" smtClean="0"/>
              <a:t/>
            </a:r>
            <a:br>
              <a:rPr lang="es-MX" sz="3200" dirty="0" smtClean="0"/>
            </a:br>
            <a:r>
              <a:rPr lang="es-MX" sz="2800" dirty="0" smtClean="0"/>
              <a:t>MATERIA: ACTIVIDAD PARAESCOLAR </a:t>
            </a:r>
            <a:br>
              <a:rPr lang="es-MX" sz="2800" dirty="0" smtClean="0"/>
            </a:br>
            <a:r>
              <a:rPr lang="es-MX" sz="2800" dirty="0" smtClean="0"/>
              <a:t>INTEGRANTES:</a:t>
            </a:r>
            <a:br>
              <a:rPr lang="es-MX" sz="2800" dirty="0" smtClean="0"/>
            </a:br>
            <a:r>
              <a:rPr lang="es-MX" sz="2800" dirty="0" smtClean="0"/>
              <a:t>Flor Elena Guadalupe Vallejo de </a:t>
            </a:r>
            <a:r>
              <a:rPr lang="es-MX" sz="2800" dirty="0" smtClean="0"/>
              <a:t>León</a:t>
            </a:r>
            <a:r>
              <a:rPr lang="es-MX" sz="2800" dirty="0" smtClean="0"/>
              <a:t>.</a:t>
            </a:r>
            <a:br>
              <a:rPr lang="es-MX" sz="2800" dirty="0" smtClean="0"/>
            </a:br>
            <a:r>
              <a:rPr lang="es-MX" sz="2800" dirty="0" smtClean="0"/>
              <a:t>Jair Flores Alvarado</a:t>
            </a:r>
            <a:br>
              <a:rPr lang="es-MX" sz="2800" dirty="0" smtClean="0"/>
            </a:br>
            <a:r>
              <a:rPr lang="es-MX" sz="2800" dirty="0" smtClean="0"/>
              <a:t/>
            </a:r>
            <a:br>
              <a:rPr lang="es-MX" sz="2800" dirty="0" smtClean="0"/>
            </a:br>
            <a:r>
              <a:rPr lang="es-MX" sz="2800" dirty="0" smtClean="0"/>
              <a:t>GRUPO: 101</a:t>
            </a:r>
            <a:br>
              <a:rPr lang="es-MX" sz="2800" dirty="0" smtClean="0"/>
            </a:br>
            <a:r>
              <a:rPr lang="es-MX" sz="2800" dirty="0" smtClean="0"/>
              <a:t>TURNO: Matutino.</a:t>
            </a:r>
            <a:br>
              <a:rPr lang="es-MX" sz="2800" dirty="0" smtClean="0"/>
            </a:br>
            <a:r>
              <a:rPr lang="es-MX" sz="2800" dirty="0"/>
              <a:t/>
            </a:r>
            <a:br>
              <a:rPr lang="es-MX" sz="2800" dirty="0"/>
            </a:br>
            <a:r>
              <a:rPr lang="es-MX" sz="2800" dirty="0" smtClean="0"/>
              <a:t/>
            </a:r>
            <a:br>
              <a:rPr lang="es-MX" sz="2800" dirty="0" smtClean="0"/>
            </a:br>
            <a:r>
              <a:rPr lang="es-MX" sz="2800" dirty="0" smtClean="0"/>
              <a:t/>
            </a:r>
            <a:br>
              <a:rPr lang="es-MX" sz="2800" dirty="0" smtClean="0"/>
            </a:br>
            <a:r>
              <a:rPr lang="es-MX" sz="2800" dirty="0" smtClean="0"/>
              <a:t> </a:t>
            </a:r>
            <a:endParaRPr lang="es-MX" sz="2800" dirty="0"/>
          </a:p>
        </p:txBody>
      </p:sp>
      <p:pic>
        <p:nvPicPr>
          <p:cNvPr id="4" name="3 Imagen"/>
          <p:cNvPicPr>
            <a:picLocks noChangeAspect="1"/>
          </p:cNvPicPr>
          <p:nvPr/>
        </p:nvPicPr>
        <p:blipFill>
          <a:blip r:embed="rId2">
            <a:extLst>
              <a:ext uri="{BEBA8EAE-BF5A-486C-A8C5-ECC9F3942E4B}">
                <a14:imgProps xmlns:a14="http://schemas.microsoft.com/office/drawing/2010/main">
                  <a14:imgLayer r:embed="rId3">
                    <a14:imgEffect>
                      <a14:backgroundRemoval t="0" b="98649" l="2400" r="99200"/>
                    </a14:imgEffect>
                  </a14:imgLayer>
                </a14:imgProps>
              </a:ext>
              <a:ext uri="{28A0092B-C50C-407E-A947-70E740481C1C}">
                <a14:useLocalDpi xmlns:a14="http://schemas.microsoft.com/office/drawing/2010/main" val="0"/>
              </a:ext>
            </a:extLst>
          </a:blip>
          <a:stretch>
            <a:fillRect/>
          </a:stretch>
        </p:blipFill>
        <p:spPr>
          <a:xfrm>
            <a:off x="467544" y="260648"/>
            <a:ext cx="2088232" cy="792088"/>
          </a:xfrm>
          <a:prstGeom prst="rect">
            <a:avLst/>
          </a:prstGeom>
        </p:spPr>
      </p:pic>
    </p:spTree>
    <p:extLst>
      <p:ext uri="{BB962C8B-B14F-4D97-AF65-F5344CB8AC3E}">
        <p14:creationId xmlns:p14="http://schemas.microsoft.com/office/powerpoint/2010/main" val="1654968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476672"/>
            <a:ext cx="6120679" cy="1143000"/>
          </a:xfrm>
        </p:spPr>
        <p:txBody>
          <a:bodyPr>
            <a:normAutofit fontScale="90000"/>
          </a:bodyPr>
          <a:lstStyle/>
          <a:p>
            <a:pPr algn="l"/>
            <a:r>
              <a:rPr lang="es-MX" dirty="0" smtClean="0"/>
              <a:t>Tratamiento para lesiones deportivas</a:t>
            </a:r>
            <a:endParaRPr lang="es-MX" dirty="0"/>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332656"/>
            <a:ext cx="3312368" cy="2016224"/>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636912"/>
            <a:ext cx="5040560" cy="1584176"/>
          </a:xfrm>
          <a:prstGeom prst="rect">
            <a:avLst/>
          </a:prstGeo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3688" y="4653136"/>
            <a:ext cx="3888432" cy="1514475"/>
          </a:xfrm>
          <a:prstGeom prst="rect">
            <a:avLst/>
          </a:prstGeom>
        </p:spPr>
      </p:pic>
      <p:pic>
        <p:nvPicPr>
          <p:cNvPr id="7" name="6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6930" y="2852935"/>
            <a:ext cx="2335510" cy="3314675"/>
          </a:xfrm>
          <a:prstGeom prst="rect">
            <a:avLst/>
          </a:prstGeom>
        </p:spPr>
      </p:pic>
    </p:spTree>
    <p:extLst>
      <p:ext uri="{BB962C8B-B14F-4D97-AF65-F5344CB8AC3E}">
        <p14:creationId xmlns:p14="http://schemas.microsoft.com/office/powerpoint/2010/main" val="28271721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332656"/>
            <a:ext cx="7992888" cy="1054250"/>
          </a:xfrm>
        </p:spPr>
        <p:txBody>
          <a:bodyPr>
            <a:normAutofit fontScale="90000"/>
          </a:bodyPr>
          <a:lstStyle/>
          <a:p>
            <a:pPr algn="ctr"/>
            <a:r>
              <a:rPr lang="es-MX" sz="2400" dirty="0"/>
              <a:t>PROTECCION Y REPOSO:</a:t>
            </a:r>
            <a:br>
              <a:rPr lang="es-MX" sz="2400" dirty="0"/>
            </a:br>
            <a:r>
              <a:rPr lang="es-MX" sz="2400" dirty="0"/>
              <a:t>Los objetivos de la protección y el reposo son evitar una lesión posterior y reducir el suministro de sangre a la zona </a:t>
            </a:r>
            <a:r>
              <a:rPr lang="es-MX" sz="2400" dirty="0" smtClean="0"/>
              <a:t>lesionada.</a:t>
            </a:r>
            <a:r>
              <a:rPr lang="es-MX" dirty="0"/>
              <a:t/>
            </a:r>
            <a:br>
              <a:rPr lang="es-MX" dirty="0"/>
            </a:br>
            <a:endParaRPr lang="es-MX" dirty="0"/>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4145" y="1772816"/>
            <a:ext cx="6835710" cy="4797152"/>
          </a:xfrm>
          <a:prstGeom prst="rect">
            <a:avLst/>
          </a:prstGeom>
        </p:spPr>
      </p:pic>
    </p:spTree>
    <p:extLst>
      <p:ext uri="{BB962C8B-B14F-4D97-AF65-F5344CB8AC3E}">
        <p14:creationId xmlns:p14="http://schemas.microsoft.com/office/powerpoint/2010/main" val="111718799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87624" y="476672"/>
            <a:ext cx="6512511" cy="1143000"/>
          </a:xfrm>
        </p:spPr>
        <p:txBody>
          <a:bodyPr/>
          <a:lstStyle/>
          <a:p>
            <a:pPr algn="ctr"/>
            <a:r>
              <a:rPr lang="es-ES_tradnl" sz="2000" dirty="0">
                <a:effectLst/>
              </a:rPr>
              <a:t>TRATAMIENTO CON HIELO: ICE</a:t>
            </a:r>
            <a:br>
              <a:rPr lang="es-ES_tradnl" sz="2000" dirty="0">
                <a:effectLst/>
              </a:rPr>
            </a:br>
            <a:r>
              <a:rPr lang="es-ES_tradnl" sz="2000" dirty="0">
                <a:effectLst/>
              </a:rPr>
              <a:t>Hay una larga tradición de tratar las lesiones de deportes con hielo. En el mejor de los casos, el principal efecto es el alivio del dolor. El frio produce un buen efecto analgésico</a:t>
            </a:r>
            <a:r>
              <a:rPr lang="es-ES_tradnl" dirty="0">
                <a:effectLst/>
              </a:rPr>
              <a:t/>
            </a:r>
            <a:br>
              <a:rPr lang="es-ES_tradnl" dirty="0">
                <a:effectLst/>
              </a:rPr>
            </a:br>
            <a:endParaRPr lang="es-MX" dirty="0"/>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456" y="2132856"/>
            <a:ext cx="7927088" cy="4509120"/>
          </a:xfrm>
          <a:prstGeom prst="rect">
            <a:avLst/>
          </a:prstGeom>
        </p:spPr>
      </p:pic>
    </p:spTree>
    <p:extLst>
      <p:ext uri="{BB962C8B-B14F-4D97-AF65-F5344CB8AC3E}">
        <p14:creationId xmlns:p14="http://schemas.microsoft.com/office/powerpoint/2010/main" val="13673607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31640" y="548680"/>
            <a:ext cx="6512511" cy="1800200"/>
          </a:xfrm>
        </p:spPr>
        <p:txBody>
          <a:bodyPr/>
          <a:lstStyle/>
          <a:p>
            <a:pPr algn="ctr"/>
            <a:r>
              <a:rPr lang="es-ES_tradnl" sz="1800" dirty="0">
                <a:effectLst/>
              </a:rPr>
              <a:t>TRATAMIENTO POR COMPRESION:</a:t>
            </a:r>
            <a:br>
              <a:rPr lang="es-ES_tradnl" sz="1800" dirty="0">
                <a:effectLst/>
              </a:rPr>
            </a:br>
            <a:r>
              <a:rPr lang="es-ES_tradnl" sz="1800" dirty="0">
                <a:effectLst/>
              </a:rPr>
              <a:t>El tratamiento por compresión mediante un vendaje elástico es probablemente la medida más importante para limitar la formación de hematoma</a:t>
            </a:r>
            <a:br>
              <a:rPr lang="es-ES_tradnl" sz="1800" dirty="0">
                <a:effectLst/>
              </a:rPr>
            </a:br>
            <a:endParaRPr lang="es-MX" sz="1800" dirty="0"/>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2104075"/>
            <a:ext cx="2808312" cy="3960440"/>
          </a:xfrm>
          <a:prstGeom prst="rect">
            <a:avLst/>
          </a:prstGeom>
        </p:spPr>
      </p:pic>
    </p:spTree>
    <p:extLst>
      <p:ext uri="{BB962C8B-B14F-4D97-AF65-F5344CB8AC3E}">
        <p14:creationId xmlns:p14="http://schemas.microsoft.com/office/powerpoint/2010/main" val="257889391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nodeType="clickEffect">
                                  <p:stCondLst>
                                    <p:cond delay="0"/>
                                  </p:stCondLst>
                                  <p:childTnLst>
                                    <p:animEffect transition="out" filter="fade">
                                      <p:cBhvr>
                                        <p:cTn id="10" dur="500" tmFilter="0, 0; .2, .5; .8, .5; 1, 0"/>
                                        <p:tgtEl>
                                          <p:spTgt spid="3"/>
                                        </p:tgtEl>
                                      </p:cBhvr>
                                    </p:animEffect>
                                    <p:animScale>
                                      <p:cBhvr>
                                        <p:cTn id="11"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332656"/>
            <a:ext cx="6512511" cy="1143000"/>
          </a:xfrm>
        </p:spPr>
        <p:txBody>
          <a:bodyPr/>
          <a:lstStyle/>
          <a:p>
            <a:pPr algn="ctr"/>
            <a:r>
              <a:rPr lang="es-ES_tradnl" sz="2000" dirty="0" smtClean="0">
                <a:effectLst/>
              </a:rPr>
              <a:t>PREVENCIÓN </a:t>
            </a:r>
            <a:r>
              <a:rPr lang="es-ES_tradnl" sz="2000" dirty="0">
                <a:effectLst/>
              </a:rPr>
              <a:t>DE LA INACTIVIDAD:</a:t>
            </a:r>
            <a:br>
              <a:rPr lang="es-ES_tradnl" sz="2000" dirty="0">
                <a:effectLst/>
              </a:rPr>
            </a:br>
            <a:r>
              <a:rPr lang="es-ES_tradnl" sz="2000" dirty="0" smtClean="0">
                <a:effectLst/>
              </a:rPr>
              <a:t> </a:t>
            </a:r>
            <a:r>
              <a:rPr lang="es-ES_tradnl" sz="2000" dirty="0">
                <a:effectLst/>
              </a:rPr>
              <a:t>Una parte importante durante el tratamiento de las lesiones por uso excesivo es evitar </a:t>
            </a:r>
            <a:r>
              <a:rPr lang="es-ES_tradnl" sz="2000" dirty="0" smtClean="0">
                <a:effectLst/>
              </a:rPr>
              <a:t>tiempo </a:t>
            </a:r>
            <a:r>
              <a:rPr lang="es-ES_tradnl" sz="2000" dirty="0">
                <a:effectLst/>
              </a:rPr>
              <a:t>de inactividad, porque esta produce atrofia en todas las partes del sistema </a:t>
            </a:r>
            <a:r>
              <a:rPr lang="es-ES_tradnl" sz="2000" dirty="0" smtClean="0">
                <a:effectLst/>
              </a:rPr>
              <a:t>musculo esquelético. </a:t>
            </a:r>
            <a:r>
              <a:rPr lang="es-ES_tradnl" sz="2000" dirty="0">
                <a:effectLst/>
              </a:rPr>
              <a:t>Además, la inactividad deteriora el estado físico general, lo que hace más difícil recuperar el nivel deseado</a:t>
            </a:r>
            <a:r>
              <a:rPr lang="es-ES_tradnl" sz="1800" dirty="0">
                <a:effectLst/>
              </a:rPr>
              <a:t/>
            </a:r>
            <a:br>
              <a:rPr lang="es-ES_tradnl" sz="1800" dirty="0">
                <a:effectLst/>
              </a:rPr>
            </a:br>
            <a:endParaRPr lang="es-MX" sz="1800" dirty="0"/>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2924944"/>
            <a:ext cx="4104456" cy="3449538"/>
          </a:xfrm>
          <a:prstGeom prst="rect">
            <a:avLst/>
          </a:prstGeom>
        </p:spPr>
      </p:pic>
    </p:spTree>
    <p:extLst>
      <p:ext uri="{BB962C8B-B14F-4D97-AF65-F5344CB8AC3E}">
        <p14:creationId xmlns:p14="http://schemas.microsoft.com/office/powerpoint/2010/main" val="386041778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59632" y="332656"/>
            <a:ext cx="6512511" cy="1143000"/>
          </a:xfrm>
        </p:spPr>
        <p:txBody>
          <a:bodyPr/>
          <a:lstStyle/>
          <a:p>
            <a:pPr algn="ctr"/>
            <a:r>
              <a:rPr lang="es-MX" sz="2000" dirty="0">
                <a:effectLst/>
              </a:rPr>
              <a:t>METODOS DE TRATAMIENTO DE SOPORTE: </a:t>
            </a:r>
            <a:br>
              <a:rPr lang="es-MX" sz="2000" dirty="0">
                <a:effectLst/>
              </a:rPr>
            </a:br>
            <a:r>
              <a:rPr lang="es-MX" sz="2000" dirty="0">
                <a:effectLst/>
              </a:rPr>
              <a:t>El tratamiento con antiinflamatorios y analgésicos es importante como medida de soporte para atletas con lesiones agudas o por uso excesivo, pero rara vez es suficiente como tratamiento </a:t>
            </a:r>
            <a:r>
              <a:rPr lang="es-MX" sz="2000" dirty="0" smtClean="0">
                <a:effectLst/>
              </a:rPr>
              <a:t>único.</a:t>
            </a:r>
            <a:br>
              <a:rPr lang="es-MX" sz="2000" dirty="0" smtClean="0">
                <a:effectLst/>
              </a:rPr>
            </a:br>
            <a:r>
              <a:rPr lang="es-ES_tradnl" sz="2000" dirty="0">
                <a:effectLst/>
              </a:rPr>
              <a:t>El tratamiento con antiinflamatorios y analgésicos es importante porque permite </a:t>
            </a:r>
            <a:r>
              <a:rPr lang="es-ES_tradnl" sz="2000" dirty="0" smtClean="0">
                <a:effectLst/>
              </a:rPr>
              <a:t> </a:t>
            </a:r>
            <a:r>
              <a:rPr lang="es-ES_tradnl" sz="2000" dirty="0">
                <a:effectLst/>
              </a:rPr>
              <a:t>al paciente comenzar los ejercicios de rehabilitación, y evitar la atrofia y la disminución de la coordinación.</a:t>
            </a:r>
            <a:r>
              <a:rPr lang="es-MX" sz="1600" dirty="0">
                <a:effectLst/>
              </a:rPr>
              <a:t/>
            </a:r>
            <a:br>
              <a:rPr lang="es-MX" sz="1600" dirty="0">
                <a:effectLst/>
              </a:rPr>
            </a:br>
            <a:endParaRPr lang="es-MX" sz="1600" dirty="0"/>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37" y="3717032"/>
            <a:ext cx="4536504" cy="2736304"/>
          </a:xfrm>
          <a:prstGeom prst="rect">
            <a:avLst/>
          </a:prstGeom>
        </p:spPr>
      </p:pic>
    </p:spTree>
    <p:extLst>
      <p:ext uri="{BB962C8B-B14F-4D97-AF65-F5344CB8AC3E}">
        <p14:creationId xmlns:p14="http://schemas.microsoft.com/office/powerpoint/2010/main" val="1779292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ransmisión de listas">
  <a:themeElements>
    <a:clrScheme name="Transmisión de listas">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ransmisión de listas">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ansmisión de listas">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76</TotalTime>
  <Words>33</Words>
  <Application>Microsoft Office PowerPoint</Application>
  <PresentationFormat>Presentación en pantalla (4:3)</PresentationFormat>
  <Paragraphs>8</Paragraphs>
  <Slides>7</Slides>
  <Notes>1</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Transmisión de listas</vt:lpstr>
      <vt:lpstr>MULTIVERSIDAD LATINOAMERICANA CAMPUS TORREÓN    «TRATAMIENTOS PARA LESIONES DEPORTIVAS»  MATERIA: ACTIVIDAD PARAESCOLAR  INTEGRANTES: Flor Elena Guadalupe Vallejo de León. Jair Flores Alvarado  GRUPO: 101 TURNO: Matutino.     </vt:lpstr>
      <vt:lpstr>Tratamiento para lesiones deportivas</vt:lpstr>
      <vt:lpstr>PROTECCION Y REPOSO: Los objetivos de la protección y el reposo son evitar una lesión posterior y reducir el suministro de sangre a la zona lesionada. </vt:lpstr>
      <vt:lpstr>TRATAMIENTO CON HIELO: ICE Hay una larga tradición de tratar las lesiones de deportes con hielo. En el mejor de los casos, el principal efecto es el alivio del dolor. El frio produce un buen efecto analgésico </vt:lpstr>
      <vt:lpstr>TRATAMIENTO POR COMPRESION: El tratamiento por compresión mediante un vendaje elástico es probablemente la medida más importante para limitar la formación de hematoma </vt:lpstr>
      <vt:lpstr>PREVENCIÓN DE LA INACTIVIDAD:  Una parte importante durante el tratamiento de las lesiones por uso excesivo es evitar tiempo de inactividad, porque esta produce atrofia en todas las partes del sistema musculo esquelético. Además, la inactividad deteriora el estado físico general, lo que hace más difícil recuperar el nivel deseado </vt:lpstr>
      <vt:lpstr>METODOS DE TRATAMIENTO DE SOPORTE:  El tratamiento con antiinflamatorios y analgésicos es importante como medida de soporte para atletas con lesiones agudas o por uso excesivo, pero rara vez es suficiente como tratamiento único. El tratamiento con antiinflamatorios y analgésicos es importante porque permite  al paciente comenzar los ejercicios de rehabilitación, y evitar la atrofia y la disminución de la coordinación.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Tratamiento para lesiones deportivas</dc:title>
  <dc:creator>Torres, Olivia {LALA}</dc:creator>
  <cp:lastModifiedBy>Ordoñez</cp:lastModifiedBy>
  <cp:revision>11</cp:revision>
  <dcterms:created xsi:type="dcterms:W3CDTF">2015-08-27T02:06:09Z</dcterms:created>
  <dcterms:modified xsi:type="dcterms:W3CDTF">2016-07-26T20:43:04Z</dcterms:modified>
</cp:coreProperties>
</file>