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66" r:id="rId4"/>
    <p:sldId id="259" r:id="rId5"/>
    <p:sldId id="260" r:id="rId6"/>
    <p:sldId id="261" r:id="rId7"/>
    <p:sldId id="262" r:id="rId8"/>
    <p:sldId id="263" r:id="rId9"/>
    <p:sldId id="264" r:id="rId10"/>
    <p:sldId id="265" r:id="rId11"/>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108"/>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1859280"/>
            <a:ext cx="6400800" cy="1295400"/>
          </a:xfrm>
        </p:spPr>
        <p:txBody>
          <a:bodyPr/>
          <a:lstStyle/>
          <a:p>
            <a:r>
              <a:rPr lang="es-ES" smtClean="0"/>
              <a:t>Haga clic para modificar el estilo de título del patrón</a:t>
            </a:r>
            <a:endParaRPr lang="en-US" dirty="0"/>
          </a:p>
        </p:txBody>
      </p:sp>
      <p:pic>
        <p:nvPicPr>
          <p:cNvPr id="8" name="Picture 7" descr="flourish2.png"/>
          <p:cNvPicPr>
            <a:picLocks noChangeAspect="1"/>
          </p:cNvPicPr>
          <p:nvPr/>
        </p:nvPicPr>
        <p:blipFill>
          <a:blip r:embed="rId2" cstate="print">
            <a:duotone>
              <a:prstClr val="black"/>
              <a:schemeClr val="tx2">
                <a:tint val="45000"/>
                <a:satMod val="400000"/>
              </a:schemeClr>
            </a:duotone>
            <a:lum bright="-14000"/>
          </a:blip>
          <a:stretch>
            <a:fillRect/>
          </a:stretch>
        </p:blipFill>
        <p:spPr>
          <a:xfrm>
            <a:off x="0" y="2801112"/>
            <a:ext cx="9144000" cy="932688"/>
          </a:xfrm>
          <a:prstGeom prst="rect">
            <a:avLst/>
          </a:prstGeom>
        </p:spPr>
      </p:pic>
      <p:sp>
        <p:nvSpPr>
          <p:cNvPr id="3" name="Subtitle 2"/>
          <p:cNvSpPr>
            <a:spLocks noGrp="1"/>
          </p:cNvSpPr>
          <p:nvPr>
            <p:ph type="subTitle" idx="1"/>
          </p:nvPr>
        </p:nvSpPr>
        <p:spPr>
          <a:xfrm>
            <a:off x="1371600" y="3429000"/>
            <a:ext cx="6400800" cy="762000"/>
          </a:xfrm>
        </p:spPr>
        <p:txBody>
          <a:bodyPr>
            <a:normAutofit/>
          </a:bodyPr>
          <a:lstStyle>
            <a:lvl1pPr marL="0" indent="0" algn="ctr">
              <a:buNone/>
              <a:defRPr sz="2000" i="1" baseline="0">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bwMode="white"/>
        <p:txBody>
          <a:bodyPr/>
          <a:lstStyle/>
          <a:p>
            <a:fld id="{38C9C305-BC07-4C2E-92CA-76FC8B28ADE5}" type="datetimeFigureOut">
              <a:rPr lang="es-MX" smtClean="0"/>
              <a:pPr/>
              <a:t>30/06/2015</a:t>
            </a:fld>
            <a:endParaRPr lang="es-MX"/>
          </a:p>
        </p:txBody>
      </p:sp>
      <p:sp>
        <p:nvSpPr>
          <p:cNvPr id="5" name="Footer Placeholder 4"/>
          <p:cNvSpPr>
            <a:spLocks noGrp="1"/>
          </p:cNvSpPr>
          <p:nvPr>
            <p:ph type="ftr" sz="quarter" idx="11"/>
          </p:nvPr>
        </p:nvSpPr>
        <p:spPr bwMode="white"/>
        <p:txBody>
          <a:bodyPr/>
          <a:lstStyle/>
          <a:p>
            <a:endParaRPr lang="es-MX"/>
          </a:p>
        </p:txBody>
      </p:sp>
      <p:sp>
        <p:nvSpPr>
          <p:cNvPr id="6" name="Slide Number Placeholder 5"/>
          <p:cNvSpPr>
            <a:spLocks noGrp="1"/>
          </p:cNvSpPr>
          <p:nvPr>
            <p:ph type="sldNum" sz="quarter" idx="12"/>
          </p:nvPr>
        </p:nvSpPr>
        <p:spPr/>
        <p:txBody>
          <a:bodyPr/>
          <a:lstStyle/>
          <a:p>
            <a:fld id="{0E2AFAD2-E38B-40F2-AC38-7EAF66861C1B}" type="slidenum">
              <a:rPr lang="es-MX" smtClean="0"/>
              <a:pPr/>
              <a:t>‹Nº›</a:t>
            </a:fld>
            <a:endParaRPr lang="es-MX"/>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1371600" y="2438400"/>
            <a:ext cx="6400800" cy="3048001"/>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38C9C305-BC07-4C2E-92CA-76FC8B28ADE5}" type="datetimeFigureOut">
              <a:rPr lang="es-MX" smtClean="0"/>
              <a:pPr/>
              <a:t>30/06/2015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0E2AFAD2-E38B-40F2-AC38-7EAF66861C1B}" type="slidenum">
              <a:rPr lang="es-MX" smtClean="0"/>
              <a:pPr/>
              <a:t>‹Nº›</a:t>
            </a:fld>
            <a:endParaRPr lang="es-MX"/>
          </a:p>
        </p:txBody>
      </p:sp>
      <p:pic>
        <p:nvPicPr>
          <p:cNvPr id="9" name="Picture 8" descr="flourish2.png"/>
          <p:cNvPicPr>
            <a:picLocks noChangeAspect="1"/>
          </p:cNvPicPr>
          <p:nvPr/>
        </p:nvPicPr>
        <p:blipFill>
          <a:blip r:embed="rId2" cstate="print">
            <a:duotone>
              <a:prstClr val="black"/>
              <a:schemeClr val="tx2">
                <a:tint val="45000"/>
                <a:satMod val="400000"/>
              </a:schemeClr>
            </a:duotone>
            <a:lum bright="-14000"/>
          </a:blip>
          <a:stretch>
            <a:fillRect/>
          </a:stretch>
        </p:blipFill>
        <p:spPr>
          <a:xfrm>
            <a:off x="0" y="1618488"/>
            <a:ext cx="9144000" cy="932688"/>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38C9C305-BC07-4C2E-92CA-76FC8B28ADE5}" type="datetimeFigureOut">
              <a:rPr lang="es-MX" smtClean="0"/>
              <a:pPr/>
              <a:t>30/06/2015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0E2AFAD2-E38B-40F2-AC38-7EAF66861C1B}" type="slidenum">
              <a:rPr lang="es-MX" smtClean="0"/>
              <a:pPr/>
              <a:t>‹Nº›</a:t>
            </a:fld>
            <a:endParaRPr lang="es-MX"/>
          </a:p>
        </p:txBody>
      </p:sp>
      <p:pic>
        <p:nvPicPr>
          <p:cNvPr id="7" name="Picture 6" descr="flourish2.png"/>
          <p:cNvPicPr>
            <a:picLocks noChangeAspect="1"/>
          </p:cNvPicPr>
          <p:nvPr/>
        </p:nvPicPr>
        <p:blipFill>
          <a:blip r:embed="rId2" cstate="print">
            <a:duotone>
              <a:prstClr val="black"/>
              <a:schemeClr val="tx2">
                <a:tint val="45000"/>
                <a:satMod val="400000"/>
              </a:schemeClr>
            </a:duotone>
            <a:lum bright="-14000"/>
          </a:blip>
          <a:stretch>
            <a:fillRect/>
          </a:stretch>
        </p:blipFill>
        <p:spPr>
          <a:xfrm>
            <a:off x="0" y="2684462"/>
            <a:ext cx="9144000" cy="932688"/>
          </a:xfrm>
          <a:prstGeom prst="rect">
            <a:avLst/>
          </a:prstGeom>
        </p:spPr>
      </p:pic>
      <p:sp>
        <p:nvSpPr>
          <p:cNvPr id="2" name="Title 1"/>
          <p:cNvSpPr>
            <a:spLocks noGrp="1"/>
          </p:cNvSpPr>
          <p:nvPr>
            <p:ph type="title"/>
          </p:nvPr>
        </p:nvSpPr>
        <p:spPr>
          <a:xfrm>
            <a:off x="1447800" y="3410267"/>
            <a:ext cx="6248400" cy="1456373"/>
          </a:xfrm>
        </p:spPr>
        <p:txBody>
          <a:bodyPr anchor="t">
            <a:normAutofit/>
          </a:bodyPr>
          <a:lstStyle>
            <a:lvl1pPr algn="ctr">
              <a:defRPr sz="3600" b="0" i="0" cap="all" baseline="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447800" y="1503680"/>
            <a:ext cx="6248400" cy="1566862"/>
          </a:xfrm>
        </p:spPr>
        <p:txBody>
          <a:bodyPr anchor="b"/>
          <a:lstStyle>
            <a:lvl1pPr marL="0" indent="0" algn="ctr">
              <a:buNone/>
              <a:defRPr sz="2000" b="0" i="1"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pic>
        <p:nvPicPr>
          <p:cNvPr id="8" name="Picture 7" descr="flourish2.png"/>
          <p:cNvPicPr>
            <a:picLocks noChangeAspect="1"/>
          </p:cNvPicPr>
          <p:nvPr/>
        </p:nvPicPr>
        <p:blipFill>
          <a:blip r:embed="rId2" cstate="print">
            <a:duotone>
              <a:prstClr val="black"/>
              <a:schemeClr val="tx2">
                <a:tint val="45000"/>
                <a:satMod val="400000"/>
              </a:schemeClr>
            </a:duotone>
            <a:lum bright="-14000"/>
          </a:blip>
          <a:stretch>
            <a:fillRect/>
          </a:stretch>
        </p:blipFill>
        <p:spPr>
          <a:xfrm>
            <a:off x="0" y="2684462"/>
            <a:ext cx="9144000" cy="932688"/>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10" name="Content Placeholder 9"/>
          <p:cNvSpPr>
            <a:spLocks noGrp="1"/>
          </p:cNvSpPr>
          <p:nvPr>
            <p:ph sz="quarter" idx="13"/>
          </p:nvPr>
        </p:nvSpPr>
        <p:spPr>
          <a:xfrm>
            <a:off x="1371600" y="2438400"/>
            <a:ext cx="3124200" cy="31242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5" name="Date Placeholder 4"/>
          <p:cNvSpPr>
            <a:spLocks noGrp="1"/>
          </p:cNvSpPr>
          <p:nvPr>
            <p:ph type="dt" sz="half" idx="10"/>
          </p:nvPr>
        </p:nvSpPr>
        <p:spPr/>
        <p:txBody>
          <a:bodyPr/>
          <a:lstStyle/>
          <a:p>
            <a:fld id="{38C9C305-BC07-4C2E-92CA-76FC8B28ADE5}" type="datetimeFigureOut">
              <a:rPr lang="es-MX" smtClean="0"/>
              <a:pPr/>
              <a:t>30/06/2015</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0E2AFAD2-E38B-40F2-AC38-7EAF66861C1B}" type="slidenum">
              <a:rPr lang="es-MX" smtClean="0"/>
              <a:pPr/>
              <a:t>‹Nº›</a:t>
            </a:fld>
            <a:endParaRPr lang="es-MX"/>
          </a:p>
        </p:txBody>
      </p:sp>
      <p:sp>
        <p:nvSpPr>
          <p:cNvPr id="12" name="Content Placeholder 11"/>
          <p:cNvSpPr>
            <a:spLocks noGrp="1"/>
          </p:cNvSpPr>
          <p:nvPr>
            <p:ph sz="quarter" idx="14"/>
          </p:nvPr>
        </p:nvSpPr>
        <p:spPr>
          <a:xfrm>
            <a:off x="4648200" y="2438400"/>
            <a:ext cx="3124200" cy="31242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pic>
        <p:nvPicPr>
          <p:cNvPr id="9" name="Picture 8" descr="flourish2.png"/>
          <p:cNvPicPr>
            <a:picLocks noChangeAspect="1"/>
          </p:cNvPicPr>
          <p:nvPr/>
        </p:nvPicPr>
        <p:blipFill>
          <a:blip r:embed="rId2" cstate="print">
            <a:duotone>
              <a:prstClr val="black"/>
              <a:schemeClr val="tx2">
                <a:tint val="45000"/>
                <a:satMod val="400000"/>
              </a:schemeClr>
            </a:duotone>
            <a:lum bright="-14000"/>
          </a:blip>
          <a:stretch>
            <a:fillRect/>
          </a:stretch>
        </p:blipFill>
        <p:spPr>
          <a:xfrm>
            <a:off x="0" y="1618488"/>
            <a:ext cx="9144000" cy="932688"/>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pic>
        <p:nvPicPr>
          <p:cNvPr id="12" name="Picture 11" descr="flourish2.png"/>
          <p:cNvPicPr>
            <a:picLocks noChangeAspect="1"/>
          </p:cNvPicPr>
          <p:nvPr/>
        </p:nvPicPr>
        <p:blipFill>
          <a:blip r:embed="rId2" cstate="print">
            <a:clrChange>
              <a:clrFrom>
                <a:srgbClr val="000000">
                  <a:alpha val="0"/>
                </a:srgbClr>
              </a:clrFrom>
              <a:clrTo>
                <a:srgbClr val="000000">
                  <a:alpha val="0"/>
                </a:srgbClr>
              </a:clrTo>
            </a:clrChange>
            <a:lum bright="-14000"/>
          </a:blip>
          <a:stretch>
            <a:fillRect/>
          </a:stretch>
        </p:blipFill>
        <p:spPr>
          <a:xfrm>
            <a:off x="0" y="1618488"/>
            <a:ext cx="9144000" cy="932688"/>
          </a:xfrm>
          <a:prstGeom prst="rect">
            <a:avLst/>
          </a:prstGeom>
        </p:spPr>
      </p:pic>
      <p:sp>
        <p:nvSpPr>
          <p:cNvPr id="11" name="Content Placeholder 10"/>
          <p:cNvSpPr>
            <a:spLocks noGrp="1"/>
          </p:cNvSpPr>
          <p:nvPr>
            <p:ph sz="quarter" idx="13"/>
          </p:nvPr>
        </p:nvSpPr>
        <p:spPr>
          <a:xfrm>
            <a:off x="1371600" y="2819400"/>
            <a:ext cx="3124200" cy="27432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13" name="Content Placeholder 12"/>
          <p:cNvSpPr>
            <a:spLocks noGrp="1"/>
          </p:cNvSpPr>
          <p:nvPr>
            <p:ph sz="quarter" idx="14"/>
          </p:nvPr>
        </p:nvSpPr>
        <p:spPr>
          <a:xfrm>
            <a:off x="4648200" y="2819400"/>
            <a:ext cx="3124200" cy="27432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1371600" y="2362201"/>
            <a:ext cx="3125788" cy="451338"/>
          </a:xfrm>
        </p:spPr>
        <p:txBody>
          <a:bodyPr anchor="b"/>
          <a:lstStyle>
            <a:lvl1pPr marL="0" indent="0" algn="ctr">
              <a:buNone/>
              <a:defRPr sz="1800" b="1"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5" name="Text Placeholder 4"/>
          <p:cNvSpPr>
            <a:spLocks noGrp="1"/>
          </p:cNvSpPr>
          <p:nvPr>
            <p:ph type="body" sz="quarter" idx="3"/>
          </p:nvPr>
        </p:nvSpPr>
        <p:spPr>
          <a:xfrm>
            <a:off x="4645025" y="2359152"/>
            <a:ext cx="3127375" cy="448056"/>
          </a:xfrm>
        </p:spPr>
        <p:txBody>
          <a:bodyPr anchor="b"/>
          <a:lstStyle>
            <a:lvl1pPr marL="0" indent="0" algn="ctr">
              <a:buNone/>
              <a:defRPr sz="1800" b="1"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7" name="Date Placeholder 6"/>
          <p:cNvSpPr>
            <a:spLocks noGrp="1"/>
          </p:cNvSpPr>
          <p:nvPr>
            <p:ph type="dt" sz="half" idx="10"/>
          </p:nvPr>
        </p:nvSpPr>
        <p:spPr/>
        <p:txBody>
          <a:bodyPr/>
          <a:lstStyle/>
          <a:p>
            <a:fld id="{38C9C305-BC07-4C2E-92CA-76FC8B28ADE5}" type="datetimeFigureOut">
              <a:rPr lang="es-MX" smtClean="0"/>
              <a:pPr/>
              <a:t>30/06/2015</a:t>
            </a:fld>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0E2AFAD2-E38B-40F2-AC38-7EAF66861C1B}" type="slidenum">
              <a:rPr lang="es-MX" smtClean="0"/>
              <a:pPr/>
              <a:t>‹Nº›</a:t>
            </a:fld>
            <a:endParaRPr lang="es-MX"/>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38C9C305-BC07-4C2E-92CA-76FC8B28ADE5}" type="datetimeFigureOut">
              <a:rPr lang="es-MX" smtClean="0"/>
              <a:pPr/>
              <a:t>30/06/2015</a:t>
            </a:fld>
            <a:endParaRPr lang="es-MX"/>
          </a:p>
        </p:txBody>
      </p:sp>
      <p:sp>
        <p:nvSpPr>
          <p:cNvPr id="4" name="Footer Placeholder 3"/>
          <p:cNvSpPr>
            <a:spLocks noGrp="1"/>
          </p:cNvSpPr>
          <p:nvPr>
            <p:ph type="ftr" sz="quarter" idx="11"/>
          </p:nvPr>
        </p:nvSpPr>
        <p:spPr/>
        <p:txBody>
          <a:bodyPr/>
          <a:lstStyle/>
          <a:p>
            <a:endParaRPr lang="es-MX"/>
          </a:p>
        </p:txBody>
      </p:sp>
      <p:sp>
        <p:nvSpPr>
          <p:cNvPr id="5" name="Slide Number Placeholder 4"/>
          <p:cNvSpPr>
            <a:spLocks noGrp="1"/>
          </p:cNvSpPr>
          <p:nvPr>
            <p:ph type="sldNum" sz="quarter" idx="12"/>
          </p:nvPr>
        </p:nvSpPr>
        <p:spPr/>
        <p:txBody>
          <a:bodyPr/>
          <a:lstStyle/>
          <a:p>
            <a:fld id="{0E2AFAD2-E38B-40F2-AC38-7EAF66861C1B}" type="slidenum">
              <a:rPr lang="es-MX" smtClean="0"/>
              <a:pPr/>
              <a:t>‹Nº›</a:t>
            </a:fld>
            <a:endParaRPr lang="es-MX"/>
          </a:p>
        </p:txBody>
      </p:sp>
      <p:pic>
        <p:nvPicPr>
          <p:cNvPr id="7" name="Picture 6" descr="flourish2.png"/>
          <p:cNvPicPr>
            <a:picLocks noChangeAspect="1"/>
          </p:cNvPicPr>
          <p:nvPr/>
        </p:nvPicPr>
        <p:blipFill>
          <a:blip r:embed="rId2" cstate="print">
            <a:duotone>
              <a:prstClr val="black"/>
              <a:schemeClr val="tx2">
                <a:tint val="45000"/>
                <a:satMod val="400000"/>
              </a:schemeClr>
            </a:duotone>
            <a:lum bright="-14000"/>
          </a:blip>
          <a:stretch>
            <a:fillRect/>
          </a:stretch>
        </p:blipFill>
        <p:spPr>
          <a:xfrm>
            <a:off x="0" y="1618488"/>
            <a:ext cx="9144000" cy="932688"/>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38C9C305-BC07-4C2E-92CA-76FC8B28ADE5}" type="datetimeFigureOut">
              <a:rPr lang="es-MX" smtClean="0"/>
              <a:pPr/>
              <a:t>30/06/2015</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0E2AFAD2-E38B-40F2-AC38-7EAF66861C1B}" type="slidenum">
              <a:rPr lang="es-MX" smtClean="0"/>
              <a:pPr/>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953001" y="1676400"/>
            <a:ext cx="2819399" cy="599440"/>
          </a:xfrm>
        </p:spPr>
        <p:txBody>
          <a:bodyPr anchor="b">
            <a:noAutofit/>
          </a:bodyPr>
          <a:lstStyle>
            <a:lvl1pPr algn="ctr">
              <a:defRPr sz="1700" b="1" cap="all" spc="0" baseline="0"/>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4953001" y="2275840"/>
            <a:ext cx="2819399" cy="290576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38C9C305-BC07-4C2E-92CA-76FC8B28ADE5}" type="datetimeFigureOut">
              <a:rPr lang="es-MX" smtClean="0"/>
              <a:pPr/>
              <a:t>30/06/2015</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0E2AFAD2-E38B-40F2-AC38-7EAF66861C1B}" type="slidenum">
              <a:rPr lang="es-MX" smtClean="0"/>
              <a:pPr/>
              <a:t>‹Nº›</a:t>
            </a:fld>
            <a:endParaRPr lang="es-MX"/>
          </a:p>
        </p:txBody>
      </p:sp>
      <p:sp>
        <p:nvSpPr>
          <p:cNvPr id="9" name="Content Placeholder 8"/>
          <p:cNvSpPr>
            <a:spLocks noGrp="1"/>
          </p:cNvSpPr>
          <p:nvPr>
            <p:ph sz="quarter" idx="13"/>
          </p:nvPr>
        </p:nvSpPr>
        <p:spPr>
          <a:xfrm>
            <a:off x="1371600" y="1676400"/>
            <a:ext cx="3276600" cy="35052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10" name="Plaque 9"/>
          <p:cNvSpPr/>
          <p:nvPr/>
        </p:nvSpPr>
        <p:spPr>
          <a:xfrm>
            <a:off x="1463040" y="1847088"/>
            <a:ext cx="3090672" cy="3090672"/>
          </a:xfrm>
          <a:prstGeom prst="plaque">
            <a:avLst>
              <a:gd name="adj" fmla="val 8438"/>
            </a:avLst>
          </a:prstGeom>
          <a:noFill/>
          <a:ln w="9525">
            <a:solidFill>
              <a:schemeClr val="tx2">
                <a:alpha val="17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953000" y="1676400"/>
            <a:ext cx="2819400" cy="599440"/>
          </a:xfrm>
        </p:spPr>
        <p:txBody>
          <a:bodyPr anchor="b">
            <a:noAutofit/>
          </a:bodyPr>
          <a:lstStyle>
            <a:lvl1pPr algn="ctr">
              <a:defRPr sz="1700" b="1" cap="all" spc="0" baseline="0"/>
            </a:lvl1pPr>
          </a:lstStyle>
          <a:p>
            <a:r>
              <a:rPr lang="es-ES" smtClean="0"/>
              <a:t>Haga clic para modificar el estilo de título del patrón</a:t>
            </a:r>
            <a:endParaRPr lang="en-US" dirty="0"/>
          </a:p>
        </p:txBody>
      </p:sp>
      <p:sp>
        <p:nvSpPr>
          <p:cNvPr id="3" name="Picture Placeholder 2"/>
          <p:cNvSpPr>
            <a:spLocks noGrp="1"/>
          </p:cNvSpPr>
          <p:nvPr>
            <p:ph type="pic" idx="1"/>
          </p:nvPr>
        </p:nvSpPr>
        <p:spPr>
          <a:xfrm>
            <a:off x="1524000" y="1905000"/>
            <a:ext cx="2971800" cy="2971800"/>
          </a:xfrm>
          <a:prstGeom prst="plaque">
            <a:avLst>
              <a:gd name="adj" fmla="val 8341"/>
            </a:avLst>
          </a:prstGeom>
          <a:solidFill>
            <a:schemeClr val="bg1">
              <a:lumMod val="95000"/>
              <a:alpha val="35000"/>
            </a:schemeClr>
          </a:solidFill>
          <a:ln w="98425" cmpd="thinThick">
            <a:noFill/>
            <a:bevel/>
          </a:ln>
        </p:spPr>
        <p:txBody>
          <a:bodyPr>
            <a:normAutofit/>
          </a:bodyPr>
          <a:lstStyle>
            <a:lvl1pPr marL="0" indent="0" algn="ctr">
              <a:buNone/>
              <a:defRPr sz="1800" baseline="0">
                <a:solidFill>
                  <a:schemeClr val="tx2"/>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4953000" y="2276856"/>
            <a:ext cx="2819400" cy="287528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38C9C305-BC07-4C2E-92CA-76FC8B28ADE5}" type="datetimeFigureOut">
              <a:rPr lang="es-MX" smtClean="0"/>
              <a:pPr/>
              <a:t>30/06/2015</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0E2AFAD2-E38B-40F2-AC38-7EAF66861C1B}" type="slidenum">
              <a:rPr lang="es-MX" smtClean="0"/>
              <a:pPr/>
              <a:t>‹Nº›</a:t>
            </a:fld>
            <a:endParaRPr lang="es-MX"/>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38C9C305-BC07-4C2E-92CA-76FC8B28ADE5}" type="datetimeFigureOut">
              <a:rPr lang="es-MX" smtClean="0"/>
              <a:pPr/>
              <a:t>30/06/2015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0E2AFAD2-E38B-40F2-AC38-7EAF66861C1B}" type="slidenum">
              <a:rPr lang="es-MX" smtClean="0"/>
              <a:pPr/>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209041"/>
            <a:ext cx="1295400" cy="43180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1295400" y="1219199"/>
            <a:ext cx="5181600" cy="426720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38C9C305-BC07-4C2E-92CA-76FC8B28ADE5}" type="datetimeFigureOut">
              <a:rPr lang="es-MX" smtClean="0"/>
              <a:pPr/>
              <a:t>30/06/2015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0E2AFAD2-E38B-40F2-AC38-7EAF66861C1B}" type="slidenum">
              <a:rPr lang="es-MX" smtClean="0"/>
              <a:pPr/>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window3.png"/>
          <p:cNvPicPr>
            <a:picLocks noChangeAspect="1"/>
          </p:cNvPicPr>
          <p:nvPr/>
        </p:nvPicPr>
        <p:blipFill>
          <a:blip r:embed="rId13" cstate="print"/>
          <a:stretch>
            <a:fillRect/>
          </a:stretch>
        </p:blipFill>
        <p:spPr>
          <a:xfrm>
            <a:off x="0" y="0"/>
            <a:ext cx="9144000" cy="6858000"/>
          </a:xfrm>
          <a:prstGeom prst="rect">
            <a:avLst/>
          </a:prstGeom>
        </p:spPr>
      </p:pic>
      <p:sp>
        <p:nvSpPr>
          <p:cNvPr id="2" name="Title Placeholder 1"/>
          <p:cNvSpPr>
            <a:spLocks noGrp="1"/>
          </p:cNvSpPr>
          <p:nvPr>
            <p:ph type="title"/>
          </p:nvPr>
        </p:nvSpPr>
        <p:spPr>
          <a:xfrm>
            <a:off x="1371600" y="1295400"/>
            <a:ext cx="6400800" cy="685800"/>
          </a:xfrm>
          <a:prstGeom prst="rect">
            <a:avLst/>
          </a:prstGeom>
        </p:spPr>
        <p:txBody>
          <a:bodyPr vert="horz" lIns="91440" tIns="45720" rIns="91440" bIns="45720" rtlCol="0" anchor="b" anchorCtr="0">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371600" y="2057400"/>
            <a:ext cx="6400800" cy="3429001"/>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bwMode="white">
          <a:xfrm>
            <a:off x="304800" y="6356350"/>
            <a:ext cx="2133600" cy="365125"/>
          </a:xfrm>
          <a:prstGeom prst="rect">
            <a:avLst/>
          </a:prstGeom>
          <a:ln>
            <a:noFill/>
          </a:ln>
        </p:spPr>
        <p:txBody>
          <a:bodyPr vert="horz" lIns="91440" tIns="45720" rIns="91440" bIns="45720" rtlCol="0" anchor="ctr"/>
          <a:lstStyle>
            <a:lvl1pPr algn="l">
              <a:defRPr sz="1100" baseline="0">
                <a:solidFill>
                  <a:schemeClr val="accent1">
                    <a:lumMod val="60000"/>
                    <a:lumOff val="40000"/>
                  </a:schemeClr>
                </a:solidFill>
              </a:defRPr>
            </a:lvl1pPr>
          </a:lstStyle>
          <a:p>
            <a:fld id="{38C9C305-BC07-4C2E-92CA-76FC8B28ADE5}" type="datetimeFigureOut">
              <a:rPr lang="es-MX" smtClean="0"/>
              <a:pPr/>
              <a:t>30/06/2015</a:t>
            </a:fld>
            <a:endParaRPr lang="es-MX"/>
          </a:p>
        </p:txBody>
      </p:sp>
      <p:sp>
        <p:nvSpPr>
          <p:cNvPr id="5" name="Footer Placeholder 4"/>
          <p:cNvSpPr>
            <a:spLocks noGrp="1"/>
          </p:cNvSpPr>
          <p:nvPr>
            <p:ph type="ftr" sz="quarter" idx="3"/>
          </p:nvPr>
        </p:nvSpPr>
        <p:spPr bwMode="white">
          <a:xfrm>
            <a:off x="2971800" y="6356350"/>
            <a:ext cx="3200400" cy="365125"/>
          </a:xfrm>
          <a:prstGeom prst="rect">
            <a:avLst/>
          </a:prstGeom>
        </p:spPr>
        <p:txBody>
          <a:bodyPr vert="horz" lIns="91440" tIns="45720" rIns="91440" bIns="45720" rtlCol="0" anchor="ctr"/>
          <a:lstStyle>
            <a:lvl1pPr algn="ctr">
              <a:defRPr sz="1100" baseline="0">
                <a:solidFill>
                  <a:schemeClr val="accent1">
                    <a:lumMod val="60000"/>
                    <a:lumOff val="40000"/>
                  </a:schemeClr>
                </a:solidFill>
              </a:defRPr>
            </a:lvl1pPr>
          </a:lstStyle>
          <a:p>
            <a:endParaRPr lang="es-MX"/>
          </a:p>
        </p:txBody>
      </p:sp>
      <p:sp>
        <p:nvSpPr>
          <p:cNvPr id="6" name="Slide Number Placeholder 5"/>
          <p:cNvSpPr>
            <a:spLocks noGrp="1"/>
          </p:cNvSpPr>
          <p:nvPr>
            <p:ph type="sldNum" sz="quarter" idx="4"/>
          </p:nvPr>
        </p:nvSpPr>
        <p:spPr bwMode="white">
          <a:xfrm>
            <a:off x="6675120" y="6364224"/>
            <a:ext cx="2133600" cy="365125"/>
          </a:xfrm>
          <a:prstGeom prst="rect">
            <a:avLst/>
          </a:prstGeom>
        </p:spPr>
        <p:txBody>
          <a:bodyPr vert="horz" lIns="91440" tIns="45720" rIns="91440" bIns="45720" rtlCol="0" anchor="ctr"/>
          <a:lstStyle>
            <a:lvl1pPr algn="r">
              <a:defRPr sz="1200" b="1" baseline="0">
                <a:solidFill>
                  <a:schemeClr val="accent1">
                    <a:lumMod val="60000"/>
                    <a:lumOff val="40000"/>
                  </a:schemeClr>
                </a:solidFill>
              </a:defRPr>
            </a:lvl1pPr>
          </a:lstStyle>
          <a:p>
            <a:fld id="{0E2AFAD2-E38B-40F2-AC38-7EAF66861C1B}" type="slidenum">
              <a:rPr lang="es-MX" smtClean="0"/>
              <a:pPr/>
              <a:t>‹Nº›</a:t>
            </a:fld>
            <a:endParaRPr lang="es-MX"/>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3600" kern="1200" cap="all" spc="30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274320" algn="l" defTabSz="914400" rtl="0" eaLnBrk="1" latinLnBrk="0" hangingPunct="1">
        <a:lnSpc>
          <a:spcPct val="150000"/>
        </a:lnSpc>
        <a:spcBef>
          <a:spcPct val="20000"/>
        </a:spcBef>
        <a:buClrTx/>
        <a:buFont typeface="Wingdings" pitchFamily="2" charset="2"/>
        <a:buChar char="v"/>
        <a:defRPr sz="1800" kern="1200" baseline="0">
          <a:solidFill>
            <a:schemeClr val="tx1"/>
          </a:solidFill>
          <a:latin typeface="+mn-lt"/>
          <a:ea typeface="+mn-ea"/>
          <a:cs typeface="+mn-cs"/>
        </a:defRPr>
      </a:lvl1pPr>
      <a:lvl2pPr marL="742950" indent="-228600" algn="l" defTabSz="914400" rtl="0" eaLnBrk="1" latinLnBrk="0" hangingPunct="1">
        <a:spcBef>
          <a:spcPct val="20000"/>
        </a:spcBef>
        <a:buClrTx/>
        <a:buFont typeface="Arial" pitchFamily="34" charset="0"/>
        <a:buChar char="•"/>
        <a:defRPr sz="1600" kern="1200" baseline="0">
          <a:solidFill>
            <a:schemeClr val="tx1"/>
          </a:solidFill>
          <a:latin typeface="+mn-lt"/>
          <a:ea typeface="+mn-ea"/>
          <a:cs typeface="+mn-cs"/>
        </a:defRPr>
      </a:lvl2pPr>
      <a:lvl3pPr marL="11430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3pPr>
      <a:lvl4pPr marL="16002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4pPr>
      <a:lvl5pPr marL="20574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5pPr>
      <a:lvl6pPr marL="2514600" indent="-228600" algn="l" defTabSz="914400" rtl="0" eaLnBrk="1" latinLnBrk="0" hangingPunct="1">
        <a:spcBef>
          <a:spcPct val="20000"/>
        </a:spcBef>
        <a:buClrTx/>
        <a:buFont typeface="Arial" pitchFamily="34" charset="0"/>
        <a:buChar char="•"/>
        <a:defRPr sz="1400" kern="1200">
          <a:solidFill>
            <a:schemeClr val="tx1"/>
          </a:solidFill>
          <a:latin typeface="+mn-lt"/>
          <a:ea typeface="+mn-ea"/>
          <a:cs typeface="+mn-cs"/>
        </a:defRPr>
      </a:lvl6pPr>
      <a:lvl7pPr marL="2971800" indent="-228600" algn="l" defTabSz="914400" rtl="0" eaLnBrk="1" latinLnBrk="0" hangingPunct="1">
        <a:spcBef>
          <a:spcPct val="20000"/>
        </a:spcBef>
        <a:buClrTx/>
        <a:buFont typeface="Arial" pitchFamily="34" charset="0"/>
        <a:buChar char="•"/>
        <a:defRPr sz="1200" kern="1200">
          <a:solidFill>
            <a:schemeClr val="tx1"/>
          </a:solidFill>
          <a:latin typeface="+mn-lt"/>
          <a:ea typeface="+mn-ea"/>
          <a:cs typeface="+mn-cs"/>
        </a:defRPr>
      </a:lvl7pPr>
      <a:lvl8pPr marL="3429000" indent="-228600" algn="l" defTabSz="914400" rtl="0" eaLnBrk="1" latinLnBrk="0" hangingPunct="1">
        <a:spcBef>
          <a:spcPct val="20000"/>
        </a:spcBef>
        <a:buClrTx/>
        <a:buFont typeface="Arial" pitchFamily="34" charset="0"/>
        <a:buChar char="•"/>
        <a:defRPr sz="1200" kern="1200" baseline="0">
          <a:solidFill>
            <a:schemeClr val="tx1"/>
          </a:solidFill>
          <a:latin typeface="+mn-lt"/>
          <a:ea typeface="+mn-ea"/>
          <a:cs typeface="+mn-cs"/>
        </a:defRPr>
      </a:lvl8pPr>
      <a:lvl9pPr marL="3886200" indent="-228600" algn="l" defTabSz="914400" rtl="0" eaLnBrk="1" latinLnBrk="0" hangingPunct="1">
        <a:spcBef>
          <a:spcPct val="20000"/>
        </a:spcBef>
        <a:buClrTx/>
        <a:buFont typeface="Arial" pitchFamily="34" charset="0"/>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755576" y="765448"/>
            <a:ext cx="7560840" cy="1295400"/>
          </a:xfrm>
        </p:spPr>
        <p:txBody>
          <a:bodyPr>
            <a:normAutofit/>
          </a:bodyPr>
          <a:lstStyle/>
          <a:p>
            <a:r>
              <a:rPr lang="es-MX" sz="2400" b="1" dirty="0" smtClean="0"/>
              <a:t>Multiversidad latinoamericana</a:t>
            </a:r>
            <a:br>
              <a:rPr lang="es-MX" sz="2400" b="1" dirty="0" smtClean="0"/>
            </a:br>
            <a:r>
              <a:rPr lang="es-MX" sz="2400" b="1" dirty="0" smtClean="0"/>
              <a:t>campus </a:t>
            </a:r>
            <a:r>
              <a:rPr lang="es-MX" sz="2400" b="1" dirty="0" err="1" smtClean="0"/>
              <a:t>tonalá</a:t>
            </a:r>
            <a:endParaRPr lang="es-MX" sz="2400" b="1" dirty="0"/>
          </a:p>
        </p:txBody>
      </p:sp>
      <p:sp>
        <p:nvSpPr>
          <p:cNvPr id="3" name="2 Subtítulo"/>
          <p:cNvSpPr>
            <a:spLocks noGrp="1"/>
          </p:cNvSpPr>
          <p:nvPr>
            <p:ph type="subTitle" idx="1"/>
          </p:nvPr>
        </p:nvSpPr>
        <p:spPr>
          <a:xfrm>
            <a:off x="1259632" y="2348880"/>
            <a:ext cx="6400800" cy="3888432"/>
          </a:xfrm>
        </p:spPr>
        <p:txBody>
          <a:bodyPr>
            <a:noAutofit/>
          </a:bodyPr>
          <a:lstStyle/>
          <a:p>
            <a:pPr>
              <a:lnSpc>
                <a:spcPct val="100000"/>
              </a:lnSpc>
            </a:pPr>
            <a:r>
              <a:rPr lang="es-MX" sz="3200" b="1" dirty="0" smtClean="0"/>
              <a:t>Informática II</a:t>
            </a:r>
          </a:p>
          <a:p>
            <a:pPr>
              <a:lnSpc>
                <a:spcPct val="100000"/>
              </a:lnSpc>
            </a:pPr>
            <a:endParaRPr lang="es-MX" sz="2800" dirty="0"/>
          </a:p>
          <a:p>
            <a:pPr lvl="0">
              <a:lnSpc>
                <a:spcPct val="100000"/>
              </a:lnSpc>
            </a:pPr>
            <a:endParaRPr lang="es-MX" sz="800" b="1" i="0" cap="all" spc="300" dirty="0" smtClean="0">
              <a:solidFill>
                <a:schemeClr val="tx1"/>
              </a:solidFill>
            </a:endParaRPr>
          </a:p>
          <a:p>
            <a:pPr lvl="0">
              <a:lnSpc>
                <a:spcPct val="100000"/>
              </a:lnSpc>
            </a:pPr>
            <a:r>
              <a:rPr lang="es-MX" b="1" i="0" cap="all" spc="300" dirty="0" smtClean="0">
                <a:solidFill>
                  <a:schemeClr val="tx1"/>
                </a:solidFill>
              </a:rPr>
              <a:t>Funciones </a:t>
            </a:r>
            <a:r>
              <a:rPr lang="es-MX" b="1" i="0" cap="all" spc="300" dirty="0" smtClean="0">
                <a:solidFill>
                  <a:schemeClr val="tx1"/>
                </a:solidFill>
              </a:rPr>
              <a:t>en hojas de </a:t>
            </a:r>
            <a:r>
              <a:rPr lang="es-MX" b="1" i="0" cap="all" spc="300" dirty="0" err="1" smtClean="0">
                <a:solidFill>
                  <a:schemeClr val="tx1"/>
                </a:solidFill>
              </a:rPr>
              <a:t>cÁlculo</a:t>
            </a:r>
            <a:endParaRPr lang="es-MX" b="1" i="0" cap="all" spc="300" dirty="0" smtClean="0">
              <a:solidFill>
                <a:schemeClr val="tx1"/>
              </a:solidFill>
            </a:endParaRPr>
          </a:p>
          <a:p>
            <a:pPr>
              <a:lnSpc>
                <a:spcPct val="100000"/>
              </a:lnSpc>
            </a:pPr>
            <a:r>
              <a:rPr lang="es-MX" sz="2800" dirty="0" smtClean="0"/>
              <a:t>Competencia. Manejo </a:t>
            </a:r>
            <a:r>
              <a:rPr lang="es-MX" sz="2800" dirty="0"/>
              <a:t>de la información y aprendizaje permanente.</a:t>
            </a:r>
          </a:p>
          <a:p>
            <a:pPr>
              <a:lnSpc>
                <a:spcPct val="100000"/>
              </a:lnSpc>
            </a:pPr>
            <a:endParaRPr lang="es-MX" sz="2800" dirty="0"/>
          </a:p>
        </p:txBody>
      </p:sp>
      <p:sp>
        <p:nvSpPr>
          <p:cNvPr id="5" name="4 Rectángulo"/>
          <p:cNvSpPr/>
          <p:nvPr/>
        </p:nvSpPr>
        <p:spPr>
          <a:xfrm>
            <a:off x="3851920" y="5291916"/>
            <a:ext cx="4181016" cy="369332"/>
          </a:xfrm>
          <a:prstGeom prst="rect">
            <a:avLst/>
          </a:prstGeom>
        </p:spPr>
        <p:txBody>
          <a:bodyPr wrap="none">
            <a:spAutoFit/>
          </a:bodyPr>
          <a:lstStyle/>
          <a:p>
            <a:pPr>
              <a:lnSpc>
                <a:spcPct val="100000"/>
              </a:lnSpc>
            </a:pPr>
            <a:r>
              <a:rPr lang="es-MX" b="1" dirty="0" smtClean="0"/>
              <a:t>Mtra. </a:t>
            </a:r>
            <a:r>
              <a:rPr lang="es-MX" b="1" dirty="0" err="1" smtClean="0"/>
              <a:t>Ericka</a:t>
            </a:r>
            <a:r>
              <a:rPr lang="es-MX" b="1" dirty="0" smtClean="0"/>
              <a:t> </a:t>
            </a:r>
            <a:r>
              <a:rPr lang="es-MX" b="1" dirty="0" err="1" smtClean="0"/>
              <a:t>Yazmin</a:t>
            </a:r>
            <a:r>
              <a:rPr lang="es-MX" b="1" dirty="0" smtClean="0"/>
              <a:t> Medina Rodríguez </a:t>
            </a:r>
            <a:endParaRPr lang="es-MX" b="1" dirty="0"/>
          </a:p>
        </p:txBody>
      </p:sp>
    </p:spTree>
    <p:extLst>
      <p:ext uri="{BB962C8B-B14F-4D97-AF65-F5344CB8AC3E}">
        <p14:creationId xmlns="" xmlns:p14="http://schemas.microsoft.com/office/powerpoint/2010/main" val="21742348"/>
      </p:ext>
    </p:extLst>
  </p:cSld>
  <p:clrMapOvr>
    <a:masterClrMapping/>
  </p:clrMapOvr>
  <mc:AlternateContent xmlns:mc="http://schemas.openxmlformats.org/markup-compatibility/2006">
    <mc:Choice xmlns=""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011560" y="1295400"/>
            <a:ext cx="6872808" cy="685800"/>
          </a:xfrm>
        </p:spPr>
        <p:txBody>
          <a:bodyPr>
            <a:normAutofit fontScale="90000"/>
          </a:bodyPr>
          <a:lstStyle/>
          <a:p>
            <a:r>
              <a:rPr lang="es-MX" b="1" dirty="0" smtClean="0"/>
              <a:t>Definición de función</a:t>
            </a:r>
            <a:endParaRPr lang="es-MX" b="1" dirty="0"/>
          </a:p>
        </p:txBody>
      </p:sp>
      <p:sp>
        <p:nvSpPr>
          <p:cNvPr id="3" name="2 Marcador de contenido"/>
          <p:cNvSpPr>
            <a:spLocks noGrp="1"/>
          </p:cNvSpPr>
          <p:nvPr>
            <p:ph idx="1"/>
          </p:nvPr>
        </p:nvSpPr>
        <p:spPr>
          <a:xfrm>
            <a:off x="827584" y="2204864"/>
            <a:ext cx="7488832" cy="3582888"/>
          </a:xfrm>
        </p:spPr>
        <p:txBody>
          <a:bodyPr>
            <a:normAutofit/>
          </a:bodyPr>
          <a:lstStyle/>
          <a:p>
            <a:pPr algn="just"/>
            <a:r>
              <a:rPr lang="es-MX" sz="2000" dirty="0"/>
              <a:t>Una función es una fórmula predefinida por Excel que opera sobre uno o más valores (</a:t>
            </a:r>
            <a:r>
              <a:rPr lang="es-MX" sz="2000" b="1" dirty="0"/>
              <a:t>argumentos</a:t>
            </a:r>
            <a:r>
              <a:rPr lang="es-MX" sz="2000" dirty="0"/>
              <a:t>) en un orden determinado (</a:t>
            </a:r>
            <a:r>
              <a:rPr lang="es-MX" sz="2000" b="1" dirty="0"/>
              <a:t>estructura</a:t>
            </a:r>
            <a:r>
              <a:rPr lang="es-MX" sz="2000" dirty="0"/>
              <a:t>). El resultado se mostrará en la celda donde se introdujo la formula.</a:t>
            </a:r>
          </a:p>
          <a:p>
            <a:pPr algn="just"/>
            <a:r>
              <a:rPr lang="es-MX" sz="2000" dirty="0"/>
              <a:t>El tipo de argumento que utiliza una función es específico de esa función. Así, los argumentos pueden ser números, texto, valores </a:t>
            </a:r>
            <a:r>
              <a:rPr lang="es-MX" sz="2000" dirty="0" smtClean="0"/>
              <a:t>lógicos, </a:t>
            </a:r>
            <a:r>
              <a:rPr lang="es-MX" sz="2000" dirty="0"/>
              <a:t>matrices, valores de error como #N/A o referencias de celda. Un argumento puede ser una constante, una fórmula o incluso otra función</a:t>
            </a:r>
            <a:r>
              <a:rPr lang="es-MX" sz="2000" dirty="0" smtClean="0"/>
              <a:t>.</a:t>
            </a:r>
            <a:endParaRPr lang="es-MX" sz="2000" dirty="0"/>
          </a:p>
        </p:txBody>
      </p:sp>
    </p:spTree>
    <p:extLst>
      <p:ext uri="{BB962C8B-B14F-4D97-AF65-F5344CB8AC3E}">
        <p14:creationId xmlns="" xmlns:p14="http://schemas.microsoft.com/office/powerpoint/2010/main" val="1462533860"/>
      </p:ext>
    </p:extLst>
  </p:cSld>
  <p:clrMapOvr>
    <a:masterClrMapping/>
  </p:clrMapOvr>
  <mc:AlternateContent xmlns:mc="http://schemas.openxmlformats.org/markup-compatibility/2006">
    <mc:Choice xmlns=""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827584" y="2060848"/>
            <a:ext cx="7344816" cy="2523768"/>
          </a:xfrm>
          <a:prstGeom prst="rect">
            <a:avLst/>
          </a:prstGeom>
        </p:spPr>
        <p:txBody>
          <a:bodyPr wrap="square">
            <a:spAutoFit/>
          </a:bodyPr>
          <a:lstStyle/>
          <a:p>
            <a:pPr algn="just">
              <a:buFont typeface="Wingdings" pitchFamily="2" charset="2"/>
              <a:buChar char="v"/>
            </a:pPr>
            <a:r>
              <a:rPr lang="es-MX" sz="2000" dirty="0" smtClean="0"/>
              <a:t> Excel </a:t>
            </a:r>
            <a:r>
              <a:rPr lang="es-MX" sz="2000" dirty="0" smtClean="0"/>
              <a:t>cuenta con una gran variedad de funciones dependiendo del tipo de operación o cálculo que realizan. Estas funciones pueden ser matemáticas y trigonométricas, estadísticas, financieras, de texto, de fecha y hora, lógicas, de base de datos, de búsqueda y referencia y de información. La sintaxis de cualquier función es</a:t>
            </a:r>
            <a:r>
              <a:rPr lang="es-MX" sz="2000" dirty="0" smtClean="0"/>
              <a:t>:</a:t>
            </a:r>
          </a:p>
          <a:p>
            <a:endParaRPr lang="es-MX" sz="2000" dirty="0" smtClean="0"/>
          </a:p>
          <a:p>
            <a:pPr indent="0">
              <a:buNone/>
            </a:pPr>
            <a:r>
              <a:rPr lang="es-MX" sz="2000" b="1" dirty="0" smtClean="0"/>
              <a:t>=</a:t>
            </a:r>
            <a:r>
              <a:rPr lang="es-MX" sz="2000" b="1" dirty="0" err="1" smtClean="0"/>
              <a:t>nombre_función</a:t>
            </a:r>
            <a:r>
              <a:rPr lang="es-MX" sz="2000" b="1" dirty="0" smtClean="0"/>
              <a:t> </a:t>
            </a:r>
            <a:r>
              <a:rPr lang="es-MX" sz="2000" b="1" dirty="0" smtClean="0"/>
              <a:t>( argumento1; argumento2; … ; </a:t>
            </a:r>
            <a:r>
              <a:rPr lang="es-MX" sz="2000" b="1" dirty="0" err="1" smtClean="0"/>
              <a:t>argumentoN</a:t>
            </a:r>
            <a:r>
              <a:rPr lang="es-MX" sz="2000" b="1" dirty="0" smtClean="0"/>
              <a:t> )</a:t>
            </a:r>
            <a:endParaRPr lang="es-MX" sz="2000" dirty="0" smtClean="0"/>
          </a:p>
          <a:p>
            <a:endParaRPr lang="es-MX"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083568" y="1124744"/>
            <a:ext cx="7160840" cy="685800"/>
          </a:xfrm>
        </p:spPr>
        <p:txBody>
          <a:bodyPr>
            <a:normAutofit fontScale="90000"/>
          </a:bodyPr>
          <a:lstStyle/>
          <a:p>
            <a:r>
              <a:rPr lang="es-MX" dirty="0" err="1" smtClean="0"/>
              <a:t>CÓmo</a:t>
            </a:r>
            <a:r>
              <a:rPr lang="es-MX" dirty="0" smtClean="0"/>
              <a:t> </a:t>
            </a:r>
            <a:r>
              <a:rPr lang="es-MX" dirty="0" smtClean="0"/>
              <a:t>insertar funciones </a:t>
            </a:r>
            <a:endParaRPr lang="es-MX" dirty="0"/>
          </a:p>
        </p:txBody>
      </p:sp>
      <p:sp>
        <p:nvSpPr>
          <p:cNvPr id="3" name="2 Marcador de contenido"/>
          <p:cNvSpPr>
            <a:spLocks noGrp="1"/>
          </p:cNvSpPr>
          <p:nvPr>
            <p:ph idx="1"/>
          </p:nvPr>
        </p:nvSpPr>
        <p:spPr>
          <a:xfrm>
            <a:off x="827584" y="2204864"/>
            <a:ext cx="7344816" cy="3281537"/>
          </a:xfrm>
        </p:spPr>
        <p:txBody>
          <a:bodyPr>
            <a:noAutofit/>
          </a:bodyPr>
          <a:lstStyle/>
          <a:p>
            <a:pPr algn="just"/>
            <a:r>
              <a:rPr lang="es-MX" sz="2400" dirty="0"/>
              <a:t>Existen tres </a:t>
            </a:r>
            <a:r>
              <a:rPr lang="es-MX" sz="2400" dirty="0" smtClean="0"/>
              <a:t>maneras: la </a:t>
            </a:r>
            <a:r>
              <a:rPr lang="es-MX" sz="2400" dirty="0"/>
              <a:t>primera es haciendo clic sobre el botón</a:t>
            </a:r>
            <a:r>
              <a:rPr lang="es-MX" sz="2400" b="1" dirty="0"/>
              <a:t> Insertar función</a:t>
            </a:r>
            <a:r>
              <a:rPr lang="es-MX" sz="2400" dirty="0"/>
              <a:t> de la ficha </a:t>
            </a:r>
            <a:r>
              <a:rPr lang="es-MX" sz="2400" b="1" dirty="0"/>
              <a:t>Fórmulas</a:t>
            </a:r>
            <a:r>
              <a:rPr lang="es-MX" sz="2400" dirty="0"/>
              <a:t>. La otra alternativa es utilizar el </a:t>
            </a:r>
            <a:r>
              <a:rPr lang="es-MX" sz="2400" dirty="0" smtClean="0"/>
              <a:t>í</a:t>
            </a:r>
            <a:r>
              <a:rPr lang="es-MX" sz="2400" dirty="0" smtClean="0"/>
              <a:t>cono </a:t>
            </a:r>
            <a:r>
              <a:rPr lang="es-MX" sz="2400" dirty="0"/>
              <a:t>mostrado en la barra de fórmulas el cual se muestra como </a:t>
            </a:r>
            <a:r>
              <a:rPr lang="es-MX" sz="2400" i="1" dirty="0" err="1"/>
              <a:t>fx</a:t>
            </a:r>
            <a:r>
              <a:rPr lang="es-MX" sz="2400" dirty="0"/>
              <a:t>. El tercer método es seleccionar la opción de menú </a:t>
            </a:r>
            <a:r>
              <a:rPr lang="es-MX" sz="2400" b="1" dirty="0"/>
              <a:t>Más funciones</a:t>
            </a:r>
            <a:r>
              <a:rPr lang="es-MX" sz="2400" dirty="0"/>
              <a:t> que se muestra al pulsar el botón </a:t>
            </a:r>
            <a:r>
              <a:rPr lang="es-MX" sz="2400" b="1" dirty="0"/>
              <a:t>Autosuma</a:t>
            </a:r>
            <a:r>
              <a:rPr lang="es-MX" sz="2400" dirty="0"/>
              <a:t>.</a:t>
            </a:r>
          </a:p>
        </p:txBody>
      </p:sp>
    </p:spTree>
    <p:extLst>
      <p:ext uri="{BB962C8B-B14F-4D97-AF65-F5344CB8AC3E}">
        <p14:creationId xmlns="" xmlns:p14="http://schemas.microsoft.com/office/powerpoint/2010/main" val="1301489294"/>
      </p:ext>
    </p:extLst>
  </p:cSld>
  <p:clrMapOvr>
    <a:masterClrMapping/>
  </p:clrMapOvr>
  <mc:AlternateContent xmlns:mc="http://schemas.openxmlformats.org/markup-compatibility/2006">
    <mc:Choice xmlns=""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Ericka\Desktop\insertar-funciones-01.pn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216024" y="188640"/>
            <a:ext cx="8604448" cy="6453336"/>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988188735"/>
      </p:ext>
    </p:extLst>
  </p:cSld>
  <p:clrMapOvr>
    <a:masterClrMapping/>
  </p:clrMapOvr>
  <mc:AlternateContent xmlns:mc="http://schemas.openxmlformats.org/markup-compatibility/2006">
    <mc:Choice xmlns=""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43608" y="2060848"/>
            <a:ext cx="6984776" cy="3048001"/>
          </a:xfrm>
        </p:spPr>
        <p:txBody>
          <a:bodyPr>
            <a:noAutofit/>
          </a:bodyPr>
          <a:lstStyle/>
          <a:p>
            <a:pPr algn="just"/>
            <a:r>
              <a:rPr lang="es-MX" sz="2800" dirty="0"/>
              <a:t>De manera predeterminada se mostrará la categoría de funciones </a:t>
            </a:r>
            <a:r>
              <a:rPr lang="es-MX" sz="2800" i="1" dirty="0"/>
              <a:t>Usadas recientemente</a:t>
            </a:r>
            <a:r>
              <a:rPr lang="es-MX" sz="2800" dirty="0"/>
              <a:t>. Esto permitirá que hagas una revisión rápida sobre la lista para saber si la función que buscas se encuentra </a:t>
            </a:r>
            <a:r>
              <a:rPr lang="es-MX" sz="2800" dirty="0" smtClean="0"/>
              <a:t>ahí.</a:t>
            </a:r>
            <a:endParaRPr lang="es-MX" sz="2800" dirty="0"/>
          </a:p>
        </p:txBody>
      </p:sp>
    </p:spTree>
    <p:extLst>
      <p:ext uri="{BB962C8B-B14F-4D97-AF65-F5344CB8AC3E}">
        <p14:creationId xmlns="" xmlns:p14="http://schemas.microsoft.com/office/powerpoint/2010/main" val="1603726063"/>
      </p:ext>
    </p:extLst>
  </p:cSld>
  <p:clrMapOvr>
    <a:masterClrMapping/>
  </p:clrMapOvr>
  <mc:AlternateContent xmlns:mc="http://schemas.openxmlformats.org/markup-compatibility/2006">
    <mc:Choice xmlns=""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Ericka\Desktop\insertar-funciones-02.pn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395536" y="151078"/>
            <a:ext cx="8424936" cy="6458576"/>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384511964"/>
      </p:ext>
    </p:extLst>
  </p:cSld>
  <p:clrMapOvr>
    <a:masterClrMapping/>
  </p:clrMapOvr>
  <mc:AlternateContent xmlns:mc="http://schemas.openxmlformats.org/markup-compatibility/2006">
    <mc:Choice xmlns=""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99592" y="1124744"/>
            <a:ext cx="7200800" cy="4968552"/>
          </a:xfrm>
        </p:spPr>
        <p:txBody>
          <a:bodyPr>
            <a:noAutofit/>
          </a:bodyPr>
          <a:lstStyle/>
          <a:p>
            <a:pPr algn="just">
              <a:lnSpc>
                <a:spcPct val="100000"/>
              </a:lnSpc>
            </a:pPr>
            <a:r>
              <a:rPr lang="es-MX" sz="2200" dirty="0"/>
              <a:t>De lo contrario, puedes seleccionar la categoría de la función que estás buscando para poder encontrarla rápidamente. Si no conoces la categoría de la función tienes dos alternativas, la primera es seleccionar la opción Todo dentro de la lista desplegable lo cual mostrará todas las funciones de Excel y podrás buscar entre ellas. La otra opción que tienes es utilizar el cuadro </a:t>
            </a:r>
            <a:r>
              <a:rPr lang="es-MX" sz="2200" b="1" dirty="0"/>
              <a:t>Buscar una función</a:t>
            </a:r>
            <a:r>
              <a:rPr lang="es-MX" sz="2200" dirty="0"/>
              <a:t> para introducir el nombre de la función que buscar y oprimir el botón Ir para permitir que Excel encuentre dicha función</a:t>
            </a:r>
            <a:r>
              <a:rPr lang="es-MX" sz="2200" dirty="0" smtClean="0"/>
              <a:t>.</a:t>
            </a:r>
            <a:endParaRPr lang="es-MX" sz="2200" b="1" dirty="0"/>
          </a:p>
          <a:p>
            <a:pPr algn="just">
              <a:lnSpc>
                <a:spcPct val="100000"/>
              </a:lnSpc>
            </a:pPr>
            <a:r>
              <a:rPr lang="es-MX" sz="2200" dirty="0"/>
              <a:t>Una vez que has encontrado la función que necesitas, debes seleccionarla y hacer clic en el botón Aceptar o también puedes hacer doble clic sobre su nombre y de inmediato Excel mostrará el cuadro de diálogo </a:t>
            </a:r>
            <a:r>
              <a:rPr lang="es-MX" sz="2200" b="1" dirty="0"/>
              <a:t>Argumentos de Función</a:t>
            </a:r>
            <a:r>
              <a:rPr lang="es-MX" sz="2200" dirty="0"/>
              <a:t>.</a:t>
            </a:r>
          </a:p>
          <a:p>
            <a:endParaRPr lang="es-MX" sz="2400" dirty="0"/>
          </a:p>
        </p:txBody>
      </p:sp>
    </p:spTree>
    <p:extLst>
      <p:ext uri="{BB962C8B-B14F-4D97-AF65-F5344CB8AC3E}">
        <p14:creationId xmlns="" xmlns:p14="http://schemas.microsoft.com/office/powerpoint/2010/main" val="2795855157"/>
      </p:ext>
    </p:extLst>
  </p:cSld>
  <p:clrMapOvr>
    <a:masterClrMapping/>
  </p:clrMapOvr>
  <mc:AlternateContent xmlns:mc="http://schemas.openxmlformats.org/markup-compatibility/2006">
    <mc:Choice xmlns=""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endParaRPr lang="es-MX"/>
          </a:p>
        </p:txBody>
      </p:sp>
      <p:pic>
        <p:nvPicPr>
          <p:cNvPr id="4098" name="Picture 2" descr="C:\Users\Ericka\Desktop\insertar-funciones-03.pn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251520" y="260648"/>
            <a:ext cx="8640960" cy="6264696"/>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364353758"/>
      </p:ext>
    </p:extLst>
  </p:cSld>
  <p:clrMapOvr>
    <a:masterClrMapping/>
  </p:clrMapOvr>
  <mc:AlternateContent xmlns:mc="http://schemas.openxmlformats.org/markup-compatibility/2006">
    <mc:Choice xmlns=""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43608" y="1196752"/>
            <a:ext cx="6984776" cy="4536504"/>
          </a:xfrm>
        </p:spPr>
        <p:txBody>
          <a:bodyPr>
            <a:noAutofit/>
          </a:bodyPr>
          <a:lstStyle/>
          <a:p>
            <a:pPr algn="just"/>
            <a:r>
              <a:rPr lang="es-MX" sz="2000" dirty="0"/>
              <a:t>Dentro de este nuevo cuadro de diálogo deberás seleccionar las celdas que contienen cada uno de los argumentos de la función. Una vez que hayas terminado de especificar los argumentos deberás pulsar el botón Aceptar para terminar con la inserción de la función de Excel. Una ventaja del cuadro de diálogo </a:t>
            </a:r>
            <a:r>
              <a:rPr lang="es-MX" sz="2000" b="1" dirty="0"/>
              <a:t>Argumentos de función</a:t>
            </a:r>
            <a:r>
              <a:rPr lang="es-MX" sz="2000" dirty="0"/>
              <a:t> es que provee una descripción de ayuda para cada uno de los argumentos de la función utilizada de manera que si has olvidado alguno de ellos puedas rápidamente recordar el uso de cada uno de los argumentos</a:t>
            </a:r>
            <a:r>
              <a:rPr lang="es-MX" sz="2000" dirty="0" smtClean="0"/>
              <a:t>.</a:t>
            </a:r>
            <a:endParaRPr lang="es-MX" sz="2000" dirty="0"/>
          </a:p>
        </p:txBody>
      </p:sp>
    </p:spTree>
    <p:extLst>
      <p:ext uri="{BB962C8B-B14F-4D97-AF65-F5344CB8AC3E}">
        <p14:creationId xmlns="" xmlns:p14="http://schemas.microsoft.com/office/powerpoint/2010/main" val="4116059559"/>
      </p:ext>
    </p:extLst>
  </p:cSld>
  <p:clrMapOvr>
    <a:masterClrMapping/>
  </p:clrMapOvr>
  <mc:AlternateContent xmlns:mc="http://schemas.openxmlformats.org/markup-compatibility/2006">
    <mc:Choice xmlns=""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lta costura">
  <a:themeElements>
    <a:clrScheme name="Alta costura">
      <a:dk1>
        <a:sysClr val="windowText" lastClr="000000"/>
      </a:dk1>
      <a:lt1>
        <a:sysClr val="window" lastClr="FFFFFF"/>
      </a:lt1>
      <a:dk2>
        <a:srgbClr val="37302A"/>
      </a:dk2>
      <a:lt2>
        <a:srgbClr val="D0CCB9"/>
      </a:lt2>
      <a:accent1>
        <a:srgbClr val="9E8E5C"/>
      </a:accent1>
      <a:accent2>
        <a:srgbClr val="A09781"/>
      </a:accent2>
      <a:accent3>
        <a:srgbClr val="85776D"/>
      </a:accent3>
      <a:accent4>
        <a:srgbClr val="AEAFA9"/>
      </a:accent4>
      <a:accent5>
        <a:srgbClr val="8D878B"/>
      </a:accent5>
      <a:accent6>
        <a:srgbClr val="6B6149"/>
      </a:accent6>
      <a:hlink>
        <a:srgbClr val="B6A272"/>
      </a:hlink>
      <a:folHlink>
        <a:srgbClr val="8A784F"/>
      </a:folHlink>
    </a:clrScheme>
    <a:fontScheme name="Etiqueta">
      <a:maj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lta costura">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70000"/>
              </a:schemeClr>
            </a:gs>
            <a:gs pos="100000">
              <a:schemeClr val="phClr">
                <a:shade val="80000"/>
              </a:schemeClr>
            </a:gs>
          </a:gsLst>
          <a:path path="circle">
            <a:fillToRect l="50000" t="100000" r="100000" b="100000"/>
          </a:path>
        </a:gradFill>
        <a:blipFill rotWithShape="1">
          <a:blip xmlns:r="http://schemas.openxmlformats.org/officeDocument/2006/relationships" r:embed="rId1">
            <a:duotone>
              <a:schemeClr val="phClr">
                <a:shade val="30000"/>
                <a:satMod val="200000"/>
              </a:schemeClr>
              <a:schemeClr val="phClr">
                <a:tint val="2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Couture</Template>
  <TotalTime>127</TotalTime>
  <Words>333</Words>
  <Application>Microsoft Office PowerPoint</Application>
  <PresentationFormat>Presentación en pantalla (4:3)</PresentationFormat>
  <Paragraphs>19</Paragraphs>
  <Slides>10</Slides>
  <Notes>0</Notes>
  <HiddenSlides>0</HiddenSlides>
  <MMClips>0</MMClips>
  <ScaleCrop>false</ScaleCrop>
  <HeadingPairs>
    <vt:vector size="4" baseType="variant">
      <vt:variant>
        <vt:lpstr>Tema</vt:lpstr>
      </vt:variant>
      <vt:variant>
        <vt:i4>1</vt:i4>
      </vt:variant>
      <vt:variant>
        <vt:lpstr>Títulos de diapositiva</vt:lpstr>
      </vt:variant>
      <vt:variant>
        <vt:i4>10</vt:i4>
      </vt:variant>
    </vt:vector>
  </HeadingPairs>
  <TitlesOfParts>
    <vt:vector size="11" baseType="lpstr">
      <vt:lpstr>Alta costura</vt:lpstr>
      <vt:lpstr>Multiversidad latinoamericana campus tonalá</vt:lpstr>
      <vt:lpstr>Definición de función</vt:lpstr>
      <vt:lpstr>Diapositiva 3</vt:lpstr>
      <vt:lpstr>CÓmo insertar funciones </vt:lpstr>
      <vt:lpstr>Diapositiva 5</vt:lpstr>
      <vt:lpstr>Diapositiva 6</vt:lpstr>
      <vt:lpstr>Diapositiva 7</vt:lpstr>
      <vt:lpstr>Diapositiva 8</vt:lpstr>
      <vt:lpstr>Diapositiva 9</vt:lpstr>
      <vt:lpstr>Diapositiva 10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Ericka</dc:creator>
  <cp:lastModifiedBy>usuario</cp:lastModifiedBy>
  <cp:revision>13</cp:revision>
  <dcterms:created xsi:type="dcterms:W3CDTF">2015-04-25T14:25:41Z</dcterms:created>
  <dcterms:modified xsi:type="dcterms:W3CDTF">2015-06-30T20:22:35Z</dcterms:modified>
</cp:coreProperties>
</file>