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2" d="100"/>
          <a:sy n="62" d="100"/>
        </p:scale>
        <p:origin x="-931"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8" name="7 Título"/>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6400800" y="6355080"/>
            <a:ext cx="2286000" cy="365760"/>
          </a:xfrm>
        </p:spPr>
        <p:txBody>
          <a:bodyPr/>
          <a:lstStyle>
            <a:lvl1pPr>
              <a:defRPr sz="1400"/>
            </a:lvl1pPr>
          </a:lstStyle>
          <a:p>
            <a:fld id="{3B211743-2FE2-4EFE-94C7-076180D81A96}" type="datetimeFigureOut">
              <a:rPr lang="es-MX" smtClean="0"/>
              <a:pPr/>
              <a:t>26/07/2016</a:t>
            </a:fld>
            <a:endParaRPr lang="es-MX"/>
          </a:p>
        </p:txBody>
      </p:sp>
      <p:sp>
        <p:nvSpPr>
          <p:cNvPr id="17" name="16 Marcador de pie de página"/>
          <p:cNvSpPr>
            <a:spLocks noGrp="1"/>
          </p:cNvSpPr>
          <p:nvPr>
            <p:ph type="ftr" sz="quarter" idx="11"/>
          </p:nvPr>
        </p:nvSpPr>
        <p:spPr>
          <a:xfrm>
            <a:off x="2898648" y="6355080"/>
            <a:ext cx="3474720" cy="365760"/>
          </a:xfrm>
        </p:spPr>
        <p:txBody>
          <a:bodyPr/>
          <a:lstStyle/>
          <a:p>
            <a:endParaRPr lang="es-MX"/>
          </a:p>
        </p:txBody>
      </p:sp>
      <p:sp>
        <p:nvSpPr>
          <p:cNvPr id="29" name="28 Marcador de número de diapositiva"/>
          <p:cNvSpPr>
            <a:spLocks noGrp="1"/>
          </p:cNvSpPr>
          <p:nvPr>
            <p:ph type="sldNum" sz="quarter" idx="12"/>
          </p:nvPr>
        </p:nvSpPr>
        <p:spPr>
          <a:xfrm>
            <a:off x="1216152" y="6355080"/>
            <a:ext cx="1219200" cy="365760"/>
          </a:xfrm>
        </p:spPr>
        <p:txBody>
          <a:bodyPr/>
          <a:lstStyle/>
          <a:p>
            <a:fld id="{D8E1A71D-C07D-46D0-8211-566722571659}" type="slidenum">
              <a:rPr lang="es-MX" smtClean="0"/>
              <a:pPr/>
              <a:t>‹Nº›</a:t>
            </a:fld>
            <a:endParaRPr lang="es-MX"/>
          </a:p>
        </p:txBody>
      </p:sp>
      <p:sp>
        <p:nvSpPr>
          <p:cNvPr id="21" name="20 Rectángulo"/>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32 Rectángulo"/>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21 Rectángulo"/>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31 Rectángulo"/>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3B211743-2FE2-4EFE-94C7-076180D81A96}" type="datetimeFigureOut">
              <a:rPr lang="es-MX" smtClean="0"/>
              <a:pPr/>
              <a:t>26/07/2016</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D8E1A71D-C07D-46D0-8211-566722571659}" type="slidenum">
              <a:rPr lang="es-MX" smtClean="0"/>
              <a:pPr/>
              <a:t>‹Nº›</a:t>
            </a:fld>
            <a:endParaRPr lang="es-MX"/>
          </a:p>
        </p:txBody>
      </p:sp>
      <p:sp>
        <p:nvSpPr>
          <p:cNvPr id="8" name="7 Marcador de contenido"/>
          <p:cNvSpPr>
            <a:spLocks noGrp="1"/>
          </p:cNvSpPr>
          <p:nvPr>
            <p:ph sz="quarter" idx="1"/>
          </p:nvPr>
        </p:nvSpPr>
        <p:spPr>
          <a:xfrm>
            <a:off x="457200" y="1219200"/>
            <a:ext cx="8229600" cy="493776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a:xfrm>
            <a:off x="6400800" y="6355080"/>
            <a:ext cx="2286000" cy="365760"/>
          </a:xfrm>
        </p:spPr>
        <p:txBody>
          <a:bodyPr/>
          <a:lstStyle/>
          <a:p>
            <a:fld id="{3B211743-2FE2-4EFE-94C7-076180D81A96}" type="datetimeFigureOut">
              <a:rPr lang="es-MX" smtClean="0"/>
              <a:pPr/>
              <a:t>26/07/2016</a:t>
            </a:fld>
            <a:endParaRPr lang="es-MX"/>
          </a:p>
        </p:txBody>
      </p:sp>
      <p:sp>
        <p:nvSpPr>
          <p:cNvPr id="5" name="4 Marcador de pie de página"/>
          <p:cNvSpPr>
            <a:spLocks noGrp="1"/>
          </p:cNvSpPr>
          <p:nvPr>
            <p:ph type="ftr" sz="quarter" idx="11"/>
          </p:nvPr>
        </p:nvSpPr>
        <p:spPr>
          <a:xfrm>
            <a:off x="2898648" y="6355080"/>
            <a:ext cx="3474720" cy="365760"/>
          </a:xfrm>
        </p:spPr>
        <p:txBody>
          <a:bodyPr/>
          <a:lstStyle/>
          <a:p>
            <a:endParaRPr lang="es-MX"/>
          </a:p>
        </p:txBody>
      </p:sp>
      <p:sp>
        <p:nvSpPr>
          <p:cNvPr id="6" name="5 Marcador de número de diapositiva"/>
          <p:cNvSpPr>
            <a:spLocks noGrp="1"/>
          </p:cNvSpPr>
          <p:nvPr>
            <p:ph type="sldNum" sz="quarter" idx="12"/>
          </p:nvPr>
        </p:nvSpPr>
        <p:spPr>
          <a:xfrm>
            <a:off x="1069848" y="6355080"/>
            <a:ext cx="1520952" cy="365760"/>
          </a:xfrm>
        </p:spPr>
        <p:txBody>
          <a:bodyPr/>
          <a:lstStyle/>
          <a:p>
            <a:fld id="{D8E1A71D-C07D-46D0-8211-566722571659}" type="slidenum">
              <a:rPr lang="es-MX" smtClean="0"/>
              <a:pPr/>
              <a:t>‹Nº›</a:t>
            </a:fld>
            <a:endParaRPr lang="es-MX"/>
          </a:p>
        </p:txBody>
      </p:sp>
      <p:sp>
        <p:nvSpPr>
          <p:cNvPr id="7" name="6 Rectángulo"/>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Rectángulo"/>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28600"/>
            <a:ext cx="8229600" cy="914400"/>
          </a:xfrm>
        </p:spPr>
        <p:txBody>
          <a:body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3B211743-2FE2-4EFE-94C7-076180D81A96}" type="datetimeFigureOut">
              <a:rPr lang="es-MX" smtClean="0"/>
              <a:pPr/>
              <a:t>26/07/2016</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D8E1A71D-C07D-46D0-8211-566722571659}" type="slidenum">
              <a:rPr lang="es-MX" smtClean="0"/>
              <a:pPr/>
              <a:t>‹Nº›</a:t>
            </a:fld>
            <a:endParaRPr lang="es-MX"/>
          </a:p>
        </p:txBody>
      </p:sp>
      <p:sp>
        <p:nvSpPr>
          <p:cNvPr id="9" name="8 Marcador de contenido"/>
          <p:cNvSpPr>
            <a:spLocks noGrp="1"/>
          </p:cNvSpPr>
          <p:nvPr>
            <p:ph sz="quarter" idx="1"/>
          </p:nvPr>
        </p:nvSpPr>
        <p:spPr>
          <a:xfrm>
            <a:off x="457200" y="1219200"/>
            <a:ext cx="4041648" cy="493776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632198" y="1216152"/>
            <a:ext cx="4041648" cy="493776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28600"/>
            <a:ext cx="8229600" cy="914400"/>
          </a:xfrm>
        </p:spPr>
        <p:txBody>
          <a:bodyPr anchor="ctr"/>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7" name="6 Marcador de fecha"/>
          <p:cNvSpPr>
            <a:spLocks noGrp="1"/>
          </p:cNvSpPr>
          <p:nvPr>
            <p:ph type="dt" sz="half" idx="10"/>
          </p:nvPr>
        </p:nvSpPr>
        <p:spPr/>
        <p:txBody>
          <a:bodyPr/>
          <a:lstStyle/>
          <a:p>
            <a:fld id="{3B211743-2FE2-4EFE-94C7-076180D81A96}" type="datetimeFigureOut">
              <a:rPr lang="es-MX" smtClean="0"/>
              <a:pPr/>
              <a:t>26/07/2016</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D8E1A71D-C07D-46D0-8211-566722571659}" type="slidenum">
              <a:rPr lang="es-MX" smtClean="0"/>
              <a:pPr/>
              <a:t>‹Nº›</a:t>
            </a:fld>
            <a:endParaRPr lang="es-MX"/>
          </a:p>
        </p:txBody>
      </p:sp>
      <p:sp>
        <p:nvSpPr>
          <p:cNvPr id="11" name="10 Marcador de contenido"/>
          <p:cNvSpPr>
            <a:spLocks noGrp="1"/>
          </p:cNvSpPr>
          <p:nvPr>
            <p:ph sz="quarter" idx="2"/>
          </p:nvPr>
        </p:nvSpPr>
        <p:spPr>
          <a:xfrm>
            <a:off x="457200" y="2133600"/>
            <a:ext cx="4038600" cy="40386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648200" y="2133600"/>
            <a:ext cx="4038600" cy="40386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28600"/>
            <a:ext cx="8229600" cy="914400"/>
          </a:xfrm>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3B211743-2FE2-4EFE-94C7-076180D81A96}" type="datetimeFigureOut">
              <a:rPr lang="es-MX" smtClean="0"/>
              <a:pPr/>
              <a:t>26/07/2016</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D8E1A71D-C07D-46D0-8211-566722571659}" type="slidenum">
              <a:rPr lang="es-MX" smtClean="0"/>
              <a:pPr/>
              <a:t>‹Nº›</a:t>
            </a:fld>
            <a:endParaRPr lang="es-MX"/>
          </a:p>
        </p:txBody>
      </p:sp>
      <p:sp>
        <p:nvSpPr>
          <p:cNvPr id="6" name="5 Triángulo isósceles"/>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B211743-2FE2-4EFE-94C7-076180D81A96}" type="datetimeFigureOut">
              <a:rPr lang="es-MX" smtClean="0"/>
              <a:pPr/>
              <a:t>26/07/2016</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D8E1A71D-C07D-46D0-8211-566722571659}" type="slidenum">
              <a:rPr lang="es-MX" smtClean="0"/>
              <a:pPr/>
              <a:t>‹Nº›</a:t>
            </a:fld>
            <a:endParaRPr lang="es-MX"/>
          </a:p>
        </p:txBody>
      </p:sp>
      <p:sp>
        <p:nvSpPr>
          <p:cNvPr id="5" name="4 Conector recto"/>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5 Triángulo isósceles"/>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3B211743-2FE2-4EFE-94C7-076180D81A96}" type="datetimeFigureOut">
              <a:rPr lang="es-MX" smtClean="0"/>
              <a:pPr/>
              <a:t>26/07/2016</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D8E1A71D-C07D-46D0-8211-566722571659}" type="slidenum">
              <a:rPr lang="es-MX" smtClean="0"/>
              <a:pPr/>
              <a:t>‹Nº›</a:t>
            </a:fld>
            <a:endParaRPr lang="es-MX"/>
          </a:p>
        </p:txBody>
      </p:sp>
      <p:sp>
        <p:nvSpPr>
          <p:cNvPr id="8" name="7 Conector recto"/>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9 Conector recto"/>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Triángulo isósceles"/>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Marcador de contenido"/>
          <p:cNvSpPr>
            <a:spLocks noGrp="1"/>
          </p:cNvSpPr>
          <p:nvPr>
            <p:ph sz="quarter" idx="1"/>
          </p:nvPr>
        </p:nvSpPr>
        <p:spPr>
          <a:xfrm>
            <a:off x="304800" y="304800"/>
            <a:ext cx="5715000" cy="5715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3B211743-2FE2-4EFE-94C7-076180D81A96}" type="datetimeFigureOut">
              <a:rPr lang="es-MX" smtClean="0"/>
              <a:pPr/>
              <a:t>26/07/2016</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D8E1A71D-C07D-46D0-8211-566722571659}" type="slidenum">
              <a:rPr lang="es-MX" smtClean="0"/>
              <a:pPr/>
              <a:t>‹Nº›</a:t>
            </a:fld>
            <a:endParaRPr lang="es-MX"/>
          </a:p>
        </p:txBody>
      </p:sp>
      <p:sp>
        <p:nvSpPr>
          <p:cNvPr id="8" name="7 Conector recto"/>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8 Triángulo isósceles"/>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3B211743-2FE2-4EFE-94C7-076180D81A96}" type="datetimeFigureOut">
              <a:rPr lang="es-MX" smtClean="0"/>
              <a:pPr/>
              <a:t>26/07/2016</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D8E1A71D-C07D-46D0-8211-566722571659}"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3B211743-2FE2-4EFE-94C7-076180D81A96}" type="datetimeFigureOut">
              <a:rPr lang="es-MX" smtClean="0"/>
              <a:pPr/>
              <a:t>26/07/2016</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D8E1A71D-C07D-46D0-8211-566722571659}" type="slidenum">
              <a:rPr lang="es-MX" smtClean="0"/>
              <a:pPr/>
              <a:t>‹Nº›</a:t>
            </a:fld>
            <a:endParaRPr lang="es-MX"/>
          </a:p>
        </p:txBody>
      </p:sp>
      <p:sp>
        <p:nvSpPr>
          <p:cNvPr id="7" name="6 Conector recto"/>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7 Triángulo isósceles"/>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Conector recto"/>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457200" y="152400"/>
            <a:ext cx="8229600" cy="990600"/>
          </a:xfrm>
          <a:prstGeom prst="rect">
            <a:avLst/>
          </a:prstGeom>
        </p:spPr>
        <p:txBody>
          <a:bodyPr vert="horz" anchor="b" anchorCtr="0">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3B211743-2FE2-4EFE-94C7-076180D81A96}" type="datetimeFigureOut">
              <a:rPr lang="es-MX" smtClean="0"/>
              <a:pPr/>
              <a:t>26/07/2016</a:t>
            </a:fld>
            <a:endParaRPr lang="es-MX"/>
          </a:p>
        </p:txBody>
      </p:sp>
      <p:sp>
        <p:nvSpPr>
          <p:cNvPr id="3" name="2 Marcador de pie de página"/>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es-MX"/>
          </a:p>
        </p:txBody>
      </p:sp>
      <p:sp>
        <p:nvSpPr>
          <p:cNvPr id="23" name="22 Marcador de número de diapositiva"/>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D8E1A71D-C07D-46D0-8211-566722571659}" type="slidenum">
              <a:rPr lang="es-MX" smtClean="0"/>
              <a:pPr/>
              <a:t>‹Nº›</a:t>
            </a:fld>
            <a:endParaRPr lang="es-MX"/>
          </a:p>
        </p:txBody>
      </p:sp>
      <p:sp>
        <p:nvSpPr>
          <p:cNvPr id="28" name="27 Conector recto"/>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28 Conector recto"/>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9 Triángulo isósceles"/>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214414" y="3643314"/>
            <a:ext cx="6858000" cy="990600"/>
          </a:xfrm>
        </p:spPr>
        <p:txBody>
          <a:bodyPr>
            <a:normAutofit/>
          </a:bodyPr>
          <a:lstStyle/>
          <a:p>
            <a:r>
              <a:rPr lang="es-MX" sz="2800" dirty="0" smtClean="0"/>
              <a:t>TOMA DE DECISIONES</a:t>
            </a:r>
            <a:endParaRPr lang="es-MX" sz="2800" dirty="0"/>
          </a:p>
        </p:txBody>
      </p:sp>
      <p:sp>
        <p:nvSpPr>
          <p:cNvPr id="3" name="2 Subtítulo"/>
          <p:cNvSpPr>
            <a:spLocks noGrp="1"/>
          </p:cNvSpPr>
          <p:nvPr>
            <p:ph type="subTitle" idx="1"/>
          </p:nvPr>
        </p:nvSpPr>
        <p:spPr/>
        <p:txBody>
          <a:bodyPr>
            <a:noAutofit/>
          </a:bodyPr>
          <a:lstStyle/>
          <a:p>
            <a:r>
              <a:rPr lang="es-MX" sz="1800" dirty="0" smtClean="0"/>
              <a:t>Componente Profesional: Direccionar y evaluar el plan de acción..</a:t>
            </a:r>
          </a:p>
          <a:p>
            <a:r>
              <a:rPr lang="es-MX" sz="1800" dirty="0" smtClean="0"/>
              <a:t>Tercer  semestre</a:t>
            </a:r>
            <a:endParaRPr lang="es-MX" sz="1800" dirty="0"/>
          </a:p>
        </p:txBody>
      </p:sp>
      <p:sp>
        <p:nvSpPr>
          <p:cNvPr id="4" name="1 Título"/>
          <p:cNvSpPr txBox="1">
            <a:spLocks/>
          </p:cNvSpPr>
          <p:nvPr/>
        </p:nvSpPr>
        <p:spPr>
          <a:xfrm>
            <a:off x="1371600" y="1295400"/>
            <a:ext cx="6400800" cy="685800"/>
          </a:xfrm>
          <a:prstGeom prst="rect">
            <a:avLst/>
          </a:prstGeom>
        </p:spPr>
        <p:txBody>
          <a:bodyPr vert="horz" lIns="91440" tIns="45720" rIns="91440" bIns="45720" rtlCol="0" anchor="b" anchorCtr="0">
            <a:normAutofit fontScale="67500" lnSpcReduction="20000"/>
          </a:bodyPr>
          <a:lst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s-MX" dirty="0" smtClean="0"/>
              <a:t>Multiversidad Latinoamericana</a:t>
            </a:r>
            <a:endParaRPr lang="es-MX" dirty="0"/>
          </a:p>
        </p:txBody>
      </p:sp>
      <p:sp>
        <p:nvSpPr>
          <p:cNvPr id="5" name="1 Título"/>
          <p:cNvSpPr txBox="1">
            <a:spLocks/>
          </p:cNvSpPr>
          <p:nvPr/>
        </p:nvSpPr>
        <p:spPr>
          <a:xfrm>
            <a:off x="1538211" y="1952553"/>
            <a:ext cx="6400800" cy="342900"/>
          </a:xfrm>
          <a:prstGeom prst="rect">
            <a:avLst/>
          </a:prstGeom>
        </p:spPr>
        <p:txBody>
          <a:bodyPr vert="horz" lIns="91440" tIns="45720" rIns="91440" bIns="45720" rtlCol="0" anchor="b" anchorCtr="0">
            <a:normAutofit fontScale="97500"/>
          </a:bodyPr>
          <a:lst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s-MX" sz="1400" dirty="0" smtClean="0"/>
              <a:t>Campus Veracruz</a:t>
            </a:r>
            <a:endParaRPr lang="es-MX" sz="1400" dirty="0"/>
          </a:p>
        </p:txBody>
      </p:sp>
    </p:spTree>
    <p:extLst>
      <p:ext uri="{BB962C8B-B14F-4D97-AF65-F5344CB8AC3E}">
        <p14:creationId xmlns:p14="http://schemas.microsoft.com/office/powerpoint/2010/main" val="37826460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1142976" y="2348880"/>
            <a:ext cx="6589464" cy="3048001"/>
          </a:xfrm>
        </p:spPr>
        <p:txBody>
          <a:bodyPr>
            <a:normAutofit fontScale="92500" lnSpcReduction="20000"/>
          </a:bodyPr>
          <a:lstStyle/>
          <a:p>
            <a:pPr indent="0" algn="just">
              <a:buNone/>
            </a:pPr>
            <a:r>
              <a:rPr lang="es-MX" sz="3100" dirty="0" smtClean="0"/>
              <a:t>Objetivo de aprendizaje: Que el alumno aprenda las técnicas y herramientas para una buena toma de decisiones</a:t>
            </a:r>
          </a:p>
          <a:p>
            <a:pPr indent="0">
              <a:buNone/>
            </a:pPr>
            <a:endParaRPr lang="es-MX" dirty="0" smtClean="0"/>
          </a:p>
          <a:p>
            <a:pPr indent="0">
              <a:buNone/>
            </a:pPr>
            <a:endParaRPr lang="es-MX" dirty="0" smtClean="0"/>
          </a:p>
          <a:p>
            <a:pPr indent="0">
              <a:buNone/>
            </a:pPr>
            <a:r>
              <a:rPr lang="es-MX" dirty="0" smtClean="0"/>
              <a:t>Elaborado por: Martha Elena Morales Espejo</a:t>
            </a:r>
          </a:p>
          <a:p>
            <a:pPr indent="0">
              <a:buNone/>
            </a:pPr>
            <a:endParaRPr lang="es-MX" dirty="0" smtClean="0"/>
          </a:p>
          <a:p>
            <a:pPr indent="0" algn="r">
              <a:buNone/>
            </a:pPr>
            <a:r>
              <a:rPr lang="es-MX" dirty="0" smtClean="0"/>
              <a:t>07/09/2015</a:t>
            </a:r>
            <a:endParaRPr lang="es-MX" dirty="0"/>
          </a:p>
        </p:txBody>
      </p:sp>
      <p:sp>
        <p:nvSpPr>
          <p:cNvPr id="7" name="1 Título"/>
          <p:cNvSpPr txBox="1">
            <a:spLocks/>
          </p:cNvSpPr>
          <p:nvPr/>
        </p:nvSpPr>
        <p:spPr>
          <a:xfrm>
            <a:off x="1371600" y="1295400"/>
            <a:ext cx="6400800" cy="685800"/>
          </a:xfrm>
          <a:prstGeom prst="rect">
            <a:avLst/>
          </a:prstGeom>
        </p:spPr>
        <p:txBody>
          <a:bodyPr vert="horz" lIns="91440" tIns="45720" rIns="91440" bIns="45720" rtlCol="0" anchor="b" anchorCtr="0">
            <a:normAutofit fontScale="67500" lnSpcReduction="20000"/>
          </a:bodyPr>
          <a:lst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s-MX" dirty="0" smtClean="0"/>
              <a:t>Multiversidad Latinoamericana</a:t>
            </a:r>
            <a:endParaRPr lang="es-MX" dirty="0"/>
          </a:p>
        </p:txBody>
      </p:sp>
    </p:spTree>
    <p:extLst>
      <p:ext uri="{BB962C8B-B14F-4D97-AF65-F5344CB8AC3E}">
        <p14:creationId xmlns:p14="http://schemas.microsoft.com/office/powerpoint/2010/main" val="39009064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67544" y="1524848"/>
            <a:ext cx="8136904" cy="646331"/>
          </a:xfrm>
          <a:prstGeom prst="rect">
            <a:avLst/>
          </a:prstGeom>
        </p:spPr>
        <p:txBody>
          <a:bodyPr wrap="square">
            <a:spAutoFit/>
          </a:bodyPr>
          <a:lstStyle/>
          <a:p>
            <a:endParaRPr lang="es-MX" dirty="0"/>
          </a:p>
          <a:p>
            <a:endParaRPr lang="es-MX" dirty="0"/>
          </a:p>
        </p:txBody>
      </p:sp>
      <p:sp>
        <p:nvSpPr>
          <p:cNvPr id="5" name="4 Rectángulo"/>
          <p:cNvSpPr/>
          <p:nvPr/>
        </p:nvSpPr>
        <p:spPr>
          <a:xfrm>
            <a:off x="428596" y="285728"/>
            <a:ext cx="8001056" cy="5355312"/>
          </a:xfrm>
          <a:prstGeom prst="rect">
            <a:avLst/>
          </a:prstGeom>
        </p:spPr>
        <p:txBody>
          <a:bodyPr wrap="square">
            <a:spAutoFit/>
          </a:bodyPr>
          <a:lstStyle/>
          <a:p>
            <a:endParaRPr lang="es-MX" b="1" dirty="0" smtClean="0">
              <a:latin typeface="Arial" pitchFamily="34" charset="0"/>
              <a:cs typeface="Arial" pitchFamily="34" charset="0"/>
            </a:endParaRPr>
          </a:p>
          <a:p>
            <a:pPr algn="just"/>
            <a:r>
              <a:rPr lang="es-MX" sz="2400" b="1" dirty="0" smtClean="0">
                <a:latin typeface="Arial" pitchFamily="34" charset="0"/>
                <a:cs typeface="Arial" pitchFamily="34" charset="0"/>
              </a:rPr>
              <a:t>Tipo de decisiones</a:t>
            </a:r>
          </a:p>
          <a:p>
            <a:pPr algn="just"/>
            <a:endParaRPr lang="es-MX" sz="2400" b="1" dirty="0" smtClean="0">
              <a:latin typeface="Arial" pitchFamily="34" charset="0"/>
              <a:cs typeface="Arial" pitchFamily="34" charset="0"/>
            </a:endParaRPr>
          </a:p>
          <a:p>
            <a:pPr algn="just"/>
            <a:r>
              <a:rPr lang="es-MX" sz="1600" dirty="0" smtClean="0">
                <a:latin typeface="Arial" pitchFamily="34" charset="0"/>
                <a:cs typeface="Arial" pitchFamily="34" charset="0"/>
              </a:rPr>
              <a:t>No todas </a:t>
            </a:r>
            <a:r>
              <a:rPr lang="es-MX" sz="1600" dirty="0" smtClean="0">
                <a:latin typeface="Arial" pitchFamily="34" charset="0"/>
                <a:cs typeface="Arial" pitchFamily="34" charset="0"/>
              </a:rPr>
              <a:t>las </a:t>
            </a:r>
            <a:r>
              <a:rPr lang="es-MX" sz="1600" dirty="0" smtClean="0">
                <a:latin typeface="Arial" pitchFamily="34" charset="0"/>
                <a:cs typeface="Arial" pitchFamily="34" charset="0"/>
              </a:rPr>
              <a:t>decisiones </a:t>
            </a:r>
            <a:r>
              <a:rPr lang="es-MX" sz="1600" dirty="0" smtClean="0">
                <a:latin typeface="Arial" pitchFamily="34" charset="0"/>
                <a:cs typeface="Arial" pitchFamily="34" charset="0"/>
              </a:rPr>
              <a:t>son iguales ni producen las mismas consecuencias, ni tampoco su adopción es de idéntica relevancia, es por ello que existen distintos tipos de decisiones. Existen varias propuestas para su clasificación destacaremos las más representativas</a:t>
            </a:r>
          </a:p>
          <a:p>
            <a:pPr algn="just"/>
            <a:r>
              <a:rPr lang="es-MX" dirty="0" smtClean="0">
                <a:latin typeface="Arial" pitchFamily="34" charset="0"/>
                <a:cs typeface="Arial" pitchFamily="34" charset="0"/>
              </a:rPr>
              <a:t>.</a:t>
            </a:r>
          </a:p>
          <a:p>
            <a:pPr algn="just"/>
            <a:r>
              <a:rPr lang="es-MX" sz="1600" dirty="0" smtClean="0">
                <a:latin typeface="Arial" pitchFamily="34" charset="0"/>
                <a:cs typeface="Arial" pitchFamily="34" charset="0"/>
              </a:rPr>
              <a:t>Tipología por niveles. Esta clasificación está conectada con el concepto de estructura organizativa y la idea de jerarquía que se deriva de la misma. Las decisiones se clasifican en función de la posición jerárquica o nivel administrativo ocupado por el decisor. Desde este planteamiento distinguiremos:</a:t>
            </a:r>
          </a:p>
          <a:p>
            <a:pPr algn="just"/>
            <a:endParaRPr lang="es-MX" sz="1600" dirty="0" smtClean="0">
              <a:latin typeface="Arial" pitchFamily="34" charset="0"/>
              <a:cs typeface="Arial" pitchFamily="34" charset="0"/>
            </a:endParaRPr>
          </a:p>
          <a:p>
            <a:pPr algn="just"/>
            <a:r>
              <a:rPr lang="es-MX" sz="1600" b="1" dirty="0" smtClean="0">
                <a:latin typeface="Arial" pitchFamily="34" charset="0"/>
                <a:cs typeface="Arial" pitchFamily="34" charset="0"/>
              </a:rPr>
              <a:t>a) Decisiones estratégicas (o de planificación). </a:t>
            </a:r>
            <a:r>
              <a:rPr lang="es-MX" sz="1600" dirty="0" smtClean="0">
                <a:latin typeface="Arial" pitchFamily="34" charset="0"/>
                <a:cs typeface="Arial" pitchFamily="34" charset="0"/>
              </a:rPr>
              <a:t>Son decisiones adoptadas por decisores situados en el ápice de la pirámide jerárquica o altos directivos. Estas decisiones se refieren principalmente a las relaciones entre la organización o empresa y su entorno. Son decisiones de una gran transcendencia puesto que definen los fines y objetivos generales que afectan a la totalidad de la organización; a su vez perfilan los planes a largo plazo para lograr esos objetivos</a:t>
            </a:r>
          </a:p>
          <a:p>
            <a:pPr algn="just"/>
            <a:endParaRPr lang="es-MX" dirty="0" smtClean="0">
              <a:latin typeface="Arial" pitchFamily="34" charset="0"/>
              <a:cs typeface="Arial" pitchFamily="34" charset="0"/>
            </a:endParaRPr>
          </a:p>
        </p:txBody>
      </p:sp>
    </p:spTree>
    <p:extLst>
      <p:ext uri="{BB962C8B-B14F-4D97-AF65-F5344CB8AC3E}">
        <p14:creationId xmlns:p14="http://schemas.microsoft.com/office/powerpoint/2010/main" val="29733063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467544" y="404664"/>
            <a:ext cx="7992888" cy="1200329"/>
          </a:xfrm>
          <a:prstGeom prst="rect">
            <a:avLst/>
          </a:prstGeom>
        </p:spPr>
        <p:txBody>
          <a:bodyPr wrap="square">
            <a:spAutoFit/>
          </a:bodyPr>
          <a:lstStyle/>
          <a:p>
            <a:pPr algn="just"/>
            <a:endParaRPr lang="es-MX" dirty="0" smtClean="0"/>
          </a:p>
          <a:p>
            <a:pPr algn="just"/>
            <a:endParaRPr lang="es-MX" dirty="0" smtClean="0"/>
          </a:p>
          <a:p>
            <a:pPr algn="just"/>
            <a:endParaRPr lang="es-MX" dirty="0" smtClean="0"/>
          </a:p>
          <a:p>
            <a:pPr algn="just"/>
            <a:endParaRPr lang="es-MX" dirty="0" smtClean="0"/>
          </a:p>
        </p:txBody>
      </p:sp>
      <p:sp>
        <p:nvSpPr>
          <p:cNvPr id="4" name="3 Rectángulo"/>
          <p:cNvSpPr/>
          <p:nvPr/>
        </p:nvSpPr>
        <p:spPr>
          <a:xfrm>
            <a:off x="857224" y="785794"/>
            <a:ext cx="7143800" cy="4124206"/>
          </a:xfrm>
          <a:prstGeom prst="rect">
            <a:avLst/>
          </a:prstGeom>
        </p:spPr>
        <p:txBody>
          <a:bodyPr wrap="square">
            <a:spAutoFit/>
          </a:bodyPr>
          <a:lstStyle/>
          <a:p>
            <a:pPr algn="just"/>
            <a:r>
              <a:rPr lang="es-MX" sz="1600" b="1" dirty="0" smtClean="0">
                <a:latin typeface="Arial" pitchFamily="34" charset="0"/>
                <a:cs typeface="Arial" pitchFamily="34" charset="0"/>
              </a:rPr>
              <a:t>b.- Decisiones tácticas o de pilotaje</a:t>
            </a:r>
            <a:r>
              <a:rPr lang="es-MX" sz="1600" dirty="0" smtClean="0">
                <a:latin typeface="Arial" pitchFamily="34" charset="0"/>
                <a:cs typeface="Arial" pitchFamily="34" charset="0"/>
              </a:rPr>
              <a:t>. Son decisiones tomadas por directivos intermedios. Tratan de asignar eficientemente los recursos disponibles para alcanzar los objetivos fijados a nivel estratégico. Estas decisiones pueden ser repetitivas y el grado de repetición es suficiente para confiar en precedentes. Sus consecuencias suelen producirse en un plazo no largo de tiempo y son generalmente reversibles. </a:t>
            </a:r>
          </a:p>
          <a:p>
            <a:pPr algn="just"/>
            <a:endParaRPr lang="es-MX" sz="1600" dirty="0" smtClean="0">
              <a:latin typeface="Arial" pitchFamily="34" charset="0"/>
              <a:cs typeface="Arial" pitchFamily="34" charset="0"/>
            </a:endParaRPr>
          </a:p>
          <a:p>
            <a:pPr algn="just"/>
            <a:r>
              <a:rPr lang="es-MX" sz="1600" b="1" dirty="0" smtClean="0">
                <a:latin typeface="Arial" pitchFamily="34" charset="0"/>
                <a:cs typeface="Arial" pitchFamily="34" charset="0"/>
              </a:rPr>
              <a:t>c.- Decisiones operativas</a:t>
            </a:r>
            <a:r>
              <a:rPr lang="es-MX" sz="1600" dirty="0" smtClean="0">
                <a:latin typeface="Arial" pitchFamily="34" charset="0"/>
                <a:cs typeface="Arial" pitchFamily="34" charset="0"/>
              </a:rPr>
              <a:t>, adoptadas por ejecutivos que se sitúan en el nivel más inferior. Son las relacionadas con las actividades corrientes de la empresa. El grado de repetitividad es elevado: se traducen a menudo en rutinas y procedimientos automáticos, por lo que la información necesaria es fácilmente disponible. Los errores se pueden corregir rápidamente ya que el plazo al que afecta es a corto y las sanciones son mínimas. </a:t>
            </a:r>
          </a:p>
          <a:p>
            <a:pPr algn="just"/>
            <a:endParaRPr lang="es-MX" dirty="0" smtClean="0"/>
          </a:p>
          <a:p>
            <a:pPr algn="just"/>
            <a:endParaRPr lang="es-MX" dirty="0" smtClean="0"/>
          </a:p>
          <a:p>
            <a:pPr algn="just"/>
            <a:endParaRPr lang="es-MX" dirty="0"/>
          </a:p>
        </p:txBody>
      </p:sp>
    </p:spTree>
    <p:extLst>
      <p:ext uri="{BB962C8B-B14F-4D97-AF65-F5344CB8AC3E}">
        <p14:creationId xmlns:p14="http://schemas.microsoft.com/office/powerpoint/2010/main" val="42492954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57158" y="357166"/>
            <a:ext cx="8501122" cy="5293757"/>
          </a:xfrm>
          <a:prstGeom prst="rect">
            <a:avLst/>
          </a:prstGeom>
        </p:spPr>
        <p:txBody>
          <a:bodyPr wrap="square">
            <a:spAutoFit/>
          </a:bodyPr>
          <a:lstStyle/>
          <a:p>
            <a:pPr fontAlgn="base"/>
            <a:r>
              <a:rPr lang="es-MX" sz="1600" b="1" dirty="0" smtClean="0">
                <a:latin typeface="Arial" pitchFamily="34" charset="0"/>
                <a:cs typeface="Arial" pitchFamily="34" charset="0"/>
              </a:rPr>
              <a:t>HERRAMIENTAS DE APOYO A LA TOMA DE DECISIONES</a:t>
            </a:r>
          </a:p>
          <a:p>
            <a:pPr fontAlgn="base"/>
            <a:endParaRPr lang="es-MX" sz="1600" b="1" dirty="0" smtClean="0">
              <a:latin typeface="Arial" pitchFamily="34" charset="0"/>
              <a:cs typeface="Arial" pitchFamily="34" charset="0"/>
            </a:endParaRPr>
          </a:p>
          <a:p>
            <a:pPr fontAlgn="base"/>
            <a:endParaRPr lang="es-MX" sz="1600" dirty="0" smtClean="0">
              <a:latin typeface="Arial" pitchFamily="34" charset="0"/>
              <a:cs typeface="Arial" pitchFamily="34" charset="0"/>
            </a:endParaRPr>
          </a:p>
          <a:p>
            <a:pPr fontAlgn="base"/>
            <a:r>
              <a:rPr lang="es-MX" sz="1600" dirty="0" smtClean="0">
                <a:latin typeface="Arial" pitchFamily="34" charset="0"/>
                <a:cs typeface="Arial" pitchFamily="34" charset="0"/>
              </a:rPr>
              <a:t>El proceso de toma de decisiones se refiere a las actividades necesarias para identificar un problema y </a:t>
            </a:r>
            <a:r>
              <a:rPr lang="es-MX" sz="1600" dirty="0" smtClean="0">
                <a:latin typeface="Arial" pitchFamily="34" charset="0"/>
                <a:cs typeface="Arial" pitchFamily="34" charset="0"/>
              </a:rPr>
              <a:t>solucionarlo, </a:t>
            </a:r>
            <a:r>
              <a:rPr lang="es-MX" sz="1600" dirty="0" smtClean="0">
                <a:latin typeface="Arial" pitchFamily="34" charset="0"/>
                <a:cs typeface="Arial" pitchFamily="34" charset="0"/>
              </a:rPr>
              <a:t>durante este proceso es indispensable la calidad de la información, es decir, el grado de confiabilidad de ésta pues es el punto de partida para la toma de decisiones.</a:t>
            </a:r>
          </a:p>
          <a:p>
            <a:pPr fontAlgn="base"/>
            <a:endParaRPr lang="es-MX" sz="1600" dirty="0" smtClean="0">
              <a:latin typeface="Arial" pitchFamily="34" charset="0"/>
              <a:cs typeface="Arial" pitchFamily="34" charset="0"/>
            </a:endParaRPr>
          </a:p>
          <a:p>
            <a:pPr fontAlgn="base"/>
            <a:r>
              <a:rPr lang="es-MX" sz="1600" dirty="0" smtClean="0">
                <a:latin typeface="Arial" pitchFamily="34" charset="0"/>
                <a:cs typeface="Arial" pitchFamily="34" charset="0"/>
              </a:rPr>
              <a:t>Por lo tanto existen técnicas para comprobar la veracidad de la información ya que así la incertidumbre y el riesgo son menores. La principal ventaja de estas técnicas es que evita los sesgos que pueden ocurrir con el método inductivo (intuitivo).</a:t>
            </a:r>
          </a:p>
          <a:p>
            <a:pPr fontAlgn="base"/>
            <a:endParaRPr lang="es-MX" sz="1600" dirty="0" smtClean="0">
              <a:latin typeface="Arial" pitchFamily="34" charset="0"/>
              <a:cs typeface="Arial" pitchFamily="34" charset="0"/>
            </a:endParaRPr>
          </a:p>
          <a:p>
            <a:pPr fontAlgn="base"/>
            <a:r>
              <a:rPr lang="es-MX" sz="1600" dirty="0" smtClean="0">
                <a:latin typeface="Arial" pitchFamily="34" charset="0"/>
                <a:cs typeface="Arial" pitchFamily="34" charset="0"/>
              </a:rPr>
              <a:t>Esta información se extrae de los tres niveles administrativos:</a:t>
            </a:r>
          </a:p>
          <a:p>
            <a:pPr fontAlgn="base"/>
            <a:endParaRPr lang="es-MX" sz="1600" dirty="0" smtClean="0">
              <a:latin typeface="Arial" pitchFamily="34" charset="0"/>
              <a:cs typeface="Arial" pitchFamily="34" charset="0"/>
            </a:endParaRPr>
          </a:p>
          <a:p>
            <a:pPr lvl="2" fontAlgn="base"/>
            <a:r>
              <a:rPr lang="es-MX" sz="1600" dirty="0" smtClean="0">
                <a:latin typeface="Arial" pitchFamily="34" charset="0"/>
                <a:cs typeface="Arial" pitchFamily="34" charset="0"/>
              </a:rPr>
              <a:t>Estratégico</a:t>
            </a:r>
          </a:p>
          <a:p>
            <a:pPr lvl="2" fontAlgn="base"/>
            <a:r>
              <a:rPr lang="es-MX" sz="1600" dirty="0" smtClean="0">
                <a:latin typeface="Arial" pitchFamily="34" charset="0"/>
                <a:cs typeface="Arial" pitchFamily="34" charset="0"/>
              </a:rPr>
              <a:t>Táctico y</a:t>
            </a:r>
          </a:p>
          <a:p>
            <a:pPr lvl="2" fontAlgn="base"/>
            <a:r>
              <a:rPr lang="es-MX" sz="1600" dirty="0" smtClean="0">
                <a:latin typeface="Arial" pitchFamily="34" charset="0"/>
                <a:cs typeface="Arial" pitchFamily="34" charset="0"/>
              </a:rPr>
              <a:t>Operacional</a:t>
            </a:r>
          </a:p>
          <a:p>
            <a:pPr lvl="2" fontAlgn="base"/>
            <a:endParaRPr lang="es-MX" sz="1600" dirty="0" smtClean="0">
              <a:latin typeface="Arial" pitchFamily="34" charset="0"/>
              <a:cs typeface="Arial" pitchFamily="34" charset="0"/>
            </a:endParaRPr>
          </a:p>
          <a:p>
            <a:pPr fontAlgn="base"/>
            <a:r>
              <a:rPr lang="es-MX" sz="1600" dirty="0" smtClean="0">
                <a:latin typeface="Arial" pitchFamily="34" charset="0"/>
                <a:cs typeface="Arial" pitchFamily="34" charset="0"/>
              </a:rPr>
              <a:t>A medida que se desciende de nivel los datos son de origen interno y son más objetivos.</a:t>
            </a:r>
          </a:p>
          <a:p>
            <a:pPr fontAlgn="base"/>
            <a:endParaRPr lang="es-MX" sz="1600" dirty="0" smtClean="0">
              <a:latin typeface="Arial" pitchFamily="34" charset="0"/>
              <a:cs typeface="Arial" pitchFamily="34" charset="0"/>
            </a:endParaRPr>
          </a:p>
          <a:p>
            <a:pPr lvl="0"/>
            <a:endParaRPr lang="es-MX" b="1" dirty="0" smtClean="0"/>
          </a:p>
        </p:txBody>
      </p:sp>
    </p:spTree>
    <p:extLst>
      <p:ext uri="{BB962C8B-B14F-4D97-AF65-F5344CB8AC3E}">
        <p14:creationId xmlns:p14="http://schemas.microsoft.com/office/powerpoint/2010/main" val="16868783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11560" y="476672"/>
            <a:ext cx="7848872" cy="923330"/>
          </a:xfrm>
          <a:prstGeom prst="rect">
            <a:avLst/>
          </a:prstGeom>
        </p:spPr>
        <p:txBody>
          <a:bodyPr wrap="square">
            <a:spAutoFit/>
          </a:bodyPr>
          <a:lstStyle/>
          <a:p>
            <a:pPr algn="just"/>
            <a:r>
              <a:rPr lang="es-MX" dirty="0" smtClean="0"/>
              <a:t>:</a:t>
            </a:r>
          </a:p>
          <a:p>
            <a:pPr algn="just"/>
            <a:endParaRPr lang="es-MX" dirty="0" smtClean="0"/>
          </a:p>
          <a:p>
            <a:pPr algn="just"/>
            <a:endParaRPr lang="es-MX" dirty="0"/>
          </a:p>
        </p:txBody>
      </p:sp>
      <p:sp>
        <p:nvSpPr>
          <p:cNvPr id="5" name="4 Rectángulo"/>
          <p:cNvSpPr/>
          <p:nvPr/>
        </p:nvSpPr>
        <p:spPr>
          <a:xfrm>
            <a:off x="642910" y="1305342"/>
            <a:ext cx="7786742" cy="646331"/>
          </a:xfrm>
          <a:prstGeom prst="rect">
            <a:avLst/>
          </a:prstGeom>
        </p:spPr>
        <p:txBody>
          <a:bodyPr wrap="square">
            <a:spAutoFit/>
          </a:bodyPr>
          <a:lstStyle/>
          <a:p>
            <a:endParaRPr lang="es-MX" i="1" dirty="0" smtClean="0"/>
          </a:p>
          <a:p>
            <a:endParaRPr lang="es-MX" i="1" dirty="0" smtClean="0"/>
          </a:p>
        </p:txBody>
      </p:sp>
      <p:sp>
        <p:nvSpPr>
          <p:cNvPr id="4" name="3 Rectángulo"/>
          <p:cNvSpPr/>
          <p:nvPr/>
        </p:nvSpPr>
        <p:spPr>
          <a:xfrm>
            <a:off x="571472" y="857233"/>
            <a:ext cx="7786742" cy="1200329"/>
          </a:xfrm>
          <a:prstGeom prst="rect">
            <a:avLst/>
          </a:prstGeom>
        </p:spPr>
        <p:txBody>
          <a:bodyPr wrap="square">
            <a:spAutoFit/>
          </a:bodyPr>
          <a:lstStyle/>
          <a:p>
            <a:pPr fontAlgn="base"/>
            <a:endParaRPr lang="es-MX" dirty="0" smtClean="0"/>
          </a:p>
          <a:p>
            <a:endParaRPr lang="es-MX" b="1" dirty="0" smtClean="0"/>
          </a:p>
          <a:p>
            <a:endParaRPr lang="es-MX" b="1" dirty="0" smtClean="0"/>
          </a:p>
          <a:p>
            <a:endParaRPr lang="es-MX" b="1" dirty="0" smtClean="0"/>
          </a:p>
        </p:txBody>
      </p:sp>
      <p:sp>
        <p:nvSpPr>
          <p:cNvPr id="2049" name="Rectangle 1"/>
          <p:cNvSpPr>
            <a:spLocks noChangeArrowheads="1"/>
          </p:cNvSpPr>
          <p:nvPr/>
        </p:nvSpPr>
        <p:spPr bwMode="auto">
          <a:xfrm>
            <a:off x="428596" y="785794"/>
            <a:ext cx="8001056" cy="40318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MX" sz="16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Técnicas Cualitativas</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s-MX"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MX" sz="16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Lluvia de Ideas: </a:t>
            </a:r>
            <a:r>
              <a:rPr kumimoji="0" lang="es-MX" sz="1600" b="0" i="0" u="none" strike="noStrike" cap="none" normalizeH="0" baseline="0" dirty="0" smtClean="0">
                <a:ln>
                  <a:noFill/>
                </a:ln>
                <a:solidFill>
                  <a:srgbClr val="666666"/>
                </a:solidFill>
                <a:effectLst/>
                <a:latin typeface="Arial" pitchFamily="34" charset="0"/>
                <a:ea typeface="Times New Roman" pitchFamily="18" charset="0"/>
                <a:cs typeface="Arial" pitchFamily="34" charset="0"/>
              </a:rPr>
              <a:t>Técnica efectiva para generar ideas nuevas detectando el problema en forma simple y específica. Se reúne un grupo de personas con el fin de hallar posibles soluciones y se procede de ésta forma: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MX"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MX" sz="1600" b="0" i="0" u="none" strike="noStrike" cap="none" normalizeH="0" baseline="0" dirty="0" smtClean="0">
                <a:ln>
                  <a:noFill/>
                </a:ln>
                <a:solidFill>
                  <a:srgbClr val="666666"/>
                </a:solidFill>
                <a:effectLst/>
                <a:latin typeface="Arial" pitchFamily="34" charset="0"/>
                <a:ea typeface="Times New Roman" pitchFamily="18" charset="0"/>
                <a:cs typeface="Arial" pitchFamily="34" charset="0"/>
              </a:rPr>
              <a:t>El problema se escribe en un tablero para que todos los asistentes lo vean.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MX"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MX" sz="1600" b="0" i="0" u="none" strike="noStrike" cap="none" normalizeH="0" baseline="0" dirty="0" smtClean="0">
                <a:ln>
                  <a:noFill/>
                </a:ln>
                <a:solidFill>
                  <a:srgbClr val="666666"/>
                </a:solidFill>
                <a:effectLst/>
                <a:latin typeface="Arial" pitchFamily="34" charset="0"/>
                <a:ea typeface="Times New Roman" pitchFamily="18" charset="0"/>
                <a:cs typeface="Arial" pitchFamily="34" charset="0"/>
              </a:rPr>
              <a:t>Se prohíbe criticar las ideas, dando aceptación a ideas extravagantes.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MX"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MX" sz="1600" b="0" i="0" u="none" strike="noStrike" cap="none" normalizeH="0" baseline="0" dirty="0" smtClean="0">
                <a:ln>
                  <a:noFill/>
                </a:ln>
                <a:solidFill>
                  <a:srgbClr val="666666"/>
                </a:solidFill>
                <a:effectLst/>
                <a:latin typeface="Arial" pitchFamily="34" charset="0"/>
                <a:ea typeface="Times New Roman" pitchFamily="18" charset="0"/>
                <a:cs typeface="Arial" pitchFamily="34" charset="0"/>
              </a:rPr>
              <a:t>Se lucha por generar la mayor cantidad de ideas.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MX"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MX" sz="1600" b="0" i="0" u="none" strike="noStrike" cap="none" normalizeH="0" baseline="0" dirty="0" smtClean="0">
                <a:ln>
                  <a:noFill/>
                </a:ln>
                <a:solidFill>
                  <a:srgbClr val="666666"/>
                </a:solidFill>
                <a:effectLst/>
                <a:latin typeface="Arial" pitchFamily="34" charset="0"/>
                <a:ea typeface="Times New Roman" pitchFamily="18" charset="0"/>
                <a:cs typeface="Arial" pitchFamily="34" charset="0"/>
              </a:rPr>
              <a:t>Se trata de encontrar combinaciones y cambios valiosos.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MX"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MX" sz="1600" b="0" i="0" u="none" strike="noStrike" cap="none" normalizeH="0" baseline="0" dirty="0" smtClean="0">
                <a:ln>
                  <a:noFill/>
                </a:ln>
                <a:solidFill>
                  <a:srgbClr val="666666"/>
                </a:solidFill>
                <a:effectLst/>
                <a:latin typeface="Arial" pitchFamily="34" charset="0"/>
                <a:ea typeface="Times New Roman" pitchFamily="18" charset="0"/>
                <a:cs typeface="Arial" pitchFamily="34" charset="0"/>
              </a:rPr>
              <a:t>Posteriormente se procede a clasificar las ideas con posibilidad de combinarlas y las otras son eliminadas.</a:t>
            </a:r>
            <a:endParaRPr kumimoji="0" lang="es-MX" sz="16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466463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11560" y="476672"/>
            <a:ext cx="7848872" cy="646331"/>
          </a:xfrm>
          <a:prstGeom prst="rect">
            <a:avLst/>
          </a:prstGeom>
        </p:spPr>
        <p:txBody>
          <a:bodyPr wrap="square">
            <a:spAutoFit/>
          </a:bodyPr>
          <a:lstStyle/>
          <a:p>
            <a:pPr algn="just"/>
            <a:endParaRPr lang="es-MX" dirty="0" smtClean="0"/>
          </a:p>
          <a:p>
            <a:pPr algn="just"/>
            <a:endParaRPr lang="es-MX" dirty="0"/>
          </a:p>
        </p:txBody>
      </p:sp>
      <p:sp>
        <p:nvSpPr>
          <p:cNvPr id="5" name="4 Rectángulo"/>
          <p:cNvSpPr/>
          <p:nvPr/>
        </p:nvSpPr>
        <p:spPr>
          <a:xfrm>
            <a:off x="642910" y="1305342"/>
            <a:ext cx="7786742" cy="646331"/>
          </a:xfrm>
          <a:prstGeom prst="rect">
            <a:avLst/>
          </a:prstGeom>
        </p:spPr>
        <p:txBody>
          <a:bodyPr wrap="square">
            <a:spAutoFit/>
          </a:bodyPr>
          <a:lstStyle/>
          <a:p>
            <a:endParaRPr lang="es-MX" i="1" dirty="0" smtClean="0"/>
          </a:p>
          <a:p>
            <a:endParaRPr lang="es-MX" i="1" dirty="0" smtClean="0"/>
          </a:p>
        </p:txBody>
      </p:sp>
      <p:sp>
        <p:nvSpPr>
          <p:cNvPr id="4" name="3 Rectángulo"/>
          <p:cNvSpPr/>
          <p:nvPr/>
        </p:nvSpPr>
        <p:spPr>
          <a:xfrm>
            <a:off x="500034" y="642918"/>
            <a:ext cx="7786742" cy="5786199"/>
          </a:xfrm>
          <a:prstGeom prst="rect">
            <a:avLst/>
          </a:prstGeom>
        </p:spPr>
        <p:txBody>
          <a:bodyPr wrap="square">
            <a:spAutoFit/>
          </a:bodyPr>
          <a:lstStyle/>
          <a:p>
            <a:pPr fontAlgn="base"/>
            <a:r>
              <a:rPr lang="es-MX" sz="1600" b="1" dirty="0" err="1" smtClean="0">
                <a:latin typeface="Arial" pitchFamily="34" charset="0"/>
                <a:cs typeface="Arial" pitchFamily="34" charset="0"/>
              </a:rPr>
              <a:t>Sinéctica</a:t>
            </a:r>
            <a:r>
              <a:rPr lang="es-MX" sz="1600" b="1" dirty="0" smtClean="0">
                <a:latin typeface="Arial" pitchFamily="34" charset="0"/>
                <a:cs typeface="Arial" pitchFamily="34" charset="0"/>
              </a:rPr>
              <a:t>: </a:t>
            </a:r>
            <a:r>
              <a:rPr lang="es-MX" sz="1600" dirty="0" smtClean="0">
                <a:latin typeface="Arial" pitchFamily="34" charset="0"/>
                <a:cs typeface="Arial" pitchFamily="34" charset="0"/>
              </a:rPr>
              <a:t>Este método es muy similar a la lluvia de ideas. Sin embargo, la solución al problema se obtiene con un método más estructurado. La </a:t>
            </a:r>
            <a:r>
              <a:rPr lang="es-MX" sz="1600" dirty="0" err="1" smtClean="0">
                <a:latin typeface="Arial" pitchFamily="34" charset="0"/>
                <a:cs typeface="Arial" pitchFamily="34" charset="0"/>
              </a:rPr>
              <a:t>sinéctica</a:t>
            </a:r>
            <a:r>
              <a:rPr lang="es-MX" sz="1600" dirty="0" smtClean="0">
                <a:latin typeface="Arial" pitchFamily="34" charset="0"/>
                <a:cs typeface="Arial" pitchFamily="34" charset="0"/>
              </a:rPr>
              <a:t> permite evaluar un problema muy complejo pues este se estudia por segmentos.</a:t>
            </a:r>
          </a:p>
          <a:p>
            <a:pPr fontAlgn="base"/>
            <a:r>
              <a:rPr lang="es-MX" sz="1600" dirty="0" smtClean="0">
                <a:latin typeface="Arial" pitchFamily="34" charset="0"/>
                <a:cs typeface="Arial" pitchFamily="34" charset="0"/>
              </a:rPr>
              <a:t>Los pasos básicos son:</a:t>
            </a:r>
          </a:p>
          <a:p>
            <a:pPr fontAlgn="base"/>
            <a:endParaRPr lang="es-MX" sz="1600" dirty="0" smtClean="0">
              <a:latin typeface="Arial" pitchFamily="34" charset="0"/>
              <a:cs typeface="Arial" pitchFamily="34" charset="0"/>
            </a:endParaRPr>
          </a:p>
          <a:p>
            <a:pPr lvl="1" fontAlgn="base"/>
            <a:r>
              <a:rPr lang="es-MX" sz="1600" dirty="0" smtClean="0">
                <a:latin typeface="Arial" pitchFamily="34" charset="0"/>
                <a:cs typeface="Arial" pitchFamily="34" charset="0"/>
              </a:rPr>
              <a:t>Estudiar el problema a fondo.</a:t>
            </a:r>
          </a:p>
          <a:p>
            <a:pPr lvl="1" fontAlgn="base"/>
            <a:r>
              <a:rPr lang="es-MX" sz="1600" dirty="0" smtClean="0">
                <a:latin typeface="Arial" pitchFamily="34" charset="0"/>
                <a:cs typeface="Arial" pitchFamily="34" charset="0"/>
              </a:rPr>
              <a:t>El líder soluciona una parte clave del problema.</a:t>
            </a:r>
          </a:p>
          <a:p>
            <a:pPr lvl="1" fontAlgn="base"/>
            <a:r>
              <a:rPr lang="es-MX" sz="1600" dirty="0" smtClean="0">
                <a:latin typeface="Arial" pitchFamily="34" charset="0"/>
                <a:cs typeface="Arial" pitchFamily="34" charset="0"/>
              </a:rPr>
              <a:t>Los miembros aportan ideas sobre el segmento seleccionado.</a:t>
            </a:r>
          </a:p>
          <a:p>
            <a:pPr lvl="1" fontAlgn="base"/>
            <a:r>
              <a:rPr lang="es-MX" sz="1600" dirty="0" smtClean="0">
                <a:latin typeface="Arial" pitchFamily="34" charset="0"/>
                <a:cs typeface="Arial" pitchFamily="34" charset="0"/>
              </a:rPr>
              <a:t>Un experto debe evaluar las ideas y su viabilidad.</a:t>
            </a:r>
          </a:p>
          <a:p>
            <a:pPr lvl="1" fontAlgn="base"/>
            <a:endParaRPr lang="es-MX" sz="1600" dirty="0" smtClean="0">
              <a:latin typeface="Arial" pitchFamily="34" charset="0"/>
              <a:cs typeface="Arial" pitchFamily="34" charset="0"/>
            </a:endParaRPr>
          </a:p>
          <a:p>
            <a:pPr fontAlgn="base"/>
            <a:r>
              <a:rPr lang="es-MX" sz="1600" dirty="0" smtClean="0">
                <a:latin typeface="Arial" pitchFamily="34" charset="0"/>
                <a:cs typeface="Arial" pitchFamily="34" charset="0"/>
              </a:rPr>
              <a:t>La parte negativa de este método es que el grupo requiere entrenamiento para utilizar medios como analogías simbólicas.</a:t>
            </a:r>
          </a:p>
          <a:p>
            <a:pPr fontAlgn="base"/>
            <a:endParaRPr lang="es-MX" sz="1600" b="1" dirty="0" smtClean="0">
              <a:latin typeface="Arial" pitchFamily="34" charset="0"/>
              <a:cs typeface="Arial" pitchFamily="34" charset="0"/>
            </a:endParaRPr>
          </a:p>
          <a:p>
            <a:pPr fontAlgn="base"/>
            <a:endParaRPr lang="es-MX" b="1" dirty="0" smtClean="0">
              <a:latin typeface="Arial" pitchFamily="34" charset="0"/>
              <a:cs typeface="Arial" pitchFamily="34" charset="0"/>
            </a:endParaRPr>
          </a:p>
          <a:p>
            <a:endParaRPr lang="es-MX" b="1" dirty="0" smtClean="0"/>
          </a:p>
          <a:p>
            <a:endParaRPr lang="es-MX" b="1" dirty="0" smtClean="0"/>
          </a:p>
          <a:p>
            <a:endParaRPr lang="es-MX" b="1" dirty="0" smtClean="0"/>
          </a:p>
          <a:p>
            <a:endParaRPr lang="es-MX" dirty="0" smtClean="0"/>
          </a:p>
          <a:p>
            <a:endParaRPr lang="es-MX" b="1" u="sng" dirty="0" smtClean="0"/>
          </a:p>
          <a:p>
            <a:endParaRPr lang="es-MX" b="1" dirty="0" smtClean="0"/>
          </a:p>
          <a:p>
            <a:endParaRPr lang="es-MX" b="1" dirty="0" smtClean="0"/>
          </a:p>
          <a:p>
            <a:endParaRPr lang="es-MX" b="1" dirty="0" smtClean="0"/>
          </a:p>
        </p:txBody>
      </p:sp>
    </p:spTree>
    <p:extLst>
      <p:ext uri="{BB962C8B-B14F-4D97-AF65-F5344CB8AC3E}">
        <p14:creationId xmlns:p14="http://schemas.microsoft.com/office/powerpoint/2010/main" val="2466463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11560" y="476672"/>
            <a:ext cx="7848872" cy="646331"/>
          </a:xfrm>
          <a:prstGeom prst="rect">
            <a:avLst/>
          </a:prstGeom>
        </p:spPr>
        <p:txBody>
          <a:bodyPr wrap="square">
            <a:spAutoFit/>
          </a:bodyPr>
          <a:lstStyle/>
          <a:p>
            <a:pPr algn="just"/>
            <a:endParaRPr lang="es-MX" dirty="0" smtClean="0"/>
          </a:p>
          <a:p>
            <a:pPr algn="just"/>
            <a:endParaRPr lang="es-MX" dirty="0"/>
          </a:p>
        </p:txBody>
      </p:sp>
      <p:sp>
        <p:nvSpPr>
          <p:cNvPr id="5" name="4 Rectángulo"/>
          <p:cNvSpPr/>
          <p:nvPr/>
        </p:nvSpPr>
        <p:spPr>
          <a:xfrm>
            <a:off x="642910" y="1305342"/>
            <a:ext cx="7786742" cy="646331"/>
          </a:xfrm>
          <a:prstGeom prst="rect">
            <a:avLst/>
          </a:prstGeom>
        </p:spPr>
        <p:txBody>
          <a:bodyPr wrap="square">
            <a:spAutoFit/>
          </a:bodyPr>
          <a:lstStyle/>
          <a:p>
            <a:endParaRPr lang="es-MX" i="1" dirty="0" smtClean="0"/>
          </a:p>
          <a:p>
            <a:endParaRPr lang="es-MX" i="1" dirty="0" smtClean="0"/>
          </a:p>
        </p:txBody>
      </p:sp>
      <p:sp>
        <p:nvSpPr>
          <p:cNvPr id="4" name="3 Rectángulo"/>
          <p:cNvSpPr/>
          <p:nvPr/>
        </p:nvSpPr>
        <p:spPr>
          <a:xfrm>
            <a:off x="714348" y="214290"/>
            <a:ext cx="7286676" cy="7755969"/>
          </a:xfrm>
          <a:prstGeom prst="rect">
            <a:avLst/>
          </a:prstGeom>
        </p:spPr>
        <p:txBody>
          <a:bodyPr wrap="square">
            <a:spAutoFit/>
          </a:bodyPr>
          <a:lstStyle/>
          <a:p>
            <a:pPr fontAlgn="base"/>
            <a:r>
              <a:rPr lang="es-MX" sz="1600" b="1" dirty="0" smtClean="0">
                <a:latin typeface="Arial" pitchFamily="34" charset="0"/>
                <a:cs typeface="Arial" pitchFamily="34" charset="0"/>
              </a:rPr>
              <a:t>Decisión por consenso: </a:t>
            </a:r>
            <a:r>
              <a:rPr lang="es-MX" sz="1600" dirty="0" smtClean="0">
                <a:latin typeface="Arial" pitchFamily="34" charset="0"/>
                <a:cs typeface="Arial" pitchFamily="34" charset="0"/>
              </a:rPr>
              <a:t>Este método es utilizado cuando el conocimiento sobre el problema está repartido entre varias personas, no requiere el acuerdo de todos los miembros pero la decisión debe ser unánime.</a:t>
            </a:r>
          </a:p>
          <a:p>
            <a:pPr fontAlgn="base"/>
            <a:r>
              <a:rPr lang="es-MX" sz="1600" dirty="0" smtClean="0">
                <a:latin typeface="Arial" pitchFamily="34" charset="0"/>
                <a:cs typeface="Arial" pitchFamily="34" charset="0"/>
              </a:rPr>
              <a:t>Una decisión por consenso se obtiene así:</a:t>
            </a:r>
          </a:p>
          <a:p>
            <a:pPr lvl="1" fontAlgn="base"/>
            <a:r>
              <a:rPr lang="es-MX" sz="1600" dirty="0" smtClean="0">
                <a:latin typeface="Arial" pitchFamily="34" charset="0"/>
                <a:cs typeface="Arial" pitchFamily="34" charset="0"/>
              </a:rPr>
              <a:t>Definir el problema específica y razonablemente.</a:t>
            </a:r>
          </a:p>
          <a:p>
            <a:pPr lvl="1" fontAlgn="base"/>
            <a:r>
              <a:rPr lang="es-MX" sz="1600" dirty="0" smtClean="0">
                <a:latin typeface="Arial" pitchFamily="34" charset="0"/>
                <a:cs typeface="Arial" pitchFamily="34" charset="0"/>
              </a:rPr>
              <a:t>Todos los miembros deben aportar información acerca del problema.</a:t>
            </a:r>
          </a:p>
          <a:p>
            <a:pPr lvl="1" fontAlgn="base"/>
            <a:r>
              <a:rPr lang="es-MX" sz="1600" dirty="0" smtClean="0">
                <a:latin typeface="Arial" pitchFamily="34" charset="0"/>
                <a:cs typeface="Arial" pitchFamily="34" charset="0"/>
              </a:rPr>
              <a:t>Se elabora un modelo para incluir la información aportada.</a:t>
            </a:r>
          </a:p>
          <a:p>
            <a:pPr lvl="1" fontAlgn="base"/>
            <a:r>
              <a:rPr lang="es-MX" sz="1600" dirty="0" smtClean="0">
                <a:latin typeface="Arial" pitchFamily="34" charset="0"/>
                <a:cs typeface="Arial" pitchFamily="34" charset="0"/>
              </a:rPr>
              <a:t>El grupo prueba el modelo aplicado al problema.</a:t>
            </a:r>
          </a:p>
          <a:p>
            <a:pPr fontAlgn="base"/>
            <a:endParaRPr lang="es-MX" sz="1600" b="1" dirty="0" smtClean="0">
              <a:latin typeface="Arial" pitchFamily="34" charset="0"/>
              <a:cs typeface="Arial" pitchFamily="34" charset="0"/>
            </a:endParaRPr>
          </a:p>
          <a:p>
            <a:pPr fontAlgn="base"/>
            <a:r>
              <a:rPr lang="es-MX" sz="1600" b="1" dirty="0" smtClean="0">
                <a:latin typeface="Arial" pitchFamily="34" charset="0"/>
                <a:cs typeface="Arial" pitchFamily="34" charset="0"/>
              </a:rPr>
              <a:t>Técnica </a:t>
            </a:r>
            <a:r>
              <a:rPr lang="es-MX" sz="1600" b="1" dirty="0" err="1" smtClean="0">
                <a:latin typeface="Arial" pitchFamily="34" charset="0"/>
                <a:cs typeface="Arial" pitchFamily="34" charset="0"/>
              </a:rPr>
              <a:t>Delphi</a:t>
            </a:r>
            <a:r>
              <a:rPr lang="es-MX" sz="1600" b="1" dirty="0" smtClean="0">
                <a:latin typeface="Arial" pitchFamily="34" charset="0"/>
                <a:cs typeface="Arial" pitchFamily="34" charset="0"/>
              </a:rPr>
              <a:t>: </a:t>
            </a:r>
            <a:r>
              <a:rPr lang="es-MX" sz="1600" dirty="0" smtClean="0">
                <a:latin typeface="Arial" pitchFamily="34" charset="0"/>
                <a:cs typeface="Arial" pitchFamily="34" charset="0"/>
              </a:rPr>
              <a:t>Esta herramienta tiene por objeto conocer la opinión de un grupo de personas expertas o especialmente interesadas sobre el diagnóstico, la evaluación o la planificación de una situación o tema concreto. Han de ser, además, personas motivadas, puesto que la duración de la técnica puede oscilar entre los 45 y 70 días. </a:t>
            </a:r>
            <a:br>
              <a:rPr lang="es-MX" sz="1600" dirty="0" smtClean="0">
                <a:latin typeface="Arial" pitchFamily="34" charset="0"/>
                <a:cs typeface="Arial" pitchFamily="34" charset="0"/>
              </a:rPr>
            </a:br>
            <a:r>
              <a:rPr lang="es-MX" sz="1600" dirty="0" smtClean="0">
                <a:latin typeface="Arial" pitchFamily="34" charset="0"/>
                <a:cs typeface="Arial" pitchFamily="34" charset="0"/>
              </a:rPr>
              <a:t/>
            </a:r>
            <a:br>
              <a:rPr lang="es-MX" sz="1600" dirty="0" smtClean="0">
                <a:latin typeface="Arial" pitchFamily="34" charset="0"/>
                <a:cs typeface="Arial" pitchFamily="34" charset="0"/>
              </a:rPr>
            </a:br>
            <a:r>
              <a:rPr lang="es-MX" sz="1600" dirty="0" smtClean="0">
                <a:latin typeface="Arial" pitchFamily="34" charset="0"/>
                <a:cs typeface="Arial" pitchFamily="34" charset="0"/>
              </a:rPr>
              <a:t>Su desarrollo consiste en hacer llegar a los expertos una serie de cuestionarios, informándose en cada uno de ellos de los resultados del precedente. De este modo se puede llegar a un consenso sin necesidad de abrir un proceso de discusión y debate, puesto que las personas consultadas no tienen un contacto directo entre ellas.</a:t>
            </a:r>
            <a:br>
              <a:rPr lang="es-MX" sz="1600" dirty="0" smtClean="0">
                <a:latin typeface="Arial" pitchFamily="34" charset="0"/>
                <a:cs typeface="Arial" pitchFamily="34" charset="0"/>
              </a:rPr>
            </a:br>
            <a:endParaRPr lang="es-MX" sz="1600" b="1" dirty="0" smtClean="0">
              <a:latin typeface="Arial" pitchFamily="34" charset="0"/>
              <a:cs typeface="Arial" pitchFamily="34" charset="0"/>
            </a:endParaRPr>
          </a:p>
          <a:p>
            <a:pPr fontAlgn="base"/>
            <a:endParaRPr lang="es-MX" b="1" dirty="0" smtClean="0">
              <a:latin typeface="Arial" pitchFamily="34" charset="0"/>
              <a:cs typeface="Arial" pitchFamily="34" charset="0"/>
            </a:endParaRPr>
          </a:p>
          <a:p>
            <a:endParaRPr lang="es-MX" b="1" dirty="0" smtClean="0"/>
          </a:p>
          <a:p>
            <a:endParaRPr lang="es-MX" b="1" dirty="0" smtClean="0"/>
          </a:p>
          <a:p>
            <a:endParaRPr lang="es-MX" b="1" dirty="0" smtClean="0"/>
          </a:p>
          <a:p>
            <a:endParaRPr lang="es-MX" dirty="0" smtClean="0"/>
          </a:p>
          <a:p>
            <a:endParaRPr lang="es-MX" b="1" u="sng" dirty="0" smtClean="0"/>
          </a:p>
          <a:p>
            <a:endParaRPr lang="es-MX" b="1" dirty="0" smtClean="0"/>
          </a:p>
          <a:p>
            <a:endParaRPr lang="es-MX" b="1" dirty="0" smtClean="0"/>
          </a:p>
          <a:p>
            <a:endParaRPr lang="es-MX" b="1" dirty="0" smtClean="0"/>
          </a:p>
        </p:txBody>
      </p:sp>
    </p:spTree>
    <p:extLst>
      <p:ext uri="{BB962C8B-B14F-4D97-AF65-F5344CB8AC3E}">
        <p14:creationId xmlns:p14="http://schemas.microsoft.com/office/powerpoint/2010/main" val="2466463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11560" y="476672"/>
            <a:ext cx="7848872" cy="646331"/>
          </a:xfrm>
          <a:prstGeom prst="rect">
            <a:avLst/>
          </a:prstGeom>
        </p:spPr>
        <p:txBody>
          <a:bodyPr wrap="square">
            <a:spAutoFit/>
          </a:bodyPr>
          <a:lstStyle/>
          <a:p>
            <a:pPr algn="just"/>
            <a:endParaRPr lang="es-MX" dirty="0" smtClean="0"/>
          </a:p>
          <a:p>
            <a:pPr algn="just"/>
            <a:endParaRPr lang="es-MX" dirty="0"/>
          </a:p>
        </p:txBody>
      </p:sp>
      <p:sp>
        <p:nvSpPr>
          <p:cNvPr id="5" name="4 Rectángulo"/>
          <p:cNvSpPr/>
          <p:nvPr/>
        </p:nvSpPr>
        <p:spPr>
          <a:xfrm>
            <a:off x="642910" y="1305342"/>
            <a:ext cx="7786742" cy="646331"/>
          </a:xfrm>
          <a:prstGeom prst="rect">
            <a:avLst/>
          </a:prstGeom>
        </p:spPr>
        <p:txBody>
          <a:bodyPr wrap="square">
            <a:spAutoFit/>
          </a:bodyPr>
          <a:lstStyle/>
          <a:p>
            <a:endParaRPr lang="es-MX" i="1" dirty="0" smtClean="0"/>
          </a:p>
          <a:p>
            <a:endParaRPr lang="es-MX" i="1" dirty="0" smtClean="0"/>
          </a:p>
        </p:txBody>
      </p:sp>
      <p:sp>
        <p:nvSpPr>
          <p:cNvPr id="4" name="3 Rectángulo"/>
          <p:cNvSpPr/>
          <p:nvPr/>
        </p:nvSpPr>
        <p:spPr>
          <a:xfrm>
            <a:off x="714348" y="214290"/>
            <a:ext cx="7286676" cy="6524863"/>
          </a:xfrm>
          <a:prstGeom prst="rect">
            <a:avLst/>
          </a:prstGeom>
        </p:spPr>
        <p:txBody>
          <a:bodyPr wrap="square">
            <a:spAutoFit/>
          </a:bodyPr>
          <a:lstStyle/>
          <a:p>
            <a:pPr algn="just" fontAlgn="base"/>
            <a:r>
              <a:rPr lang="es-MX" sz="1600" b="1" dirty="0" smtClean="0">
                <a:latin typeface="Arial" pitchFamily="34" charset="0"/>
                <a:cs typeface="Arial" pitchFamily="34" charset="0"/>
              </a:rPr>
              <a:t>La Pecera:</a:t>
            </a:r>
            <a:r>
              <a:rPr lang="es-MX" sz="1600" dirty="0" smtClean="0">
                <a:latin typeface="Arial" pitchFamily="34" charset="0"/>
                <a:cs typeface="Arial" pitchFamily="34" charset="0"/>
              </a:rPr>
              <a:t> Consiste en formar un pequeño grupo de representantes con conocimientos especializados en el área del problema, quienes se sentarán en círculo para proponer sus ideas y opiniones al respecto, mientras que el resto del grupo escucha (no se permite hablar entre sí) posteriormente se cederá el puesto a otra persona y si hay alguien que esté de acuerdo con las sugerencias entonces alzará la mano. Las decisiones son aceptadas por mayoría.</a:t>
            </a:r>
          </a:p>
          <a:p>
            <a:pPr algn="just" fontAlgn="base"/>
            <a:endParaRPr lang="es-MX" sz="1600" dirty="0" smtClean="0">
              <a:latin typeface="Arial" pitchFamily="34" charset="0"/>
              <a:cs typeface="Arial" pitchFamily="34" charset="0"/>
            </a:endParaRPr>
          </a:p>
          <a:p>
            <a:pPr algn="just" fontAlgn="base"/>
            <a:r>
              <a:rPr lang="es-MX" sz="1600" b="1" dirty="0" smtClean="0">
                <a:latin typeface="Arial" pitchFamily="34" charset="0"/>
                <a:cs typeface="Arial" pitchFamily="34" charset="0"/>
              </a:rPr>
              <a:t>Interacción Didáctica: </a:t>
            </a:r>
            <a:r>
              <a:rPr lang="es-MX" sz="1600" dirty="0" smtClean="0">
                <a:latin typeface="Arial" pitchFamily="34" charset="0"/>
                <a:cs typeface="Arial" pitchFamily="34" charset="0"/>
              </a:rPr>
              <a:t>Por lo regular esta técnica se usa cuando la decisión final es demasiado compleja y la investigación amplia o las decisiones están divididas. Se procede a seleccionar dos grupos, uno aportará las ventajas del problema y el otro las desventajas, después se intercambian temas para después discutir sobre los resultados. Algunas veces se pueden encontrar aportes en común que conlleven a tomar una decisión final.</a:t>
            </a:r>
          </a:p>
          <a:p>
            <a:pPr algn="just" fontAlgn="base"/>
            <a:r>
              <a:rPr lang="es-MX" sz="1600" b="1" dirty="0" smtClean="0">
                <a:latin typeface="Arial" pitchFamily="34" charset="0"/>
                <a:cs typeface="Arial" pitchFamily="34" charset="0"/>
              </a:rPr>
              <a:t> </a:t>
            </a:r>
            <a:r>
              <a:rPr lang="es-MX" sz="1600" dirty="0" smtClean="0">
                <a:latin typeface="Arial" pitchFamily="34" charset="0"/>
                <a:cs typeface="Arial" pitchFamily="34" charset="0"/>
              </a:rPr>
              <a:t/>
            </a:r>
            <a:br>
              <a:rPr lang="es-MX" sz="1600" dirty="0" smtClean="0">
                <a:latin typeface="Arial" pitchFamily="34" charset="0"/>
                <a:cs typeface="Arial" pitchFamily="34" charset="0"/>
              </a:rPr>
            </a:br>
            <a:endParaRPr lang="es-MX" sz="1600" b="1" dirty="0" smtClean="0">
              <a:latin typeface="Arial" pitchFamily="34" charset="0"/>
              <a:cs typeface="Arial" pitchFamily="34" charset="0"/>
            </a:endParaRPr>
          </a:p>
          <a:p>
            <a:pPr fontAlgn="base"/>
            <a:endParaRPr lang="es-MX" b="1" dirty="0" smtClean="0">
              <a:latin typeface="Arial" pitchFamily="34" charset="0"/>
              <a:cs typeface="Arial" pitchFamily="34" charset="0"/>
            </a:endParaRPr>
          </a:p>
          <a:p>
            <a:endParaRPr lang="es-MX" b="1" dirty="0" smtClean="0"/>
          </a:p>
          <a:p>
            <a:endParaRPr lang="es-MX" b="1" dirty="0" smtClean="0"/>
          </a:p>
          <a:p>
            <a:endParaRPr lang="es-MX" b="1" dirty="0" smtClean="0"/>
          </a:p>
          <a:p>
            <a:endParaRPr lang="es-MX" dirty="0" smtClean="0"/>
          </a:p>
          <a:p>
            <a:endParaRPr lang="es-MX" b="1" u="sng" dirty="0" smtClean="0"/>
          </a:p>
          <a:p>
            <a:endParaRPr lang="es-MX" b="1" dirty="0" smtClean="0"/>
          </a:p>
          <a:p>
            <a:endParaRPr lang="es-MX" b="1" dirty="0" smtClean="0"/>
          </a:p>
          <a:p>
            <a:endParaRPr lang="es-MX" b="1" dirty="0" smtClean="0"/>
          </a:p>
        </p:txBody>
      </p:sp>
    </p:spTree>
    <p:extLst>
      <p:ext uri="{BB962C8B-B14F-4D97-AF65-F5344CB8AC3E}">
        <p14:creationId xmlns:p14="http://schemas.microsoft.com/office/powerpoint/2010/main" val="24664631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en">
  <a:themeElements>
    <a:clrScheme name="Orige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e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ge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2339</TotalTime>
  <Words>513</Words>
  <Application>Microsoft Office PowerPoint</Application>
  <PresentationFormat>Presentación en pantalla (4:3)</PresentationFormat>
  <Paragraphs>99</Paragraphs>
  <Slides>9</Slides>
  <Notes>0</Notes>
  <HiddenSlides>0</HiddenSlides>
  <MMClips>0</MMClips>
  <ScaleCrop>false</ScaleCrop>
  <HeadingPairs>
    <vt:vector size="4" baseType="variant">
      <vt:variant>
        <vt:lpstr>Tema</vt:lpstr>
      </vt:variant>
      <vt:variant>
        <vt:i4>1</vt:i4>
      </vt:variant>
      <vt:variant>
        <vt:lpstr>Títulos de diapositiva</vt:lpstr>
      </vt:variant>
      <vt:variant>
        <vt:i4>9</vt:i4>
      </vt:variant>
    </vt:vector>
  </HeadingPairs>
  <TitlesOfParts>
    <vt:vector size="10" baseType="lpstr">
      <vt:lpstr>Origen</vt:lpstr>
      <vt:lpstr>TOMA DE DECISIONES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Lobillo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Virus informáticos</dc:title>
  <dc:creator>Lobillo</dc:creator>
  <cp:lastModifiedBy>Ordoñez</cp:lastModifiedBy>
  <cp:revision>64</cp:revision>
  <dcterms:created xsi:type="dcterms:W3CDTF">2015-02-26T04:31:23Z</dcterms:created>
  <dcterms:modified xsi:type="dcterms:W3CDTF">2016-07-26T21:30:29Z</dcterms:modified>
</cp:coreProperties>
</file>