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8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83404" y="1618468"/>
            <a:ext cx="7233655" cy="1515533"/>
          </a:xfrm>
        </p:spPr>
        <p:txBody>
          <a:bodyPr/>
          <a:lstStyle/>
          <a:p>
            <a:r>
              <a:rPr lang="es-MX" sz="4400" b="1" dirty="0" smtClean="0"/>
              <a:t>Oraciones Yuxtapuestas, Coordinadas y Subordinadas  </a:t>
            </a:r>
            <a:endParaRPr lang="es-MX" sz="4400" b="1" dirty="0"/>
          </a:p>
        </p:txBody>
      </p:sp>
      <p:pic>
        <p:nvPicPr>
          <p:cNvPr id="5" name="Imagen 4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hotocopy/>
                    </a14:imgEffect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64624" y="3933173"/>
            <a:ext cx="2147614" cy="1307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5212238" y="3824945"/>
            <a:ext cx="7473057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600" b="1" dirty="0" smtClean="0"/>
              <a:t>Multiversidad latinoamericana campus: Torreón</a:t>
            </a:r>
          </a:p>
          <a:p>
            <a:r>
              <a:rPr lang="es-MX" sz="1400" b="1" dirty="0" smtClean="0"/>
              <a:t>Asignatura</a:t>
            </a:r>
            <a:r>
              <a:rPr lang="es-MX" sz="1400" dirty="0" smtClean="0"/>
              <a:t>: Literatura II</a:t>
            </a:r>
          </a:p>
          <a:p>
            <a:r>
              <a:rPr lang="es-MX" sz="1400" b="1" dirty="0" smtClean="0"/>
              <a:t>Semestre: </a:t>
            </a:r>
            <a:r>
              <a:rPr lang="es-MX" sz="1400" dirty="0" smtClean="0"/>
              <a:t>IV </a:t>
            </a:r>
          </a:p>
          <a:p>
            <a:r>
              <a:rPr lang="es-MX" sz="1400" b="1" dirty="0" smtClean="0"/>
              <a:t>Bloque 2 </a:t>
            </a:r>
            <a:r>
              <a:rPr lang="es-MX" sz="1400" dirty="0" smtClean="0"/>
              <a:t>Analizas el Género Lirico </a:t>
            </a:r>
          </a:p>
          <a:p>
            <a:r>
              <a:rPr lang="es-MX" sz="1400" b="1" dirty="0" smtClean="0"/>
              <a:t>Profesor: </a:t>
            </a:r>
            <a:r>
              <a:rPr lang="es-MX" sz="1400" dirty="0" smtClean="0"/>
              <a:t>José Agustín Ramírez Ramos </a:t>
            </a:r>
          </a:p>
          <a:p>
            <a:r>
              <a:rPr lang="es-MX" sz="1400" dirty="0" smtClean="0"/>
              <a:t>18 de Febrero de 2015 </a:t>
            </a:r>
            <a:endParaRPr lang="es-MX" sz="1400" dirty="0"/>
          </a:p>
        </p:txBody>
      </p:sp>
      <p:cxnSp>
        <p:nvCxnSpPr>
          <p:cNvPr id="8" name="Conector recto 7"/>
          <p:cNvCxnSpPr/>
          <p:nvPr/>
        </p:nvCxnSpPr>
        <p:spPr>
          <a:xfrm>
            <a:off x="5212238" y="3933173"/>
            <a:ext cx="0" cy="1177446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2367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75087" y="1367142"/>
            <a:ext cx="9601196" cy="1303867"/>
          </a:xfrm>
        </p:spPr>
        <p:txBody>
          <a:bodyPr>
            <a:normAutofit/>
          </a:bodyPr>
          <a:lstStyle/>
          <a:p>
            <a:r>
              <a:rPr lang="es-MX" sz="5400" b="1" dirty="0"/>
              <a:t>Oración Yuxtapuesta</a:t>
            </a:r>
            <a:endParaRPr lang="es-MX" sz="54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46747" y="2556932"/>
            <a:ext cx="10238874" cy="3318936"/>
          </a:xfrm>
        </p:spPr>
        <p:txBody>
          <a:bodyPr>
            <a:normAutofit/>
          </a:bodyPr>
          <a:lstStyle/>
          <a:p>
            <a:r>
              <a:rPr lang="es-MX" sz="2800" dirty="0" smtClean="0"/>
              <a:t>Las oraciones Yuxtapuestas o compuestas son </a:t>
            </a:r>
            <a:r>
              <a:rPr lang="es-MX" sz="2800" dirty="0"/>
              <a:t>aquellas </a:t>
            </a:r>
            <a:r>
              <a:rPr lang="es-MX" sz="2800" dirty="0" smtClean="0"/>
              <a:t>que constan de dos o mas oraciones simples; pero según el modo en que éstas se relacionen. </a:t>
            </a:r>
          </a:p>
          <a:p>
            <a:r>
              <a:rPr lang="es-MX" sz="2800" dirty="0" smtClean="0"/>
              <a:t>Se vinculan mediante un signo de puntuación </a:t>
            </a:r>
            <a:r>
              <a:rPr lang="es-MX" sz="4000" b="1" dirty="0" smtClean="0"/>
              <a:t>(, ; … : .)</a:t>
            </a:r>
            <a:endParaRPr lang="es-MX" sz="3200" b="1" dirty="0"/>
          </a:p>
        </p:txBody>
      </p:sp>
    </p:spTree>
    <p:extLst>
      <p:ext uri="{BB962C8B-B14F-4D97-AF65-F5344CB8AC3E}">
        <p14:creationId xmlns:p14="http://schemas.microsoft.com/office/powerpoint/2010/main" xmlns="" val="3852344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62526" y="2556931"/>
            <a:ext cx="10407315" cy="4301069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</a:pPr>
            <a:r>
              <a:rPr lang="es-MX" sz="2800" dirty="0" smtClean="0"/>
              <a:t>. </a:t>
            </a:r>
            <a:r>
              <a:rPr lang="es-MX" sz="2800" dirty="0"/>
              <a:t>La expresión </a:t>
            </a:r>
            <a:r>
              <a:rPr lang="es-MX" sz="2800" b="1" i="1" dirty="0">
                <a:solidFill>
                  <a:srgbClr val="FF0000"/>
                </a:solidFill>
              </a:rPr>
              <a:t>“Ya es tarde; volvamos a casa”</a:t>
            </a:r>
            <a:r>
              <a:rPr lang="es-MX" sz="2800" dirty="0"/>
              <a:t> es una oración yuxtapuesta formada por dos partes </a:t>
            </a:r>
            <a:r>
              <a:rPr lang="es-MX" sz="2800" b="1" dirty="0">
                <a:solidFill>
                  <a:srgbClr val="0070C0"/>
                </a:solidFill>
              </a:rPr>
              <a:t>(</a:t>
            </a:r>
            <a:r>
              <a:rPr lang="es-MX" sz="2800" b="1" i="1" dirty="0">
                <a:solidFill>
                  <a:srgbClr val="0070C0"/>
                </a:solidFill>
              </a:rPr>
              <a:t>“Ya es tarde”</a:t>
            </a:r>
            <a:r>
              <a:rPr lang="es-MX" sz="2800" dirty="0"/>
              <a:t> y </a:t>
            </a:r>
            <a:r>
              <a:rPr lang="es-MX" sz="2800" b="1" i="1" dirty="0">
                <a:solidFill>
                  <a:srgbClr val="7030A0"/>
                </a:solidFill>
              </a:rPr>
              <a:t>“Volvamos a casa”</a:t>
            </a:r>
            <a:r>
              <a:rPr lang="es-MX" sz="2800" b="1" dirty="0">
                <a:solidFill>
                  <a:srgbClr val="7030A0"/>
                </a:solidFill>
              </a:rPr>
              <a:t>). </a:t>
            </a:r>
            <a:r>
              <a:rPr lang="es-MX" sz="2800" dirty="0"/>
              <a:t>Ambas </a:t>
            </a:r>
            <a:r>
              <a:rPr lang="es-MX" sz="2800" dirty="0" smtClean="0"/>
              <a:t>cuentan </a:t>
            </a:r>
            <a:r>
              <a:rPr lang="es-MX" sz="2800" dirty="0"/>
              <a:t>con </a:t>
            </a:r>
            <a:r>
              <a:rPr lang="es-MX" sz="2800" b="1" dirty="0"/>
              <a:t>sentido completo</a:t>
            </a:r>
            <a:r>
              <a:rPr lang="es-MX" sz="2800" dirty="0"/>
              <a:t> (es decir, podrían entenderse aún cuando aparezcan aisladas). El punto y coma permite realizar la yuxtaposición y dar forma a la oración yuxtapuesta</a:t>
            </a:r>
            <a:r>
              <a:rPr lang="es-MX" sz="2800" dirty="0" smtClean="0"/>
              <a:t>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s-MX" dirty="0"/>
              <a:t/>
            </a:r>
            <a:br>
              <a:rPr lang="es-MX" dirty="0"/>
            </a:br>
            <a:r>
              <a:rPr lang="es-MX" i="1" dirty="0">
                <a:solidFill>
                  <a:srgbClr val="FF0000"/>
                </a:solidFill>
              </a:rPr>
              <a:t>“</a:t>
            </a:r>
            <a:r>
              <a:rPr lang="es-MX" sz="2800" b="1" i="1" dirty="0">
                <a:solidFill>
                  <a:srgbClr val="FF0000"/>
                </a:solidFill>
              </a:rPr>
              <a:t>Hace calor, voy a encender el aire acondicionado”</a:t>
            </a:r>
            <a:r>
              <a:rPr lang="es-MX" sz="2800" b="1" dirty="0">
                <a:solidFill>
                  <a:srgbClr val="FF0000"/>
                </a:solidFill>
              </a:rPr>
              <a:t> </a:t>
            </a:r>
            <a:r>
              <a:rPr lang="es-MX" dirty="0"/>
              <a:t/>
            </a:r>
            <a:br>
              <a:rPr lang="es-MX" dirty="0"/>
            </a:br>
            <a:r>
              <a:rPr lang="es-MX" dirty="0"/>
              <a:t/>
            </a:r>
            <a:br>
              <a:rPr lang="es-MX" dirty="0"/>
            </a:br>
            <a:endParaRPr lang="es-MX" dirty="0"/>
          </a:p>
        </p:txBody>
      </p:sp>
      <p:sp>
        <p:nvSpPr>
          <p:cNvPr id="4" name="Rectángulo 3"/>
          <p:cNvSpPr/>
          <p:nvPr/>
        </p:nvSpPr>
        <p:spPr>
          <a:xfrm>
            <a:off x="1338937" y="1752418"/>
            <a:ext cx="283602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4000" b="1" dirty="0" smtClean="0"/>
              <a:t>Ejemplo:</a:t>
            </a:r>
            <a:endParaRPr lang="es-MX" sz="4000" dirty="0"/>
          </a:p>
        </p:txBody>
      </p:sp>
    </p:spTree>
    <p:extLst>
      <p:ext uri="{BB962C8B-B14F-4D97-AF65-F5344CB8AC3E}">
        <p14:creationId xmlns:p14="http://schemas.microsoft.com/office/powerpoint/2010/main" xmlns="" val="2003155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95401" y="2556931"/>
            <a:ext cx="9942094" cy="4301069"/>
          </a:xfrm>
        </p:spPr>
        <p:txBody>
          <a:bodyPr>
            <a:normAutofit lnSpcReduction="10000"/>
          </a:bodyPr>
          <a:lstStyle/>
          <a:p>
            <a:r>
              <a:rPr lang="es-MX" sz="2800" dirty="0" smtClean="0"/>
              <a:t>Las oraciones coordinadas se forman de dos o más oraciones simples que se unen mediante un </a:t>
            </a:r>
            <a:r>
              <a:rPr lang="es-MX" sz="3600" b="1" dirty="0" smtClean="0">
                <a:solidFill>
                  <a:srgbClr val="FF0000"/>
                </a:solidFill>
              </a:rPr>
              <a:t>nexo. </a:t>
            </a:r>
          </a:p>
          <a:p>
            <a:r>
              <a:rPr lang="es-MX" sz="3200" b="1" dirty="0" smtClean="0">
                <a:solidFill>
                  <a:srgbClr val="FF0000"/>
                </a:solidFill>
              </a:rPr>
              <a:t>Ejemplo: </a:t>
            </a:r>
            <a:r>
              <a:rPr lang="es-MX" sz="3200" b="1" dirty="0"/>
              <a:t>“Ricardo juega al fútbol </a:t>
            </a:r>
            <a:r>
              <a:rPr lang="es-MX" sz="4000" b="1" dirty="0" smtClean="0">
                <a:solidFill>
                  <a:srgbClr val="FF0000"/>
                </a:solidFill>
              </a:rPr>
              <a:t>Y</a:t>
            </a:r>
            <a:r>
              <a:rPr lang="es-MX" sz="3200" b="1" dirty="0" smtClean="0"/>
              <a:t> </a:t>
            </a:r>
            <a:r>
              <a:rPr lang="es-MX" sz="3200" b="1" dirty="0"/>
              <a:t>Martín aprende música</a:t>
            </a:r>
            <a:r>
              <a:rPr lang="es-MX" sz="3200" b="1" dirty="0" smtClean="0"/>
              <a:t>”</a:t>
            </a:r>
          </a:p>
          <a:p>
            <a:r>
              <a:rPr lang="es-MX" sz="3500" b="1" dirty="0" smtClean="0">
                <a:solidFill>
                  <a:srgbClr val="FF0000"/>
                </a:solidFill>
              </a:rPr>
              <a:t>Nexos: </a:t>
            </a:r>
            <a:r>
              <a:rPr lang="es-MX" sz="3200" i="1" dirty="0">
                <a:latin typeface="Arial" panose="020B0604020202020204" pitchFamily="34" charset="0"/>
                <a:cs typeface="Arial" panose="020B0604020202020204" pitchFamily="34" charset="0"/>
              </a:rPr>
              <a:t>por que, con, para, y, también, por lo tanto, o, que, pero, de, el hecho de que, por donde</a:t>
            </a:r>
            <a:r>
              <a:rPr lang="es-MX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MX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etc.</a:t>
            </a:r>
            <a:r>
              <a:rPr lang="es-MX" sz="3200" dirty="0"/>
              <a:t/>
            </a:r>
            <a:br>
              <a:rPr lang="es-MX" sz="3200" dirty="0"/>
            </a:br>
            <a:r>
              <a:rPr lang="es-MX" sz="3200" dirty="0"/>
              <a:t/>
            </a:r>
            <a:br>
              <a:rPr lang="es-MX" sz="3200" dirty="0"/>
            </a:br>
            <a:endParaRPr lang="es-MX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1465850" y="1499490"/>
            <a:ext cx="9601196" cy="1303867"/>
          </a:xfrm>
        </p:spPr>
        <p:txBody>
          <a:bodyPr>
            <a:normAutofit/>
          </a:bodyPr>
          <a:lstStyle/>
          <a:p>
            <a:r>
              <a:rPr lang="es-MX" sz="5400" b="1" dirty="0" smtClean="0"/>
              <a:t>Oración Coordinada</a:t>
            </a:r>
            <a:endParaRPr lang="es-MX" sz="5400" dirty="0"/>
          </a:p>
        </p:txBody>
      </p:sp>
    </p:spTree>
    <p:extLst>
      <p:ext uri="{BB962C8B-B14F-4D97-AF65-F5344CB8AC3E}">
        <p14:creationId xmlns:p14="http://schemas.microsoft.com/office/powerpoint/2010/main" xmlns="" val="2418052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95401" y="2472708"/>
            <a:ext cx="9601196" cy="4012310"/>
          </a:xfrm>
        </p:spPr>
        <p:txBody>
          <a:bodyPr>
            <a:normAutofit/>
          </a:bodyPr>
          <a:lstStyle/>
          <a:p>
            <a:r>
              <a:rPr lang="es-MX" sz="2800" dirty="0"/>
              <a:t>Las oraciones subordinadas o </a:t>
            </a:r>
            <a:r>
              <a:rPr lang="es-MX" sz="2800" dirty="0" smtClean="0"/>
              <a:t>secundarias </a:t>
            </a:r>
            <a:r>
              <a:rPr lang="es-MX" sz="2800" dirty="0"/>
              <a:t>son aquellas que no tienen autonomía y dependen obligatoriamente de otra oración, que recibe el nombre de oración principal. </a:t>
            </a:r>
            <a:br>
              <a:rPr lang="es-MX" sz="2800" dirty="0"/>
            </a:br>
            <a:r>
              <a:rPr lang="es-MX" sz="2800" dirty="0"/>
              <a:t/>
            </a:r>
            <a:br>
              <a:rPr lang="es-MX" sz="2800" dirty="0"/>
            </a:br>
            <a:r>
              <a:rPr lang="es-MX" sz="2800" dirty="0" smtClean="0"/>
              <a:t>Ejemplo: </a:t>
            </a:r>
            <a:r>
              <a:rPr lang="es-MX" sz="2800" dirty="0" smtClean="0">
                <a:solidFill>
                  <a:srgbClr val="FF0000"/>
                </a:solidFill>
              </a:rPr>
              <a:t>la fresa es exquisita </a:t>
            </a:r>
            <a:r>
              <a:rPr lang="es-MX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aunque</a:t>
            </a:r>
            <a:r>
              <a:rPr lang="es-MX" sz="2800" dirty="0" smtClean="0">
                <a:solidFill>
                  <a:srgbClr val="FF0000"/>
                </a:solidFill>
              </a:rPr>
              <a:t> sea un fruto picado de viruela</a:t>
            </a:r>
          </a:p>
          <a:p>
            <a:r>
              <a:rPr lang="es-MX" sz="2800" dirty="0">
                <a:solidFill>
                  <a:srgbClr val="FF0000"/>
                </a:solidFill>
              </a:rPr>
              <a:t>Apúrate </a:t>
            </a:r>
            <a:r>
              <a:rPr lang="es-MX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s-MX" sz="2800" dirty="0">
                <a:solidFill>
                  <a:srgbClr val="FF0000"/>
                </a:solidFill>
              </a:rPr>
              <a:t> llegarás </a:t>
            </a:r>
            <a:r>
              <a:rPr lang="es-MX" sz="2800" dirty="0" smtClean="0">
                <a:solidFill>
                  <a:srgbClr val="FF0000"/>
                </a:solidFill>
              </a:rPr>
              <a:t>tarde</a:t>
            </a:r>
          </a:p>
          <a:p>
            <a:r>
              <a:rPr lang="es-MX" sz="2800" dirty="0">
                <a:solidFill>
                  <a:srgbClr val="FF0000"/>
                </a:solidFill>
              </a:rPr>
              <a:t>Ya me voy </a:t>
            </a:r>
            <a:r>
              <a:rPr lang="es-MX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</a:t>
            </a:r>
            <a:r>
              <a:rPr lang="es-MX" sz="2800" dirty="0">
                <a:solidFill>
                  <a:srgbClr val="FF0000"/>
                </a:solidFill>
              </a:rPr>
              <a:t> tengo prisa</a:t>
            </a:r>
          </a:p>
        </p:txBody>
      </p:sp>
      <p:sp>
        <p:nvSpPr>
          <p:cNvPr id="4" name="Título 1"/>
          <p:cNvSpPr txBox="1">
            <a:spLocks/>
          </p:cNvSpPr>
          <p:nvPr/>
        </p:nvSpPr>
        <p:spPr>
          <a:xfrm>
            <a:off x="1175087" y="136714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MX" sz="5400" b="1" dirty="0" smtClean="0"/>
              <a:t>Oración Subordinada </a:t>
            </a:r>
            <a:endParaRPr lang="es-MX" sz="5400" dirty="0"/>
          </a:p>
        </p:txBody>
      </p:sp>
    </p:spTree>
    <p:extLst>
      <p:ext uri="{BB962C8B-B14F-4D97-AF65-F5344CB8AC3E}">
        <p14:creationId xmlns:p14="http://schemas.microsoft.com/office/powerpoint/2010/main" xmlns="" val="949252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ánico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168</TotalTime>
  <Words>175</Words>
  <Application>Microsoft Office PowerPoint</Application>
  <PresentationFormat>Personalizado</PresentationFormat>
  <Paragraphs>21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Orgánico</vt:lpstr>
      <vt:lpstr>Oraciones Yuxtapuestas, Coordinadas y Subordinadas  </vt:lpstr>
      <vt:lpstr>Oración Yuxtapuesta</vt:lpstr>
      <vt:lpstr>Diapositiva 3</vt:lpstr>
      <vt:lpstr>Oración Coordinada</vt:lpstr>
      <vt:lpstr>Diapositiva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Funciones Gramaticales</dc:title>
  <dc:creator>Propietario</dc:creator>
  <cp:lastModifiedBy>Gina</cp:lastModifiedBy>
  <cp:revision>12</cp:revision>
  <dcterms:created xsi:type="dcterms:W3CDTF">2015-02-19T05:57:43Z</dcterms:created>
  <dcterms:modified xsi:type="dcterms:W3CDTF">2016-03-01T16:20:43Z</dcterms:modified>
</cp:coreProperties>
</file>