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7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82" d="100"/>
          <a:sy n="82" d="100"/>
        </p:scale>
        <p:origin x="-1026"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bg>
      <p:bgRef idx="1002">
        <a:schemeClr val="bg2"/>
      </p:bgRef>
    </p:bg>
    <p:spTree>
      <p:nvGrpSpPr>
        <p:cNvPr id="1" name=""/>
        <p:cNvGrpSpPr/>
        <p:nvPr/>
      </p:nvGrpSpPr>
      <p:grpSpPr>
        <a:xfrm>
          <a:off x="0" y="0"/>
          <a:ext cx="0" cy="0"/>
          <a:chOff x="0" y="0"/>
          <a:chExt cx="0" cy="0"/>
        </a:xfrm>
      </p:grpSpPr>
      <p:sp>
        <p:nvSpPr>
          <p:cNvPr id="9" name="8 Título"/>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s-ES" smtClean="0"/>
              <a:t>Haga clic para modificar el estilo de título del patrón</a:t>
            </a:r>
            <a:endParaRPr kumimoji="0" lang="en-US"/>
          </a:p>
        </p:txBody>
      </p:sp>
      <p:sp>
        <p:nvSpPr>
          <p:cNvPr id="17" name="16 Subtítulo"/>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30" name="29 Marcador de fecha"/>
          <p:cNvSpPr>
            <a:spLocks noGrp="1"/>
          </p:cNvSpPr>
          <p:nvPr>
            <p:ph type="dt" sz="half" idx="10"/>
          </p:nvPr>
        </p:nvSpPr>
        <p:spPr/>
        <p:txBody>
          <a:bodyPr/>
          <a:lstStyle/>
          <a:p>
            <a:fld id="{84FA51BC-3A2B-4D87-A8E0-8D941A8B747E}" type="datetimeFigureOut">
              <a:rPr lang="es-MX" smtClean="0"/>
              <a:pPr/>
              <a:t>25/01/2015</a:t>
            </a:fld>
            <a:endParaRPr lang="es-MX"/>
          </a:p>
        </p:txBody>
      </p:sp>
      <p:sp>
        <p:nvSpPr>
          <p:cNvPr id="19" name="18 Marcador de pie de página"/>
          <p:cNvSpPr>
            <a:spLocks noGrp="1"/>
          </p:cNvSpPr>
          <p:nvPr>
            <p:ph type="ftr" sz="quarter" idx="11"/>
          </p:nvPr>
        </p:nvSpPr>
        <p:spPr/>
        <p:txBody>
          <a:bodyPr/>
          <a:lstStyle/>
          <a:p>
            <a:endParaRPr lang="es-MX"/>
          </a:p>
        </p:txBody>
      </p:sp>
      <p:sp>
        <p:nvSpPr>
          <p:cNvPr id="27" name="26 Marcador de número de diapositiva"/>
          <p:cNvSpPr>
            <a:spLocks noGrp="1"/>
          </p:cNvSpPr>
          <p:nvPr>
            <p:ph type="sldNum" sz="quarter" idx="12"/>
          </p:nvPr>
        </p:nvSpPr>
        <p:spPr/>
        <p:txBody>
          <a:bodyPr/>
          <a:lstStyle/>
          <a:p>
            <a:fld id="{E513D37B-27B2-4C53-9A17-C6B3C3D84CF7}" type="slidenum">
              <a:rPr lang="es-MX" smtClean="0"/>
              <a:pPr/>
              <a:t>‹Nº›</a:t>
            </a:fld>
            <a:endParaRPr lang="es-MX"/>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84FA51BC-3A2B-4D87-A8E0-8D941A8B747E}" type="datetimeFigureOut">
              <a:rPr lang="es-MX" smtClean="0"/>
              <a:pPr/>
              <a:t>25/01/2015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E513D37B-27B2-4C53-9A17-C6B3C3D84CF7}" type="slidenum">
              <a:rPr lang="es-MX" smtClean="0"/>
              <a:pPr/>
              <a:t>‹Nº›</a:t>
            </a:fld>
            <a:endParaRPr lang="es-MX"/>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bg>
      <p:bgRef idx="1002">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p>
            <a:fld id="{84FA51BC-3A2B-4D87-A8E0-8D941A8B747E}" type="datetimeFigureOut">
              <a:rPr lang="es-MX" smtClean="0"/>
              <a:pPr/>
              <a:t>25/01/2015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E513D37B-27B2-4C53-9A17-C6B3C3D84CF7}" type="slidenum">
              <a:rPr lang="es-MX" smtClean="0"/>
              <a:pPr/>
              <a:t>‹Nº›</a:t>
            </a:fld>
            <a:endParaRPr lang="es-MX"/>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229600" cy="1143000"/>
          </a:xfrm>
        </p:spPr>
        <p:txBody>
          <a:bodyPr/>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p>
            <a:fld id="{84FA51BC-3A2B-4D87-A8E0-8D941A8B747E}" type="datetimeFigureOut">
              <a:rPr lang="es-MX" smtClean="0"/>
              <a:pPr/>
              <a:t>25/01/2015</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E513D37B-27B2-4C53-9A17-C6B3C3D84CF7}" type="slidenum">
              <a:rPr lang="es-MX" smtClean="0"/>
              <a:pPr/>
              <a:t>‹Nº›</a:t>
            </a:fld>
            <a:endParaRPr lang="es-MX"/>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229600" cy="1143000"/>
          </a:xfrm>
        </p:spPr>
        <p:txBody>
          <a:bodyPr tIns="45720" anchor="b"/>
          <a:lstStyle>
            <a:lvl1pPr>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p>
            <a:fld id="{84FA51BC-3A2B-4D87-A8E0-8D941A8B747E}" type="datetimeFigureOut">
              <a:rPr lang="es-MX" smtClean="0"/>
              <a:pPr/>
              <a:t>25/01/2015</a:t>
            </a:fld>
            <a:endParaRPr lang="es-MX"/>
          </a:p>
        </p:txBody>
      </p:sp>
      <p:sp>
        <p:nvSpPr>
          <p:cNvPr id="8" name="7 Marcador de pie de página"/>
          <p:cNvSpPr>
            <a:spLocks noGrp="1"/>
          </p:cNvSpPr>
          <p:nvPr>
            <p:ph type="ftr" sz="quarter" idx="11"/>
          </p:nvPr>
        </p:nvSpPr>
        <p:spPr/>
        <p:txBody>
          <a:bodyPr/>
          <a:lstStyle/>
          <a:p>
            <a:endParaRPr lang="es-MX"/>
          </a:p>
        </p:txBody>
      </p:sp>
      <p:sp>
        <p:nvSpPr>
          <p:cNvPr id="9" name="8 Marcador de número de diapositiva"/>
          <p:cNvSpPr>
            <a:spLocks noGrp="1"/>
          </p:cNvSpPr>
          <p:nvPr>
            <p:ph type="sldNum" sz="quarter" idx="12"/>
          </p:nvPr>
        </p:nvSpPr>
        <p:spPr/>
        <p:txBody>
          <a:bodyPr/>
          <a:lstStyle/>
          <a:p>
            <a:fld id="{E513D37B-27B2-4C53-9A17-C6B3C3D84CF7}" type="slidenum">
              <a:rPr lang="es-MX" smtClean="0"/>
              <a:pPr/>
              <a:t>‹Nº›</a:t>
            </a:fld>
            <a:endParaRPr lang="es-MX"/>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fld id="{84FA51BC-3A2B-4D87-A8E0-8D941A8B747E}" type="datetimeFigureOut">
              <a:rPr lang="es-MX" smtClean="0"/>
              <a:pPr/>
              <a:t>25/01/2015</a:t>
            </a:fld>
            <a:endParaRPr lang="es-MX"/>
          </a:p>
        </p:txBody>
      </p:sp>
      <p:sp>
        <p:nvSpPr>
          <p:cNvPr id="4" name="3 Marcador de pie de página"/>
          <p:cNvSpPr>
            <a:spLocks noGrp="1"/>
          </p:cNvSpPr>
          <p:nvPr>
            <p:ph type="ftr" sz="quarter" idx="11"/>
          </p:nvPr>
        </p:nvSpPr>
        <p:spPr/>
        <p:txBody>
          <a:bodyPr/>
          <a:lstStyle/>
          <a:p>
            <a:endParaRPr lang="es-MX"/>
          </a:p>
        </p:txBody>
      </p:sp>
      <p:sp>
        <p:nvSpPr>
          <p:cNvPr id="5" name="4 Marcador de número de diapositiva"/>
          <p:cNvSpPr>
            <a:spLocks noGrp="1"/>
          </p:cNvSpPr>
          <p:nvPr>
            <p:ph type="sldNum" sz="quarter" idx="12"/>
          </p:nvPr>
        </p:nvSpPr>
        <p:spPr/>
        <p:txBody>
          <a:bodyPr/>
          <a:lstStyle/>
          <a:p>
            <a:fld id="{E513D37B-27B2-4C53-9A17-C6B3C3D84CF7}" type="slidenum">
              <a:rPr lang="es-MX" smtClean="0"/>
              <a:pPr/>
              <a:t>‹Nº›</a:t>
            </a:fld>
            <a:endParaRPr lang="es-MX"/>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84FA51BC-3A2B-4D87-A8E0-8D941A8B747E}" type="datetimeFigureOut">
              <a:rPr lang="es-MX" smtClean="0"/>
              <a:pPr/>
              <a:t>25/01/2015</a:t>
            </a:fld>
            <a:endParaRPr lang="es-MX"/>
          </a:p>
        </p:txBody>
      </p:sp>
      <p:sp>
        <p:nvSpPr>
          <p:cNvPr id="3" name="2 Marcador de pie de página"/>
          <p:cNvSpPr>
            <a:spLocks noGrp="1"/>
          </p:cNvSpPr>
          <p:nvPr>
            <p:ph type="ftr" sz="quarter" idx="11"/>
          </p:nvPr>
        </p:nvSpPr>
        <p:spPr/>
        <p:txBody>
          <a:bodyPr/>
          <a:lstStyle/>
          <a:p>
            <a:endParaRPr lang="es-MX"/>
          </a:p>
        </p:txBody>
      </p:sp>
      <p:sp>
        <p:nvSpPr>
          <p:cNvPr id="4" name="3 Marcador de número de diapositiva"/>
          <p:cNvSpPr>
            <a:spLocks noGrp="1"/>
          </p:cNvSpPr>
          <p:nvPr>
            <p:ph type="sldNum" sz="quarter" idx="12"/>
          </p:nvPr>
        </p:nvSpPr>
        <p:spPr/>
        <p:txBody>
          <a:bodyPr/>
          <a:lstStyle/>
          <a:p>
            <a:fld id="{E513D37B-27B2-4C53-9A17-C6B3C3D84CF7}" type="slidenum">
              <a:rPr lang="es-MX" smtClean="0"/>
              <a:pPr/>
              <a:t>‹Nº›</a:t>
            </a:fld>
            <a:endParaRPr lang="es-MX"/>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p>
            <a:fld id="{84FA51BC-3A2B-4D87-A8E0-8D941A8B747E}" type="datetimeFigureOut">
              <a:rPr lang="es-MX" smtClean="0"/>
              <a:pPr/>
              <a:t>25/01/2015</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E513D37B-27B2-4C53-9A17-C6B3C3D84CF7}" type="slidenum">
              <a:rPr lang="es-MX" smtClean="0"/>
              <a:pPr/>
              <a:t>‹Nº›</a:t>
            </a:fld>
            <a:endParaRPr lang="es-MX"/>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9" name="8 Recortar y redondear rectángulo de esquina sencilla"/>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11 Triángulo rectángulo"/>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1 Título"/>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s-ES" smtClean="0"/>
              <a:t>Haga clic para modificar el estilo de título del patrón</a:t>
            </a:r>
            <a:endParaRPr kumimoji="0" lang="en-US"/>
          </a:p>
        </p:txBody>
      </p:sp>
      <p:sp>
        <p:nvSpPr>
          <p:cNvPr id="4" name="3 Marcador de texto"/>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s-ES" smtClean="0"/>
              <a:t>Haga clic para modificar el estilo de texto del patrón</a:t>
            </a:r>
          </a:p>
        </p:txBody>
      </p:sp>
      <p:sp>
        <p:nvSpPr>
          <p:cNvPr id="5" name="4 Marcador de fecha"/>
          <p:cNvSpPr>
            <a:spLocks noGrp="1"/>
          </p:cNvSpPr>
          <p:nvPr>
            <p:ph type="dt" sz="half" idx="10"/>
          </p:nvPr>
        </p:nvSpPr>
        <p:spPr/>
        <p:txBody>
          <a:bodyPr/>
          <a:lstStyle/>
          <a:p>
            <a:fld id="{84FA51BC-3A2B-4D87-A8E0-8D941A8B747E}" type="datetimeFigureOut">
              <a:rPr lang="es-MX" smtClean="0"/>
              <a:pPr/>
              <a:t>25/01/2015</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a:xfrm>
            <a:off x="8077200" y="6356350"/>
            <a:ext cx="609600" cy="365125"/>
          </a:xfrm>
        </p:spPr>
        <p:txBody>
          <a:bodyPr/>
          <a:lstStyle/>
          <a:p>
            <a:fld id="{E513D37B-27B2-4C53-9A17-C6B3C3D84CF7}" type="slidenum">
              <a:rPr lang="es-MX" smtClean="0"/>
              <a:pPr/>
              <a:t>‹Nº›</a:t>
            </a:fld>
            <a:endParaRPr lang="es-MX"/>
          </a:p>
        </p:txBody>
      </p:sp>
      <p:sp>
        <p:nvSpPr>
          <p:cNvPr id="3" name="2 Marcador de posición de imagen"/>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s-ES" smtClean="0"/>
              <a:t>Haga clic en el icono para agregar una imagen</a:t>
            </a:r>
            <a:endParaRPr kumimoji="0" lang="en-US" dirty="0"/>
          </a:p>
        </p:txBody>
      </p:sp>
      <p:sp>
        <p:nvSpPr>
          <p:cNvPr id="10" name="9 Forma libre"/>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10 Forma libre"/>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84FA51BC-3A2B-4D87-A8E0-8D941A8B747E}" type="datetimeFigureOut">
              <a:rPr lang="es-MX" smtClean="0"/>
              <a:pPr/>
              <a:t>25/01/2015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E513D37B-27B2-4C53-9A17-C6B3C3D84CF7}" type="slidenum">
              <a:rPr lang="es-MX" smtClean="0"/>
              <a:pPr/>
              <a:t>‹Nº›</a:t>
            </a:fld>
            <a:endParaRPr lang="es-MX"/>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914401"/>
            <a:ext cx="2057400" cy="5211763"/>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914401"/>
            <a:ext cx="6019800" cy="5211763"/>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84FA51BC-3A2B-4D87-A8E0-8D941A8B747E}" type="datetimeFigureOut">
              <a:rPr lang="es-MX" smtClean="0"/>
              <a:pPr/>
              <a:t>25/01/2015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E513D37B-27B2-4C53-9A17-C6B3C3D84CF7}" type="slidenum">
              <a:rPr lang="es-MX" smtClean="0"/>
              <a:pPr/>
              <a:t>‹Nº›</a:t>
            </a:fld>
            <a:endParaRPr lang="es-MX"/>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6 Forma libre"/>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7 Forma libre"/>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8 Marcador de título"/>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s-ES" smtClean="0"/>
              <a:t>Haga clic para modificar el estilo de título del patrón</a:t>
            </a:r>
            <a:endParaRPr kumimoji="0" lang="en-US"/>
          </a:p>
        </p:txBody>
      </p:sp>
      <p:sp>
        <p:nvSpPr>
          <p:cNvPr id="30" name="29 Marcador de texto"/>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0" name="9 Marcador de fecha"/>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84FA51BC-3A2B-4D87-A8E0-8D941A8B747E}" type="datetimeFigureOut">
              <a:rPr lang="es-MX" smtClean="0"/>
              <a:pPr/>
              <a:t>25/01/2015</a:t>
            </a:fld>
            <a:endParaRPr lang="es-MX"/>
          </a:p>
        </p:txBody>
      </p:sp>
      <p:sp>
        <p:nvSpPr>
          <p:cNvPr id="22" name="21 Marcador de pie de página"/>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s-MX"/>
          </a:p>
        </p:txBody>
      </p:sp>
      <p:sp>
        <p:nvSpPr>
          <p:cNvPr id="18" name="17 Marcador de número de diapositiva"/>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E513D37B-27B2-4C53-9A17-C6B3C3D84CF7}" type="slidenum">
              <a:rPr lang="es-MX" smtClean="0"/>
              <a:pPr/>
              <a:t>‹Nº›</a:t>
            </a:fld>
            <a:endParaRPr lang="es-MX"/>
          </a:p>
        </p:txBody>
      </p:sp>
      <p:grpSp>
        <p:nvGrpSpPr>
          <p:cNvPr id="2" name="1 Grupo"/>
          <p:cNvGrpSpPr/>
          <p:nvPr/>
        </p:nvGrpSpPr>
        <p:grpSpPr>
          <a:xfrm>
            <a:off x="-19017" y="202408"/>
            <a:ext cx="9180548" cy="649224"/>
            <a:chOff x="-19045" y="216550"/>
            <a:chExt cx="9180548" cy="649224"/>
          </a:xfrm>
        </p:grpSpPr>
        <p:sp>
          <p:nvSpPr>
            <p:cNvPr id="12" name="11 Forma libre"/>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12 Forma libre"/>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pPr algn="ctr"/>
            <a:r>
              <a:rPr lang="es-MX" dirty="0" smtClean="0"/>
              <a:t>VALORES UNIVERSALES</a:t>
            </a:r>
            <a:endParaRPr lang="es-MX"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MULTIVERSIDAD VERACRUZ</a:t>
            </a:r>
            <a:endParaRPr lang="es-MX" dirty="0"/>
          </a:p>
        </p:txBody>
      </p:sp>
      <p:sp>
        <p:nvSpPr>
          <p:cNvPr id="3" name="2 Marcador de contenido"/>
          <p:cNvSpPr>
            <a:spLocks noGrp="1"/>
          </p:cNvSpPr>
          <p:nvPr>
            <p:ph idx="1"/>
          </p:nvPr>
        </p:nvSpPr>
        <p:spPr/>
        <p:txBody>
          <a:bodyPr/>
          <a:lstStyle/>
          <a:p>
            <a:r>
              <a:rPr lang="es-MX" dirty="0" smtClean="0"/>
              <a:t>PROFRA. PALOMA ZAMUDIO AZAMAR</a:t>
            </a:r>
          </a:p>
          <a:p>
            <a:endParaRPr lang="es-MX" dirty="0"/>
          </a:p>
          <a:p>
            <a:r>
              <a:rPr lang="es-MX" smtClean="0"/>
              <a:t>ÉTICA Y VALORES I</a:t>
            </a:r>
            <a:endParaRPr lang="es-MX"/>
          </a:p>
        </p:txBody>
      </p:sp>
    </p:spTree>
    <p:extLst>
      <p:ext uri="{BB962C8B-B14F-4D97-AF65-F5344CB8AC3E}">
        <p14:creationId xmlns:p14="http://schemas.microsoft.com/office/powerpoint/2010/main" xmlns="" val="42464522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lgn="ctr"/>
            <a:r>
              <a:rPr lang="es-MX" dirty="0" smtClean="0"/>
              <a:t>CONCEPTO:</a:t>
            </a:r>
            <a:endParaRPr lang="es-MX" dirty="0"/>
          </a:p>
        </p:txBody>
      </p:sp>
      <p:sp>
        <p:nvSpPr>
          <p:cNvPr id="3" name="2 Marcador de contenido"/>
          <p:cNvSpPr>
            <a:spLocks noGrp="1"/>
          </p:cNvSpPr>
          <p:nvPr>
            <p:ph idx="1"/>
          </p:nvPr>
        </p:nvSpPr>
        <p:spPr/>
        <p:txBody>
          <a:bodyPr/>
          <a:lstStyle/>
          <a:p>
            <a:r>
              <a:rPr lang="es-MX" dirty="0" smtClean="0"/>
              <a:t>Son principios que nos permiten orientar nuestro comportamiento en función de realizarnos como personas. Son creencias fundamentales que nos ayudan a preferir, apreciar y elegir unas cosas en lugar de otras, o un comportamiento en lugar de otro. También son fuente de satisfacción y plenitud.</a:t>
            </a:r>
            <a:endParaRPr lang="es-MX"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r>
              <a:rPr lang="es-MX" dirty="0" smtClean="0"/>
              <a:t>AMOR: El amor es el principio que crea y sustenta las relaciones humanas con dignidad y profundidad. El amor espiritual nos lleva al silencio, y este tiene el poder de unir, guiar y liberar alas personas. El amor es la base para el principio de ecuanimidad entre el espíritu y la persona. Cuando el amor esta combinado con la fe, crea una base fuerte para la iniciativa y la acción.</a:t>
            </a:r>
            <a:endParaRPr lang="es-MX"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r>
              <a:rPr lang="es-MX" dirty="0" smtClean="0"/>
              <a:t>RESPETO: Conocer el valor propio y honrar el valor de los demás es la verdadera manera de ganar respeto. Respeto es el conocimiento del valor inherente y los derechos innatos de los individuos y de la sociedad. Estos deben ser reconocidos como el foco central para lograr que las personas se comprometan con un propósito mas elevado en la vida.</a:t>
            </a:r>
            <a:endParaRPr lang="es-MX"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r>
              <a:rPr lang="es-MX" dirty="0" smtClean="0"/>
              <a:t>PAZ: Es el fruto de la sana convivencia entre los seres humanos. Para hacerla posible es necesario un ordenamiento social justo, en el que todos los ciudadanos tengan las mismas oportunidades de desarrollarse como personas y les sean respetados sus derechos fundamentales.</a:t>
            </a:r>
            <a:endParaRPr lang="es-MX"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r>
              <a:rPr lang="es-MX" dirty="0" smtClean="0"/>
              <a:t>LIBERTAD: Es la posibilidad que tenemos de decidir por nosotros mismos como actuar en las diferentes situaciones que se nos presentan en la vida, el que es libre elige, entre determinadas opciones, la o las que le parecen mejores o mas convenientes, tanto para su bienestar como para el de los demás o el de la sociedad en general.</a:t>
            </a:r>
            <a:endParaRPr lang="es-MX"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r>
              <a:rPr lang="es-MX" dirty="0" smtClean="0"/>
              <a:t>BONDAD: Es la disposición permanente a hacer el bien, de manera amable, generosa y firme. Las personas bondadosas sienten un gran respeto por sus semejantes y se preocupan por su bienestar. Si alguien no </a:t>
            </a:r>
            <a:r>
              <a:rPr lang="es-MX" dirty="0" smtClean="0"/>
              <a:t>está </a:t>
            </a:r>
            <a:r>
              <a:rPr lang="es-MX" dirty="0" smtClean="0"/>
              <a:t>en buena situación y necesita ayuda, el bondadoso no duda en ofrecerla y lo hace sin ofender, amorosamente y poniendo un gran interés en ello.</a:t>
            </a:r>
            <a:endParaRPr lang="es-MX"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r>
              <a:rPr lang="es-MX" dirty="0" smtClean="0"/>
              <a:t>JUSTICIA: La justicia consiste en </a:t>
            </a:r>
            <a:r>
              <a:rPr lang="es-MX" dirty="0" smtClean="0"/>
              <a:t>conocer</a:t>
            </a:r>
            <a:r>
              <a:rPr lang="es-MX" dirty="0" smtClean="0"/>
              <a:t>, respetar y hacer valer los derechos de las personas </a:t>
            </a:r>
            <a:r>
              <a:rPr lang="es-MX" dirty="0" smtClean="0"/>
              <a:t>. Así </a:t>
            </a:r>
            <a:r>
              <a:rPr lang="es-MX" dirty="0" smtClean="0"/>
              <a:t>como ser justos implica reconocer, aplaudir y fomentar las buenas acciones y las buenas causas , también implica condenar todos aquellos </a:t>
            </a:r>
            <a:r>
              <a:rPr lang="es-MX" dirty="0" smtClean="0"/>
              <a:t>comportamientos </a:t>
            </a:r>
            <a:r>
              <a:rPr lang="es-MX" dirty="0" smtClean="0"/>
              <a:t>que hacen daño a los individuos o </a:t>
            </a:r>
            <a:r>
              <a:rPr lang="es-MX" dirty="0" smtClean="0"/>
              <a:t>a la </a:t>
            </a:r>
            <a:r>
              <a:rPr lang="es-MX" dirty="0" smtClean="0"/>
              <a:t>sociedad.</a:t>
            </a:r>
            <a:endParaRPr lang="es-MX"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r>
              <a:rPr lang="es-MX" dirty="0" smtClean="0"/>
              <a:t>PRUDENCIA: El sentido de la moderación y el equilibrio, que nos impide comportarnos de manera ciega e irreflexiva en las múltiples situaciones que debemos sortear en la vida. Una persona prudente se caracteriza por su cautela al actuar, lo cual es resultado del alto valor que le da a su propia vida, a la de los demás y en general a todas las cosas que vale la pena proteger.</a:t>
            </a:r>
            <a:endParaRPr lang="es-MX"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r>
              <a:rPr lang="es-MX" dirty="0" smtClean="0"/>
              <a:t>RESPONSABILIDAD: Es la conciencia acerca de las consecuencias que tiene lo que hacemos o dejamos de hacer sobre nosotros mismos o los demás. La responsabilidad garantiza el cumplimiento de los compromisos adquiridos y genera confianza y tranquilidad entre las personas.</a:t>
            </a:r>
            <a:endParaRPr lang="es-MX"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r>
              <a:rPr lang="es-MX" dirty="0" smtClean="0"/>
              <a:t>HONESTIDAD: Que no hay contradicciones ni discrepancias entre los pensamientos, palabras o acciones. Ser honesto con el verdadero ser y con el propósito de una tarea gana la confianza de los demás e inspira fe en ellos. Ser honesto exige coraje para decir siempre la verdad y obrar en forma recta y clara.</a:t>
            </a:r>
            <a:endParaRPr lang="es-MX"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r>
              <a:rPr lang="es-MX" dirty="0" smtClean="0"/>
              <a:t>TOLERANCIA: Es la expresión </a:t>
            </a:r>
            <a:r>
              <a:rPr lang="es-MX" dirty="0" smtClean="0"/>
              <a:t>más </a:t>
            </a:r>
            <a:r>
              <a:rPr lang="es-MX" dirty="0" smtClean="0"/>
              <a:t>clara del respeto por los demás. Tiene que ver con el reconocimiento de los otros como seres humanos, con derecho a ser aceptados en su individualidad y diferencia. Una persona tolerante atrae a otra diferente mediante el entendimiento y una mentalidad abierta.</a:t>
            </a:r>
            <a:endParaRPr lang="es-MX"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r>
              <a:rPr lang="es-MX" dirty="0" smtClean="0"/>
              <a:t>SOLIDARIDAD: Es cuando dos o </a:t>
            </a:r>
            <a:r>
              <a:rPr lang="es-MX" dirty="0" smtClean="0"/>
              <a:t>más </a:t>
            </a:r>
            <a:r>
              <a:rPr lang="es-MX" dirty="0" smtClean="0"/>
              <a:t>personas se unen y colaboran mutuamente para conseguir un fin común. Es tan grande el poder de la solidaridad, que cuando la ponemos en práctica nos hacemos inmensamente fuertes y podemos asumir sin temor los </a:t>
            </a:r>
            <a:r>
              <a:rPr lang="es-MX" dirty="0" smtClean="0"/>
              <a:t>más </a:t>
            </a:r>
            <a:r>
              <a:rPr lang="es-MX" dirty="0" smtClean="0"/>
              <a:t>grandes desafíos, al tiempo que resistimos con firmeza los embates de la adversidad.</a:t>
            </a:r>
            <a:endParaRPr lang="es-MX"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r>
              <a:rPr lang="es-MX" dirty="0" smtClean="0"/>
              <a:t>HUMILDAD: Es la conciencia que tenemos acerca de lo que somos, de nuestras fortalezas y debilidades como seres humanos, que nos impide por lo tanto creernos superiores a los demás. Una persona humilde hará el esfuerzo de escuchar y de aceptar a los demás. Cuando más acepte a los demás, más se tendrá a esa persona en gran estima y </a:t>
            </a:r>
            <a:r>
              <a:rPr lang="es-MX" dirty="0" smtClean="0"/>
              <a:t>más </a:t>
            </a:r>
            <a:r>
              <a:rPr lang="es-MX" dirty="0" smtClean="0"/>
              <a:t>se la </a:t>
            </a:r>
            <a:r>
              <a:rPr lang="es-MX" dirty="0" smtClean="0"/>
              <a:t>escuchará.</a:t>
            </a:r>
            <a:endParaRPr lang="es-MX"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r>
              <a:rPr lang="es-MX" dirty="0" smtClean="0"/>
              <a:t>SENCILLEZ: Es claridad en la mente e intelecto. Los que personifican la sencillez están libres de pensamientos extenuantes, complicados y extraños. La sencillez invoca al instinto, la intuición y el discernimiento para crear pensamientos con esencia y sentimientos de empatía. En la sencillez hay altruismo, el que personifica esa virtud ha renunciado a la posesividad y esta libre de los deseos materiales que distraen el intelecto haciéndolo divagar hacia territorios inútiles.</a:t>
            </a:r>
            <a:endParaRPr lang="es-MX"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r>
              <a:rPr lang="es-MX" dirty="0" smtClean="0"/>
              <a:t>PERSEVERANCIA: Es el aliento o la fuerza interior que nos permite llevar a buen termino las cosas que emprendemos. Los que son perseverantes tienen una alta motivación y un profundo sentido del compromiso que les impiden abandonar las tareas que comienzan, y los animales a trabajar hasta el final.</a:t>
            </a:r>
            <a:endParaRPr lang="es-MX"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r>
              <a:rPr lang="es-MX" dirty="0" smtClean="0"/>
              <a:t>LEALTAD: Tiene que ver con el sentimiento de apego, fidelidad y respeto que nos inspiran a las personas a las que queremos o las ideas con las que nos identificamos. Los que son leales poseen un alto sentido del compromiso y ellos les permite ser constantes en sus afectos y cumplidores de su palabra.</a:t>
            </a:r>
            <a:endParaRPr lang="es-MX"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r>
              <a:rPr lang="es-MX" dirty="0" smtClean="0"/>
              <a:t>GENEROSIDAD: Es una clara manifestación de nobleza de espíritu y grandeza de corazón en una persona. Los que son generosos son ricos en la capacidad de ofrecer a otros lo más preciado de si mismos. Solo con generosidad podemos situarnos sobre nuestros intereses personales y hacer lo que esté a nuestro alcance para que todos tengamos las mismas oportunidades.</a:t>
            </a:r>
            <a:endParaRPr lang="es-MX"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r>
              <a:rPr lang="es-MX" dirty="0" smtClean="0"/>
              <a:t>AMISTAD: Es una de las más nobles y desinteresadas formas de afecto que una persona puede sentir por otra. Los que son amigos se quieren y se acepta sin condiciones. Un amigo de verdad siempre tendrá las puertas abiertas para su amigo y no lo abandonará ni se alejará de él en los momentos difíciles.</a:t>
            </a:r>
            <a:endParaRPr lang="es-MX"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endParaRPr lang="es-MX" dirty="0" smtClean="0"/>
          </a:p>
          <a:p>
            <a:endParaRPr lang="es-MX" dirty="0" smtClean="0"/>
          </a:p>
          <a:p>
            <a:endParaRPr lang="es-MX" dirty="0" smtClean="0"/>
          </a:p>
          <a:p>
            <a:pPr algn="ctr"/>
            <a:r>
              <a:rPr lang="es-MX" sz="5400" dirty="0" smtClean="0"/>
              <a:t>GRACIAS!</a:t>
            </a:r>
            <a:endParaRPr lang="es-MX" sz="5400"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ujo">
  <a:themeElements>
    <a:clrScheme name="Flujo">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ujo">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ujo">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36</TotalTime>
  <Words>1112</Words>
  <Application>Microsoft Office PowerPoint</Application>
  <PresentationFormat>Presentación en pantalla (4:3)</PresentationFormat>
  <Paragraphs>28</Paragraphs>
  <Slides>21</Slides>
  <Notes>0</Notes>
  <HiddenSlides>0</HiddenSlides>
  <MMClips>0</MMClips>
  <ScaleCrop>false</ScaleCrop>
  <HeadingPairs>
    <vt:vector size="4" baseType="variant">
      <vt:variant>
        <vt:lpstr>Tema</vt:lpstr>
      </vt:variant>
      <vt:variant>
        <vt:i4>1</vt:i4>
      </vt:variant>
      <vt:variant>
        <vt:lpstr>Títulos de diapositiva</vt:lpstr>
      </vt:variant>
      <vt:variant>
        <vt:i4>21</vt:i4>
      </vt:variant>
    </vt:vector>
  </HeadingPairs>
  <TitlesOfParts>
    <vt:vector size="22" baseType="lpstr">
      <vt:lpstr>Flujo</vt:lpstr>
      <vt:lpstr>VALORES UNIVERSALES</vt:lpstr>
      <vt:lpstr>MULTIVERSIDAD VERACRUZ</vt:lpstr>
      <vt:lpstr>CONCEPTO:</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vector>
  </TitlesOfParts>
  <Company>Toshiba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PALOMA</dc:creator>
  <cp:lastModifiedBy>admin</cp:lastModifiedBy>
  <cp:revision>5</cp:revision>
  <dcterms:created xsi:type="dcterms:W3CDTF">2014-10-09T03:38:37Z</dcterms:created>
  <dcterms:modified xsi:type="dcterms:W3CDTF">2015-01-26T03:44:16Z</dcterms:modified>
</cp:coreProperties>
</file>