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sldIdLst>
    <p:sldId id="256" r:id="rId2"/>
    <p:sldId id="257" r:id="rId3"/>
    <p:sldId id="258" r:id="rId4"/>
    <p:sldId id="259" r:id="rId5"/>
    <p:sldId id="260" r:id="rId6"/>
    <p:sldId id="261" r:id="rId7"/>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2" d="100"/>
          <a:sy n="82" d="100"/>
        </p:scale>
        <p:origin x="-804" y="2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Rectángulo"/>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Título"/>
          <p:cNvSpPr>
            <a:spLocks noGrp="1"/>
          </p:cNvSpPr>
          <p:nvPr>
            <p:ph type="ctrTitle"/>
          </p:nvPr>
        </p:nvSpPr>
        <p:spPr>
          <a:xfrm>
            <a:off x="2362200" y="4038600"/>
            <a:ext cx="6477000" cy="1828800"/>
          </a:xfrm>
        </p:spPr>
        <p:txBody>
          <a:bodyPr anchor="b"/>
          <a:lstStyle>
            <a:lvl1pPr>
              <a:defRPr cap="all" baseline="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3B211743-2FE2-4EFE-94C7-076180D81A96}" type="datetimeFigureOut">
              <a:rPr lang="es-MX" smtClean="0"/>
              <a:pPr/>
              <a:t>07/09/2015</a:t>
            </a:fld>
            <a:endParaRPr lang="es-MX" dirty="0"/>
          </a:p>
        </p:txBody>
      </p:sp>
      <p:sp>
        <p:nvSpPr>
          <p:cNvPr id="17" name="16 Marcador de pie de página"/>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s-MX" dirty="0"/>
          </a:p>
        </p:txBody>
      </p:sp>
      <p:sp>
        <p:nvSpPr>
          <p:cNvPr id="29" name="28 Marcador de número de diapositiva"/>
          <p:cNvSpPr>
            <a:spLocks noGrp="1"/>
          </p:cNvSpPr>
          <p:nvPr>
            <p:ph type="sldNum" sz="quarter" idx="12"/>
          </p:nvPr>
        </p:nvSpPr>
        <p:spPr>
          <a:xfrm>
            <a:off x="8001000" y="228600"/>
            <a:ext cx="838200" cy="381000"/>
          </a:xfrm>
        </p:spPr>
        <p:txBody>
          <a:bodyPr/>
          <a:lstStyle>
            <a:lvl1pPr>
              <a:defRPr>
                <a:solidFill>
                  <a:schemeClr val="tx2"/>
                </a:solidFill>
              </a:defRPr>
            </a:lvl1pPr>
          </a:lstStyle>
          <a:p>
            <a:fld id="{D8E1A71D-C07D-46D0-8211-566722571659}" type="slidenum">
              <a:rPr lang="es-MX" smtClean="0"/>
              <a:pPr/>
              <a:t>‹Nº›</a:t>
            </a:fld>
            <a:endParaRPr lang="es-MX"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12648" y="228600"/>
            <a:ext cx="8153400" cy="990600"/>
          </a:xfrm>
        </p:spPr>
        <p:txBody>
          <a:body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3B211743-2FE2-4EFE-94C7-076180D81A96}" type="datetimeFigureOut">
              <a:rPr lang="es-MX" smtClean="0"/>
              <a:pPr/>
              <a:t>07/09/2015</a:t>
            </a:fld>
            <a:endParaRPr lang="es-MX" dirty="0"/>
          </a:p>
        </p:txBody>
      </p:sp>
      <p:sp>
        <p:nvSpPr>
          <p:cNvPr id="5" name="4 Marcador de pie de página"/>
          <p:cNvSpPr>
            <a:spLocks noGrp="1"/>
          </p:cNvSpPr>
          <p:nvPr>
            <p:ph type="ftr" sz="quarter" idx="11"/>
          </p:nvPr>
        </p:nvSpPr>
        <p:spPr/>
        <p:txBody>
          <a:bodyPr/>
          <a:lstStyle/>
          <a:p>
            <a:endParaRPr lang="es-MX" dirty="0"/>
          </a:p>
        </p:txBody>
      </p:sp>
      <p:sp>
        <p:nvSpPr>
          <p:cNvPr id="6" name="5 Marcador de número de diapositiva"/>
          <p:cNvSpPr>
            <a:spLocks noGrp="1"/>
          </p:cNvSpPr>
          <p:nvPr>
            <p:ph type="sldNum" sz="quarter" idx="12"/>
          </p:nvPr>
        </p:nvSpPr>
        <p:spPr/>
        <p:txBody>
          <a:bodyPr/>
          <a:lstStyle>
            <a:lvl1pPr>
              <a:defRPr>
                <a:solidFill>
                  <a:srgbClr val="FFFFFF"/>
                </a:solidFill>
              </a:defRPr>
            </a:lvl1pPr>
          </a:lstStyle>
          <a:p>
            <a:fld id="{D8E1A71D-C07D-46D0-8211-566722571659}" type="slidenum">
              <a:rPr lang="es-MX" smtClean="0"/>
              <a:pPr/>
              <a:t>‹Nº›</a:t>
            </a:fld>
            <a:endParaRPr lang="es-MX" dirty="0"/>
          </a:p>
        </p:txBody>
      </p:sp>
      <p:sp>
        <p:nvSpPr>
          <p:cNvPr id="8" name="7 Marcador de contenido"/>
          <p:cNvSpPr>
            <a:spLocks noGrp="1"/>
          </p:cNvSpPr>
          <p:nvPr>
            <p:ph sz="quarter" idx="1"/>
          </p:nvPr>
        </p:nvSpPr>
        <p:spPr>
          <a:xfrm>
            <a:off x="612648" y="1600200"/>
            <a:ext cx="8153400" cy="44958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7" name="6 Rectángulo"/>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Rectángulo"/>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Rectángulo"/>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1 Título"/>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s-ES" smtClean="0"/>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3B211743-2FE2-4EFE-94C7-076180D81A96}" type="datetimeFigureOut">
              <a:rPr lang="es-MX" smtClean="0"/>
              <a:pPr/>
              <a:t>07/09/2015</a:t>
            </a:fld>
            <a:endParaRPr lang="es-MX" dirty="0"/>
          </a:p>
        </p:txBody>
      </p:sp>
      <p:sp>
        <p:nvSpPr>
          <p:cNvPr id="13" name="12 Marcador de número de diapositiva"/>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D8E1A71D-C07D-46D0-8211-566722571659}" type="slidenum">
              <a:rPr lang="es-MX" smtClean="0"/>
              <a:pPr/>
              <a:t>‹Nº›</a:t>
            </a:fld>
            <a:endParaRPr lang="es-MX" dirty="0"/>
          </a:p>
        </p:txBody>
      </p:sp>
      <p:sp>
        <p:nvSpPr>
          <p:cNvPr id="14" name="13 Marcador de pie de página"/>
          <p:cNvSpPr>
            <a:spLocks noGrp="1"/>
          </p:cNvSpPr>
          <p:nvPr>
            <p:ph type="ftr" sz="quarter" idx="12"/>
          </p:nvPr>
        </p:nvSpPr>
        <p:spPr/>
        <p:txBody>
          <a:bodyPr/>
          <a:lstStyle/>
          <a:p>
            <a:endParaRPr lang="es-MX"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9" name="8 Marcador de contenido"/>
          <p:cNvSpPr>
            <a:spLocks noGrp="1"/>
          </p:cNvSpPr>
          <p:nvPr>
            <p:ph sz="quarter" idx="1"/>
          </p:nvPr>
        </p:nvSpPr>
        <p:spPr>
          <a:xfrm>
            <a:off x="609600"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844901"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8" name="7 Marcador de fecha"/>
          <p:cNvSpPr>
            <a:spLocks noGrp="1"/>
          </p:cNvSpPr>
          <p:nvPr>
            <p:ph type="dt" sz="half" idx="15"/>
          </p:nvPr>
        </p:nvSpPr>
        <p:spPr/>
        <p:txBody>
          <a:bodyPr rtlCol="0"/>
          <a:lstStyle/>
          <a:p>
            <a:fld id="{3B211743-2FE2-4EFE-94C7-076180D81A96}" type="datetimeFigureOut">
              <a:rPr lang="es-MX" smtClean="0"/>
              <a:pPr/>
              <a:t>07/09/2015</a:t>
            </a:fld>
            <a:endParaRPr lang="es-MX" dirty="0"/>
          </a:p>
        </p:txBody>
      </p:sp>
      <p:sp>
        <p:nvSpPr>
          <p:cNvPr id="10" name="9 Marcador de número de diapositiva"/>
          <p:cNvSpPr>
            <a:spLocks noGrp="1"/>
          </p:cNvSpPr>
          <p:nvPr>
            <p:ph type="sldNum" sz="quarter" idx="16"/>
          </p:nvPr>
        </p:nvSpPr>
        <p:spPr/>
        <p:txBody>
          <a:bodyPr rtlCol="0"/>
          <a:lstStyle/>
          <a:p>
            <a:fld id="{D8E1A71D-C07D-46D0-8211-566722571659}" type="slidenum">
              <a:rPr lang="es-MX" smtClean="0"/>
              <a:pPr/>
              <a:t>‹Nº›</a:t>
            </a:fld>
            <a:endParaRPr lang="es-MX" dirty="0"/>
          </a:p>
        </p:txBody>
      </p:sp>
      <p:sp>
        <p:nvSpPr>
          <p:cNvPr id="12" name="11 Marcador de pie de página"/>
          <p:cNvSpPr>
            <a:spLocks noGrp="1"/>
          </p:cNvSpPr>
          <p:nvPr>
            <p:ph type="ftr" sz="quarter" idx="17"/>
          </p:nvPr>
        </p:nvSpPr>
        <p:spPr/>
        <p:txBody>
          <a:bodyPr rtlCol="0"/>
          <a:lstStyle/>
          <a:p>
            <a:endParaRPr lang="es-MX"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33400" y="273050"/>
            <a:ext cx="8153400" cy="869950"/>
          </a:xfrm>
        </p:spPr>
        <p:txBody>
          <a:bodyPr anchor="ctr"/>
          <a:lstStyle>
            <a:lvl1pPr>
              <a:defRPr/>
            </a:lvl1pPr>
          </a:lstStyle>
          <a:p>
            <a:r>
              <a:rPr kumimoji="0" lang="es-ES" smtClean="0"/>
              <a:t>Haga clic para modificar el estilo de título del patrón</a:t>
            </a:r>
            <a:endParaRPr kumimoji="0" lang="en-US"/>
          </a:p>
        </p:txBody>
      </p:sp>
      <p:sp>
        <p:nvSpPr>
          <p:cNvPr id="11" name="10 Marcador de contenido"/>
          <p:cNvSpPr>
            <a:spLocks noGrp="1"/>
          </p:cNvSpPr>
          <p:nvPr>
            <p:ph sz="quarter" idx="2"/>
          </p:nvPr>
        </p:nvSpPr>
        <p:spPr>
          <a:xfrm>
            <a:off x="609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800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Marcador de fecha"/>
          <p:cNvSpPr>
            <a:spLocks noGrp="1"/>
          </p:cNvSpPr>
          <p:nvPr>
            <p:ph type="dt" sz="half" idx="15"/>
          </p:nvPr>
        </p:nvSpPr>
        <p:spPr/>
        <p:txBody>
          <a:bodyPr rtlCol="0"/>
          <a:lstStyle/>
          <a:p>
            <a:fld id="{3B211743-2FE2-4EFE-94C7-076180D81A96}" type="datetimeFigureOut">
              <a:rPr lang="es-MX" smtClean="0"/>
              <a:pPr/>
              <a:t>07/09/2015</a:t>
            </a:fld>
            <a:endParaRPr lang="es-MX" dirty="0"/>
          </a:p>
        </p:txBody>
      </p:sp>
      <p:sp>
        <p:nvSpPr>
          <p:cNvPr id="12" name="11 Marcador de número de diapositiva"/>
          <p:cNvSpPr>
            <a:spLocks noGrp="1"/>
          </p:cNvSpPr>
          <p:nvPr>
            <p:ph type="sldNum" sz="quarter" idx="16"/>
          </p:nvPr>
        </p:nvSpPr>
        <p:spPr/>
        <p:txBody>
          <a:bodyPr rtlCol="0"/>
          <a:lstStyle/>
          <a:p>
            <a:fld id="{D8E1A71D-C07D-46D0-8211-566722571659}" type="slidenum">
              <a:rPr lang="es-MX" smtClean="0"/>
              <a:pPr/>
              <a:t>‹Nº›</a:t>
            </a:fld>
            <a:endParaRPr lang="es-MX" dirty="0"/>
          </a:p>
        </p:txBody>
      </p:sp>
      <p:sp>
        <p:nvSpPr>
          <p:cNvPr id="14" name="13 Marcador de pie de página"/>
          <p:cNvSpPr>
            <a:spLocks noGrp="1"/>
          </p:cNvSpPr>
          <p:nvPr>
            <p:ph type="ftr" sz="quarter" idx="17"/>
          </p:nvPr>
        </p:nvSpPr>
        <p:spPr/>
        <p:txBody>
          <a:bodyPr rtlCol="0"/>
          <a:lstStyle/>
          <a:p>
            <a:endParaRPr lang="es-MX" dirty="0"/>
          </a:p>
        </p:txBody>
      </p:sp>
      <p:sp>
        <p:nvSpPr>
          <p:cNvPr id="16" name="15 Marcador de texto"/>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5" name="14 Marcador de texto"/>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3B211743-2FE2-4EFE-94C7-076180D81A96}" type="datetimeFigureOut">
              <a:rPr lang="es-MX" smtClean="0"/>
              <a:pPr/>
              <a:t>07/09/2015</a:t>
            </a:fld>
            <a:endParaRPr lang="es-MX" dirty="0"/>
          </a:p>
        </p:txBody>
      </p:sp>
      <p:sp>
        <p:nvSpPr>
          <p:cNvPr id="4" name="3 Marcador de pie de página"/>
          <p:cNvSpPr>
            <a:spLocks noGrp="1"/>
          </p:cNvSpPr>
          <p:nvPr>
            <p:ph type="ftr" sz="quarter" idx="11"/>
          </p:nvPr>
        </p:nvSpPr>
        <p:spPr/>
        <p:txBody>
          <a:bodyPr/>
          <a:lstStyle/>
          <a:p>
            <a:endParaRPr lang="es-MX" dirty="0"/>
          </a:p>
        </p:txBody>
      </p:sp>
      <p:sp>
        <p:nvSpPr>
          <p:cNvPr id="5" name="4 Marcador de número de diapositiva"/>
          <p:cNvSpPr>
            <a:spLocks noGrp="1"/>
          </p:cNvSpPr>
          <p:nvPr>
            <p:ph type="sldNum" sz="quarter" idx="12"/>
          </p:nvPr>
        </p:nvSpPr>
        <p:spPr/>
        <p:txBody>
          <a:bodyPr/>
          <a:lstStyle>
            <a:lvl1pPr>
              <a:defRPr>
                <a:solidFill>
                  <a:srgbClr val="FFFFFF"/>
                </a:solidFill>
              </a:defRPr>
            </a:lvl1pPr>
          </a:lstStyle>
          <a:p>
            <a:fld id="{D8E1A71D-C07D-46D0-8211-566722571659}" type="slidenum">
              <a:rPr lang="es-MX" smtClean="0"/>
              <a:pPr/>
              <a:t>‹Nº›</a:t>
            </a:fld>
            <a:endParaRPr lang="es-MX"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B211743-2FE2-4EFE-94C7-076180D81A96}" type="datetimeFigureOut">
              <a:rPr lang="es-MX" smtClean="0"/>
              <a:pPr/>
              <a:t>07/09/2015</a:t>
            </a:fld>
            <a:endParaRPr lang="es-MX" dirty="0"/>
          </a:p>
        </p:txBody>
      </p:sp>
      <p:sp>
        <p:nvSpPr>
          <p:cNvPr id="3" name="2 Marcador de pie de página"/>
          <p:cNvSpPr>
            <a:spLocks noGrp="1"/>
          </p:cNvSpPr>
          <p:nvPr>
            <p:ph type="ftr" sz="quarter" idx="11"/>
          </p:nvPr>
        </p:nvSpPr>
        <p:spPr/>
        <p:txBody>
          <a:bodyPr/>
          <a:lstStyle/>
          <a:p>
            <a:endParaRPr lang="es-MX" dirty="0"/>
          </a:p>
        </p:txBody>
      </p:sp>
      <p:sp>
        <p:nvSpPr>
          <p:cNvPr id="4" name="3 Marcador de número de diapositiva"/>
          <p:cNvSpPr>
            <a:spLocks noGrp="1"/>
          </p:cNvSpPr>
          <p:nvPr>
            <p:ph type="sldNum" sz="quarter" idx="12"/>
          </p:nvPr>
        </p:nvSpPr>
        <p:spPr>
          <a:xfrm>
            <a:off x="0" y="6248400"/>
            <a:ext cx="533400" cy="381000"/>
          </a:xfrm>
        </p:spPr>
        <p:txBody>
          <a:bodyPr/>
          <a:lstStyle>
            <a:lvl1pPr>
              <a:defRPr>
                <a:solidFill>
                  <a:schemeClr val="tx2"/>
                </a:solidFill>
              </a:defRPr>
            </a:lvl1pPr>
          </a:lstStyle>
          <a:p>
            <a:fld id="{D8E1A71D-C07D-46D0-8211-566722571659}" type="slidenum">
              <a:rPr lang="es-MX" smtClean="0"/>
              <a:pPr/>
              <a:t>‹Nº›</a:t>
            </a:fld>
            <a:endParaRPr lang="es-MX"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3050"/>
            <a:ext cx="8077200" cy="869950"/>
          </a:xfrm>
        </p:spPr>
        <p:txBody>
          <a:bodyPr anchor="ctr"/>
          <a:lstStyle>
            <a:lvl1pPr algn="l">
              <a:buNone/>
              <a:defRPr sz="4400" b="0"/>
            </a:lvl1p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3B211743-2FE2-4EFE-94C7-076180D81A96}" type="datetimeFigureOut">
              <a:rPr lang="es-MX" smtClean="0"/>
              <a:pPr/>
              <a:t>07/09/2015</a:t>
            </a:fld>
            <a:endParaRPr lang="es-MX" dirty="0"/>
          </a:p>
        </p:txBody>
      </p:sp>
      <p:sp>
        <p:nvSpPr>
          <p:cNvPr id="6" name="5 Marcador de pie de página"/>
          <p:cNvSpPr>
            <a:spLocks noGrp="1"/>
          </p:cNvSpPr>
          <p:nvPr>
            <p:ph type="ftr" sz="quarter" idx="11"/>
          </p:nvPr>
        </p:nvSpPr>
        <p:spPr/>
        <p:txBody>
          <a:bodyPr/>
          <a:lstStyle/>
          <a:p>
            <a:endParaRPr lang="es-MX" dirty="0"/>
          </a:p>
        </p:txBody>
      </p:sp>
      <p:sp>
        <p:nvSpPr>
          <p:cNvPr id="7" name="6 Marcador de número de diapositiva"/>
          <p:cNvSpPr>
            <a:spLocks noGrp="1"/>
          </p:cNvSpPr>
          <p:nvPr>
            <p:ph type="sldNum" sz="quarter" idx="12"/>
          </p:nvPr>
        </p:nvSpPr>
        <p:spPr/>
        <p:txBody>
          <a:bodyPr/>
          <a:lstStyle>
            <a:lvl1pPr>
              <a:defRPr>
                <a:solidFill>
                  <a:srgbClr val="FFFFFF"/>
                </a:solidFill>
              </a:defRPr>
            </a:lvl1pPr>
          </a:lstStyle>
          <a:p>
            <a:fld id="{D8E1A71D-C07D-46D0-8211-566722571659}" type="slidenum">
              <a:rPr lang="es-MX" smtClean="0"/>
              <a:pPr/>
              <a:t>‹Nº›</a:t>
            </a:fld>
            <a:endParaRPr lang="es-MX" dirty="0"/>
          </a:p>
        </p:txBody>
      </p:sp>
      <p:sp>
        <p:nvSpPr>
          <p:cNvPr id="3" name="2 Marcador de texto"/>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9" name="8 Marcador de contenido"/>
          <p:cNvSpPr>
            <a:spLocks noGrp="1"/>
          </p:cNvSpPr>
          <p:nvPr>
            <p:ph sz="quarter" idx="1"/>
          </p:nvPr>
        </p:nvSpPr>
        <p:spPr>
          <a:xfrm>
            <a:off x="2362200" y="1752600"/>
            <a:ext cx="6400800" cy="44196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smtClean="0"/>
              <a:t>Haga clic para modificar el estilo de texto del patrón</a:t>
            </a:r>
          </a:p>
        </p:txBody>
      </p:sp>
      <p:sp>
        <p:nvSpPr>
          <p:cNvPr id="8" name="7 Rectángulo"/>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Rectángulo"/>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1 Título"/>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s-ES" smtClean="0"/>
              <a:t>Haga clic para modificar el estilo de título del patrón</a:t>
            </a:r>
            <a:endParaRPr kumimoji="0" lang="en-US"/>
          </a:p>
        </p:txBody>
      </p:sp>
      <p:sp>
        <p:nvSpPr>
          <p:cNvPr id="11" name="10 Rectángulo"/>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Marcador de fecha"/>
          <p:cNvSpPr>
            <a:spLocks noGrp="1"/>
          </p:cNvSpPr>
          <p:nvPr>
            <p:ph type="dt" sz="half" idx="10"/>
          </p:nvPr>
        </p:nvSpPr>
        <p:spPr>
          <a:xfrm>
            <a:off x="6248400" y="6248400"/>
            <a:ext cx="2667000" cy="365125"/>
          </a:xfrm>
        </p:spPr>
        <p:txBody>
          <a:bodyPr rtlCol="0"/>
          <a:lstStyle/>
          <a:p>
            <a:fld id="{3B211743-2FE2-4EFE-94C7-076180D81A96}" type="datetimeFigureOut">
              <a:rPr lang="es-MX" smtClean="0"/>
              <a:pPr/>
              <a:t>07/09/2015</a:t>
            </a:fld>
            <a:endParaRPr lang="es-MX" dirty="0"/>
          </a:p>
        </p:txBody>
      </p:sp>
      <p:sp>
        <p:nvSpPr>
          <p:cNvPr id="13" name="12 Marcador de número de diapositiva"/>
          <p:cNvSpPr>
            <a:spLocks noGrp="1"/>
          </p:cNvSpPr>
          <p:nvPr>
            <p:ph type="sldNum" sz="quarter" idx="11"/>
          </p:nvPr>
        </p:nvSpPr>
        <p:spPr>
          <a:xfrm>
            <a:off x="0" y="4667249"/>
            <a:ext cx="1447800" cy="663578"/>
          </a:xfrm>
        </p:spPr>
        <p:txBody>
          <a:bodyPr rtlCol="0"/>
          <a:lstStyle>
            <a:lvl1pPr>
              <a:defRPr sz="2800"/>
            </a:lvl1pPr>
          </a:lstStyle>
          <a:p>
            <a:fld id="{D8E1A71D-C07D-46D0-8211-566722571659}" type="slidenum">
              <a:rPr lang="es-MX" smtClean="0"/>
              <a:pPr/>
              <a:t>‹Nº›</a:t>
            </a:fld>
            <a:endParaRPr lang="es-MX" dirty="0"/>
          </a:p>
        </p:txBody>
      </p:sp>
      <p:sp>
        <p:nvSpPr>
          <p:cNvPr id="14" name="13 Marcador de pie de página"/>
          <p:cNvSpPr>
            <a:spLocks noGrp="1"/>
          </p:cNvSpPr>
          <p:nvPr>
            <p:ph type="ftr" sz="quarter" idx="12"/>
          </p:nvPr>
        </p:nvSpPr>
        <p:spPr>
          <a:xfrm>
            <a:off x="1600200" y="6248206"/>
            <a:ext cx="4572000" cy="365125"/>
          </a:xfrm>
        </p:spPr>
        <p:txBody>
          <a:bodyPr rtlCol="0"/>
          <a:lstStyle/>
          <a:p>
            <a:endParaRPr lang="es-MX" dirty="0"/>
          </a:p>
        </p:txBody>
      </p:sp>
      <p:sp>
        <p:nvSpPr>
          <p:cNvPr id="3" name="2 Marcador de posición de imagen"/>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s-ES" smtClean="0"/>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3B211743-2FE2-4EFE-94C7-076180D81A96}" type="datetimeFigureOut">
              <a:rPr lang="es-MX" smtClean="0"/>
              <a:pPr/>
              <a:t>07/09/2015</a:t>
            </a:fld>
            <a:endParaRPr lang="es-MX" dirty="0"/>
          </a:p>
        </p:txBody>
      </p:sp>
      <p:sp>
        <p:nvSpPr>
          <p:cNvPr id="5" name="4 Marcador de pie de página"/>
          <p:cNvSpPr>
            <a:spLocks noGrp="1"/>
          </p:cNvSpPr>
          <p:nvPr>
            <p:ph type="ftr" sz="quarter" idx="11"/>
          </p:nvPr>
        </p:nvSpPr>
        <p:spPr/>
        <p:txBody>
          <a:bodyPr/>
          <a:lstStyle/>
          <a:p>
            <a:endParaRPr lang="es-MX" dirty="0"/>
          </a:p>
        </p:txBody>
      </p:sp>
      <p:sp>
        <p:nvSpPr>
          <p:cNvPr id="6" name="5 Marcador de número de diapositiva"/>
          <p:cNvSpPr>
            <a:spLocks noGrp="1"/>
          </p:cNvSpPr>
          <p:nvPr>
            <p:ph type="sldNum" sz="quarter" idx="12"/>
          </p:nvPr>
        </p:nvSpPr>
        <p:spPr/>
        <p:txBody>
          <a:bodyPr/>
          <a:lstStyle/>
          <a:p>
            <a:fld id="{D8E1A71D-C07D-46D0-8211-566722571659}" type="slidenum">
              <a:rPr lang="es-MX" smtClean="0"/>
              <a:pPr/>
              <a:t>‹Nº›</a:t>
            </a:fld>
            <a:endParaRPr lang="es-MX"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53200" y="609600"/>
            <a:ext cx="2057400" cy="55165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609600"/>
            <a:ext cx="5562600" cy="5516564"/>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6553200" y="6248402"/>
            <a:ext cx="2209800" cy="365125"/>
          </a:xfrm>
        </p:spPr>
        <p:txBody>
          <a:bodyPr/>
          <a:lstStyle/>
          <a:p>
            <a:fld id="{3B211743-2FE2-4EFE-94C7-076180D81A96}" type="datetimeFigureOut">
              <a:rPr lang="es-MX" smtClean="0"/>
              <a:pPr/>
              <a:t>07/09/2015</a:t>
            </a:fld>
            <a:endParaRPr lang="es-MX" dirty="0"/>
          </a:p>
        </p:txBody>
      </p:sp>
      <p:sp>
        <p:nvSpPr>
          <p:cNvPr id="5" name="4 Marcador de pie de página"/>
          <p:cNvSpPr>
            <a:spLocks noGrp="1"/>
          </p:cNvSpPr>
          <p:nvPr>
            <p:ph type="ftr" sz="quarter" idx="11"/>
          </p:nvPr>
        </p:nvSpPr>
        <p:spPr>
          <a:xfrm>
            <a:off x="457201" y="6248207"/>
            <a:ext cx="5573483" cy="365125"/>
          </a:xfrm>
        </p:spPr>
        <p:txBody>
          <a:bodyPr/>
          <a:lstStyle/>
          <a:p>
            <a:endParaRPr lang="es-MX" dirty="0"/>
          </a:p>
        </p:txBody>
      </p:sp>
      <p:sp>
        <p:nvSpPr>
          <p:cNvPr id="7" name="6 Rectángulo"/>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7 Rectángulo"/>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8 Rectángulo"/>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5 Marcador de número de diapositiva"/>
          <p:cNvSpPr>
            <a:spLocks noGrp="1"/>
          </p:cNvSpPr>
          <p:nvPr>
            <p:ph type="sldNum" sz="quarter" idx="12"/>
          </p:nvPr>
        </p:nvSpPr>
        <p:spPr>
          <a:xfrm rot="5400000">
            <a:off x="5989638" y="144462"/>
            <a:ext cx="533400" cy="244476"/>
          </a:xfrm>
        </p:spPr>
        <p:txBody>
          <a:bodyPr/>
          <a:lstStyle/>
          <a:p>
            <a:fld id="{D8E1A71D-C07D-46D0-8211-566722571659}" type="slidenum">
              <a:rPr lang="es-MX" smtClean="0"/>
              <a:pPr/>
              <a:t>‹Nº›</a:t>
            </a:fld>
            <a:endParaRPr lang="es-MX"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609600" y="228600"/>
            <a:ext cx="8153400" cy="990600"/>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3B211743-2FE2-4EFE-94C7-076180D81A96}" type="datetimeFigureOut">
              <a:rPr lang="es-MX" smtClean="0"/>
              <a:pPr/>
              <a:t>07/09/2015</a:t>
            </a:fld>
            <a:endParaRPr lang="es-MX" dirty="0"/>
          </a:p>
        </p:txBody>
      </p:sp>
      <p:sp>
        <p:nvSpPr>
          <p:cNvPr id="3" name="2 Marcador de pie de página"/>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s-MX" dirty="0"/>
          </a:p>
        </p:txBody>
      </p:sp>
      <p:sp>
        <p:nvSpPr>
          <p:cNvPr id="7" name="6 Rectángulo"/>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Rectángulo"/>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Rectángulo"/>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22 Marcador de número de diapositiva"/>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D8E1A71D-C07D-46D0-8211-566722571659}" type="slidenum">
              <a:rPr lang="es-MX" smtClean="0"/>
              <a:pPr/>
              <a:t>‹Nº›</a:t>
            </a:fld>
            <a:endParaRPr lang="es-MX" dirty="0"/>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214414" y="3643314"/>
            <a:ext cx="6858000" cy="990600"/>
          </a:xfrm>
        </p:spPr>
        <p:txBody>
          <a:bodyPr>
            <a:normAutofit/>
          </a:bodyPr>
          <a:lstStyle/>
          <a:p>
            <a:r>
              <a:rPr lang="es-MX" sz="2800" dirty="0" smtClean="0"/>
              <a:t>Áreas funcionales de una empresa: producción y mercadotecnia</a:t>
            </a:r>
            <a:endParaRPr lang="es-MX" sz="2800" dirty="0"/>
          </a:p>
        </p:txBody>
      </p:sp>
      <p:sp>
        <p:nvSpPr>
          <p:cNvPr id="3" name="2 Subtítulo"/>
          <p:cNvSpPr>
            <a:spLocks noGrp="1"/>
          </p:cNvSpPr>
          <p:nvPr>
            <p:ph type="subTitle" idx="1"/>
          </p:nvPr>
        </p:nvSpPr>
        <p:spPr/>
        <p:txBody>
          <a:bodyPr>
            <a:noAutofit/>
          </a:bodyPr>
          <a:lstStyle/>
          <a:p>
            <a:r>
              <a:rPr lang="es-MX" sz="1800" dirty="0" smtClean="0"/>
              <a:t>Componente Profesional: Planear actividades y asignar recursos.</a:t>
            </a:r>
          </a:p>
          <a:p>
            <a:r>
              <a:rPr lang="es-MX" sz="1800" dirty="0" smtClean="0"/>
              <a:t>Tercer  semestre</a:t>
            </a:r>
            <a:endParaRPr lang="es-MX" sz="1800" dirty="0"/>
          </a:p>
        </p:txBody>
      </p:sp>
      <p:sp>
        <p:nvSpPr>
          <p:cNvPr id="4" name="1 Título"/>
          <p:cNvSpPr txBox="1">
            <a:spLocks/>
          </p:cNvSpPr>
          <p:nvPr/>
        </p:nvSpPr>
        <p:spPr>
          <a:xfrm>
            <a:off x="1371600" y="1295400"/>
            <a:ext cx="6400800" cy="685800"/>
          </a:xfrm>
          <a:prstGeom prst="rect">
            <a:avLst/>
          </a:prstGeom>
        </p:spPr>
        <p:txBody>
          <a:bodyPr vert="horz" lIns="91440" tIns="45720" rIns="91440" bIns="45720" rtlCol="0" anchor="b" anchorCtr="0">
            <a:normAutofit fontScale="75000" lnSpcReduction="20000"/>
          </a:bodyPr>
          <a:lst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s-MX" dirty="0" smtClean="0"/>
              <a:t>Multiversidad Latinoamericana</a:t>
            </a:r>
            <a:endParaRPr lang="es-MX" dirty="0"/>
          </a:p>
        </p:txBody>
      </p:sp>
      <p:sp>
        <p:nvSpPr>
          <p:cNvPr id="5" name="1 Título"/>
          <p:cNvSpPr txBox="1">
            <a:spLocks/>
          </p:cNvSpPr>
          <p:nvPr/>
        </p:nvSpPr>
        <p:spPr>
          <a:xfrm>
            <a:off x="1538211" y="1952553"/>
            <a:ext cx="6400800" cy="342900"/>
          </a:xfrm>
          <a:prstGeom prst="rect">
            <a:avLst/>
          </a:prstGeom>
        </p:spPr>
        <p:txBody>
          <a:bodyPr vert="horz" lIns="91440" tIns="45720" rIns="91440" bIns="45720" rtlCol="0" anchor="b" anchorCtr="0">
            <a:normAutofit fontScale="97500"/>
          </a:bodyPr>
          <a:lst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s-MX" sz="1400" dirty="0" smtClean="0"/>
              <a:t>Campus Veracruz</a:t>
            </a:r>
            <a:endParaRPr lang="es-MX" sz="1400" dirty="0"/>
          </a:p>
        </p:txBody>
      </p:sp>
    </p:spTree>
    <p:extLst>
      <p:ext uri="{BB962C8B-B14F-4D97-AF65-F5344CB8AC3E}">
        <p14:creationId xmlns:p14="http://schemas.microsoft.com/office/powerpoint/2010/main" val="37826460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1142976" y="2348880"/>
            <a:ext cx="6589464" cy="3048001"/>
          </a:xfrm>
        </p:spPr>
        <p:txBody>
          <a:bodyPr>
            <a:normAutofit fontScale="85000" lnSpcReduction="20000"/>
          </a:bodyPr>
          <a:lstStyle/>
          <a:p>
            <a:pPr indent="0" algn="just">
              <a:buNone/>
            </a:pPr>
            <a:r>
              <a:rPr lang="es-MX" sz="3100" dirty="0" smtClean="0"/>
              <a:t>Objetivo de aprendizaje: Que el alumno aprenda las áreas funcionales de las empresas como: producción y mercadotecnia. </a:t>
            </a:r>
          </a:p>
          <a:p>
            <a:pPr indent="0">
              <a:buNone/>
            </a:pPr>
            <a:endParaRPr lang="es-MX" dirty="0" smtClean="0"/>
          </a:p>
          <a:p>
            <a:pPr indent="0">
              <a:buNone/>
            </a:pPr>
            <a:endParaRPr lang="es-MX" dirty="0" smtClean="0"/>
          </a:p>
          <a:p>
            <a:pPr indent="0">
              <a:buNone/>
            </a:pPr>
            <a:r>
              <a:rPr lang="es-MX" dirty="0" smtClean="0"/>
              <a:t>Elaborado por: Martha Elena Morales Espejo</a:t>
            </a:r>
          </a:p>
          <a:p>
            <a:pPr indent="0">
              <a:buNone/>
            </a:pPr>
            <a:endParaRPr lang="es-MX" dirty="0" smtClean="0"/>
          </a:p>
          <a:p>
            <a:pPr indent="0" algn="r">
              <a:buNone/>
            </a:pPr>
            <a:r>
              <a:rPr lang="es-MX" smtClean="0"/>
              <a:t>07/09/2015</a:t>
            </a:r>
            <a:endParaRPr lang="es-MX" dirty="0"/>
          </a:p>
        </p:txBody>
      </p:sp>
      <p:sp>
        <p:nvSpPr>
          <p:cNvPr id="7" name="1 Título"/>
          <p:cNvSpPr txBox="1">
            <a:spLocks/>
          </p:cNvSpPr>
          <p:nvPr/>
        </p:nvSpPr>
        <p:spPr>
          <a:xfrm>
            <a:off x="1371600" y="1295400"/>
            <a:ext cx="6400800" cy="685800"/>
          </a:xfrm>
          <a:prstGeom prst="rect">
            <a:avLst/>
          </a:prstGeom>
        </p:spPr>
        <p:txBody>
          <a:bodyPr vert="horz" lIns="91440" tIns="45720" rIns="91440" bIns="45720" rtlCol="0" anchor="b" anchorCtr="0">
            <a:normAutofit fontScale="75000" lnSpcReduction="20000"/>
          </a:bodyPr>
          <a:lst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s-MX" dirty="0" smtClean="0"/>
              <a:t>Multiversidad Latinoamericana</a:t>
            </a:r>
            <a:endParaRPr lang="es-MX" dirty="0"/>
          </a:p>
        </p:txBody>
      </p:sp>
    </p:spTree>
    <p:extLst>
      <p:ext uri="{BB962C8B-B14F-4D97-AF65-F5344CB8AC3E}">
        <p14:creationId xmlns:p14="http://schemas.microsoft.com/office/powerpoint/2010/main" val="39009064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67544" y="1524848"/>
            <a:ext cx="8136904" cy="646331"/>
          </a:xfrm>
          <a:prstGeom prst="rect">
            <a:avLst/>
          </a:prstGeom>
        </p:spPr>
        <p:txBody>
          <a:bodyPr wrap="square">
            <a:spAutoFit/>
          </a:bodyPr>
          <a:lstStyle/>
          <a:p>
            <a:endParaRPr lang="es-MX" dirty="0"/>
          </a:p>
          <a:p>
            <a:endParaRPr lang="es-MX" dirty="0"/>
          </a:p>
        </p:txBody>
      </p:sp>
      <p:sp>
        <p:nvSpPr>
          <p:cNvPr id="5121" name="Rectangle 1"/>
          <p:cNvSpPr>
            <a:spLocks noChangeArrowheads="1"/>
          </p:cNvSpPr>
          <p:nvPr/>
        </p:nvSpPr>
        <p:spPr bwMode="auto">
          <a:xfrm>
            <a:off x="571472" y="1142984"/>
            <a:ext cx="7572428"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es-MX" sz="1600" b="1" dirty="0" smtClean="0">
                <a:latin typeface="Arial" pitchFamily="34" charset="0"/>
                <a:cs typeface="Arial" pitchFamily="34" charset="0"/>
              </a:rPr>
              <a:t>ÁREAS DE LA EMPRESA</a:t>
            </a:r>
            <a:endParaRPr lang="es-MX" sz="1600" dirty="0" smtClean="0">
              <a:latin typeface="Arial" pitchFamily="34" charset="0"/>
              <a:cs typeface="Arial" pitchFamily="34" charset="0"/>
            </a:endParaRPr>
          </a:p>
          <a:p>
            <a:pPr algn="just"/>
            <a:r>
              <a:rPr lang="es-MX" sz="1600" dirty="0" smtClean="0">
                <a:latin typeface="Arial" pitchFamily="34" charset="0"/>
                <a:cs typeface="Arial" pitchFamily="34" charset="0"/>
              </a:rPr>
              <a:t> </a:t>
            </a:r>
          </a:p>
          <a:p>
            <a:pPr algn="just"/>
            <a:r>
              <a:rPr lang="es-MX" sz="1600" dirty="0" smtClean="0">
                <a:latin typeface="Arial" pitchFamily="34" charset="0"/>
                <a:cs typeface="Arial" pitchFamily="34" charset="0"/>
              </a:rPr>
              <a:t>Cuatro son las áreas más comunes en las empresas: producción, finanzas, mercadotecnia y recursos humanos. La efectividad de la administración de una empresa no depende el éxito de un área funcional específica, sino del ejercicio de una coordinación balanceada entre las etapas del proceso administrativo y la adecuada realización de las actividades de las principales áreas funcionales. Las funciones de cada área de actividad, así como el número y denominación, estarán en relación con el tamaño, el giro y las políticas de cada empresa. </a:t>
            </a:r>
          </a:p>
          <a:p>
            <a:r>
              <a:rPr lang="es-MX" sz="1600" dirty="0" smtClean="0">
                <a:latin typeface="Arial" pitchFamily="34" charset="0"/>
                <a:cs typeface="Arial" pitchFamily="34" charset="0"/>
              </a:rPr>
              <a:t/>
            </a:r>
            <a:br>
              <a:rPr lang="es-MX" sz="1600" dirty="0" smtClean="0">
                <a:latin typeface="Arial" pitchFamily="34" charset="0"/>
                <a:cs typeface="Arial" pitchFamily="34" charset="0"/>
              </a:rPr>
            </a:br>
            <a:r>
              <a:rPr lang="es-MX" sz="1600" dirty="0" smtClean="0">
                <a:latin typeface="Arial" pitchFamily="34" charset="0"/>
                <a:cs typeface="Arial" pitchFamily="34" charset="0"/>
              </a:rPr>
              <a:t/>
            </a:r>
            <a:br>
              <a:rPr lang="es-MX" sz="1600" dirty="0" smtClean="0">
                <a:latin typeface="Arial" pitchFamily="34" charset="0"/>
                <a:cs typeface="Arial" pitchFamily="34" charset="0"/>
              </a:rPr>
            </a:br>
            <a:endParaRPr kumimoji="0" lang="es-MX" sz="16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9733063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467544" y="404664"/>
            <a:ext cx="7992888" cy="1200329"/>
          </a:xfrm>
          <a:prstGeom prst="rect">
            <a:avLst/>
          </a:prstGeom>
        </p:spPr>
        <p:txBody>
          <a:bodyPr wrap="square">
            <a:spAutoFit/>
          </a:bodyPr>
          <a:lstStyle/>
          <a:p>
            <a:pPr algn="just"/>
            <a:endParaRPr lang="es-MX" dirty="0" smtClean="0"/>
          </a:p>
          <a:p>
            <a:pPr algn="just"/>
            <a:endParaRPr lang="es-MX" dirty="0" smtClean="0"/>
          </a:p>
          <a:p>
            <a:pPr algn="just"/>
            <a:endParaRPr lang="es-MX" dirty="0" smtClean="0"/>
          </a:p>
          <a:p>
            <a:pPr algn="just"/>
            <a:endParaRPr lang="es-MX" dirty="0" smtClean="0"/>
          </a:p>
        </p:txBody>
      </p:sp>
      <p:sp>
        <p:nvSpPr>
          <p:cNvPr id="4" name="3 Rectángulo"/>
          <p:cNvSpPr/>
          <p:nvPr/>
        </p:nvSpPr>
        <p:spPr>
          <a:xfrm>
            <a:off x="857224" y="785794"/>
            <a:ext cx="7143800" cy="646331"/>
          </a:xfrm>
          <a:prstGeom prst="rect">
            <a:avLst/>
          </a:prstGeom>
        </p:spPr>
        <p:txBody>
          <a:bodyPr wrap="square">
            <a:spAutoFit/>
          </a:bodyPr>
          <a:lstStyle/>
          <a:p>
            <a:endParaRPr lang="es-MX" b="1" dirty="0" smtClean="0"/>
          </a:p>
          <a:p>
            <a:endParaRPr lang="es-MX" b="1" dirty="0" smtClean="0"/>
          </a:p>
        </p:txBody>
      </p:sp>
      <p:sp>
        <p:nvSpPr>
          <p:cNvPr id="4097" name="Rectangle 1"/>
          <p:cNvSpPr>
            <a:spLocks noChangeArrowheads="1"/>
          </p:cNvSpPr>
          <p:nvPr/>
        </p:nvSpPr>
        <p:spPr bwMode="auto">
          <a:xfrm>
            <a:off x="857224" y="2714620"/>
            <a:ext cx="707236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pPr>
            <a:endParaRPr kumimoji="0" lang="es-MX"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MX" b="0" i="0" u="none" strike="noStrike" cap="none" normalizeH="0" baseline="0" dirty="0" smtClean="0">
              <a:ln>
                <a:noFill/>
              </a:ln>
              <a:solidFill>
                <a:schemeClr val="tx1"/>
              </a:solidFill>
              <a:effectLst/>
              <a:cs typeface="Arial" pitchFamily="34" charset="0"/>
            </a:endParaRPr>
          </a:p>
        </p:txBody>
      </p:sp>
      <p:sp>
        <p:nvSpPr>
          <p:cNvPr id="2" name="Rectangle 1"/>
          <p:cNvSpPr>
            <a:spLocks noChangeArrowheads="1"/>
          </p:cNvSpPr>
          <p:nvPr/>
        </p:nvSpPr>
        <p:spPr bwMode="auto">
          <a:xfrm>
            <a:off x="857224" y="1071546"/>
            <a:ext cx="7286644" cy="398570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a:r>
              <a:rPr lang="es-MX" sz="1600" b="1" dirty="0" smtClean="0">
                <a:solidFill>
                  <a:srgbClr val="000000"/>
                </a:solidFill>
                <a:latin typeface="Arial" pitchFamily="34" charset="0"/>
                <a:ea typeface="Calibri" pitchFamily="34" charset="0"/>
                <a:cs typeface="Arial" pitchFamily="34" charset="0"/>
              </a:rPr>
              <a:t>A</a:t>
            </a:r>
            <a:r>
              <a:rPr kumimoji="0" lang="es-MX" sz="1600" b="1" i="0" u="none" strike="noStrike" cap="none" normalizeH="0" baseline="0" dirty="0" smtClean="0">
                <a:ln>
                  <a:noFill/>
                </a:ln>
                <a:solidFill>
                  <a:srgbClr val="000000"/>
                </a:solidFill>
                <a:effectLst/>
                <a:latin typeface="Arial" pitchFamily="34" charset="0"/>
                <a:ea typeface="Calibri" pitchFamily="34" charset="0"/>
                <a:cs typeface="Arial" pitchFamily="34" charset="0"/>
              </a:rPr>
              <a:t>)</a:t>
            </a:r>
            <a:r>
              <a:rPr lang="es-MX" sz="1600" dirty="0" smtClean="0">
                <a:latin typeface="Arial" pitchFamily="34" charset="0"/>
                <a:cs typeface="Arial" pitchFamily="34" charset="0"/>
              </a:rPr>
              <a:t> Producción. Fuente: www.cajalon.es Áreas de la empresa. El departamento de producción es uno de los más importantes, dado que formula y desarrolla los métodos más adecuados para la elaboración de productos, además suministra y coordina la mano de obra, el equipo, las instalaciones, los materiales y herramientas requeridas.</a:t>
            </a:r>
          </a:p>
          <a:p>
            <a:pPr algn="just"/>
            <a:r>
              <a:rPr lang="es-MX" sz="1600" dirty="0" smtClean="0">
                <a:latin typeface="Arial" pitchFamily="34" charset="0"/>
                <a:cs typeface="Arial" pitchFamily="34" charset="0"/>
              </a:rPr>
              <a:t> </a:t>
            </a:r>
          </a:p>
          <a:p>
            <a:pPr algn="just"/>
            <a:r>
              <a:rPr lang="es-MX" sz="1600" b="1" dirty="0" smtClean="0">
                <a:latin typeface="Arial" pitchFamily="34" charset="0"/>
                <a:cs typeface="Arial" pitchFamily="34" charset="0"/>
              </a:rPr>
              <a:t>CONCEPTO E IMPORTANCIA</a:t>
            </a:r>
            <a:endParaRPr lang="es-MX" sz="1600" dirty="0" smtClean="0">
              <a:latin typeface="Arial" pitchFamily="34" charset="0"/>
              <a:cs typeface="Arial" pitchFamily="34" charset="0"/>
            </a:endParaRPr>
          </a:p>
          <a:p>
            <a:pPr algn="just"/>
            <a:r>
              <a:rPr lang="es-MX" sz="1600" dirty="0" smtClean="0">
                <a:latin typeface="Arial" pitchFamily="34" charset="0"/>
                <a:cs typeface="Arial" pitchFamily="34" charset="0"/>
              </a:rPr>
              <a:t>La producción es el proceso mediante el cual se elaboran bienes y servicios, que satisfacen las necesidades de la sociedad; su importancia es trascendental en la vida de toda sociedad, ya que constituye el factor de desarrollo y progreso material de la misma</a:t>
            </a:r>
          </a:p>
          <a:p>
            <a:pPr algn="just"/>
            <a:r>
              <a:rPr lang="es-MX" sz="1600" dirty="0" smtClean="0">
                <a:latin typeface="Arial" pitchFamily="34" charset="0"/>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s-MX" sz="1600" b="1" i="0" u="none" strike="noStrike" cap="none" normalizeH="0" baseline="0" dirty="0" smtClean="0">
              <a:ln>
                <a:noFill/>
              </a:ln>
              <a:solidFill>
                <a:srgbClr val="000000"/>
              </a:solidFill>
              <a:effectLst/>
              <a:latin typeface="Arial" pitchFamily="34" charset="0"/>
              <a:ea typeface="Calibri"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s-MX" sz="1600" b="0" i="0" u="none" strike="noStrike" cap="none" normalizeH="0" baseline="0" dirty="0" smtClean="0">
                <a:ln>
                  <a:noFill/>
                </a:ln>
                <a:solidFill>
                  <a:srgbClr val="000000"/>
                </a:solidFill>
                <a:effectLst/>
                <a:latin typeface="Arial" pitchFamily="34" charset="0"/>
                <a:ea typeface="Calibri" pitchFamily="34" charset="0"/>
                <a:cs typeface="Arial" pitchFamily="34" charset="0"/>
              </a:rPr>
              <a:t/>
            </a:r>
            <a:br>
              <a:rPr kumimoji="0" lang="es-MX" sz="1600" b="0" i="0" u="none" strike="noStrike" cap="none" normalizeH="0" baseline="0" dirty="0" smtClean="0">
                <a:ln>
                  <a:noFill/>
                </a:ln>
                <a:solidFill>
                  <a:srgbClr val="000000"/>
                </a:solidFill>
                <a:effectLst/>
                <a:latin typeface="Arial" pitchFamily="34" charset="0"/>
                <a:ea typeface="Calibri" pitchFamily="34" charset="0"/>
                <a:cs typeface="Arial" pitchFamily="34" charset="0"/>
              </a:rPr>
            </a:br>
            <a:r>
              <a:rPr kumimoji="0" lang="es-MX" sz="1100" b="0" i="0" u="none" strike="noStrike" cap="none" normalizeH="0" baseline="0" dirty="0" smtClean="0">
                <a:ln>
                  <a:noFill/>
                </a:ln>
                <a:solidFill>
                  <a:srgbClr val="000000"/>
                </a:solidFill>
                <a:effectLst/>
                <a:latin typeface="Verdana" pitchFamily="34" charset="0"/>
                <a:ea typeface="Calibri" pitchFamily="34" charset="0"/>
                <a:cs typeface="Times New Roman" pitchFamily="18" charset="0"/>
              </a:rPr>
              <a:t/>
            </a:r>
            <a:br>
              <a:rPr kumimoji="0" lang="es-MX" sz="1100" b="0" i="0" u="none" strike="noStrike" cap="none" normalizeH="0" baseline="0" dirty="0" smtClean="0">
                <a:ln>
                  <a:noFill/>
                </a:ln>
                <a:solidFill>
                  <a:srgbClr val="000000"/>
                </a:solidFill>
                <a:effectLst/>
                <a:latin typeface="Verdana" pitchFamily="34" charset="0"/>
                <a:ea typeface="Calibri" pitchFamily="34" charset="0"/>
                <a:cs typeface="Times New Roman" pitchFamily="18" charset="0"/>
              </a:rPr>
            </a:br>
            <a:endParaRPr kumimoji="0" lang="es-MX"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42492954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467544" y="404664"/>
            <a:ext cx="7992888" cy="1200329"/>
          </a:xfrm>
          <a:prstGeom prst="rect">
            <a:avLst/>
          </a:prstGeom>
        </p:spPr>
        <p:txBody>
          <a:bodyPr wrap="square">
            <a:spAutoFit/>
          </a:bodyPr>
          <a:lstStyle/>
          <a:p>
            <a:pPr algn="just"/>
            <a:endParaRPr lang="es-MX" dirty="0" smtClean="0"/>
          </a:p>
          <a:p>
            <a:pPr algn="just"/>
            <a:endParaRPr lang="es-MX" dirty="0" smtClean="0"/>
          </a:p>
          <a:p>
            <a:pPr algn="just"/>
            <a:endParaRPr lang="es-MX" dirty="0" smtClean="0"/>
          </a:p>
          <a:p>
            <a:pPr algn="just"/>
            <a:endParaRPr lang="es-MX" dirty="0" smtClean="0"/>
          </a:p>
        </p:txBody>
      </p:sp>
      <p:sp>
        <p:nvSpPr>
          <p:cNvPr id="4" name="3 Rectángulo"/>
          <p:cNvSpPr/>
          <p:nvPr/>
        </p:nvSpPr>
        <p:spPr>
          <a:xfrm>
            <a:off x="857224" y="785794"/>
            <a:ext cx="7143800" cy="646331"/>
          </a:xfrm>
          <a:prstGeom prst="rect">
            <a:avLst/>
          </a:prstGeom>
        </p:spPr>
        <p:txBody>
          <a:bodyPr wrap="square">
            <a:spAutoFit/>
          </a:bodyPr>
          <a:lstStyle/>
          <a:p>
            <a:endParaRPr lang="es-MX" b="1" dirty="0" smtClean="0"/>
          </a:p>
          <a:p>
            <a:endParaRPr lang="es-MX" b="1" dirty="0" smtClean="0"/>
          </a:p>
        </p:txBody>
      </p:sp>
      <p:sp>
        <p:nvSpPr>
          <p:cNvPr id="4097" name="Rectangle 1"/>
          <p:cNvSpPr>
            <a:spLocks noChangeArrowheads="1"/>
          </p:cNvSpPr>
          <p:nvPr/>
        </p:nvSpPr>
        <p:spPr bwMode="auto">
          <a:xfrm>
            <a:off x="857224" y="2714620"/>
            <a:ext cx="707236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pPr>
            <a:endParaRPr kumimoji="0" lang="es-MX"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MX" b="0" i="0" u="none" strike="noStrike" cap="none" normalizeH="0" baseline="0" dirty="0" smtClean="0">
              <a:ln>
                <a:noFill/>
              </a:ln>
              <a:solidFill>
                <a:schemeClr val="tx1"/>
              </a:solidFill>
              <a:effectLst/>
              <a:cs typeface="Arial" pitchFamily="34" charset="0"/>
            </a:endParaRPr>
          </a:p>
        </p:txBody>
      </p:sp>
      <p:sp>
        <p:nvSpPr>
          <p:cNvPr id="2" name="Rectangle 1"/>
          <p:cNvSpPr>
            <a:spLocks noChangeArrowheads="1"/>
          </p:cNvSpPr>
          <p:nvPr/>
        </p:nvSpPr>
        <p:spPr bwMode="auto">
          <a:xfrm>
            <a:off x="857224" y="714356"/>
            <a:ext cx="7286644" cy="553997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es-MX" sz="1600" b="1" dirty="0" smtClean="0"/>
              <a:t> </a:t>
            </a:r>
            <a:r>
              <a:rPr lang="es-MX" sz="1600" b="1" dirty="0" smtClean="0">
                <a:latin typeface="Arial" pitchFamily="34" charset="0"/>
                <a:cs typeface="Arial" pitchFamily="34" charset="0"/>
              </a:rPr>
              <a:t>Principales funciones.</a:t>
            </a:r>
          </a:p>
          <a:p>
            <a:endParaRPr lang="es-MX" sz="1600" dirty="0" smtClean="0">
              <a:latin typeface="Arial" pitchFamily="34" charset="0"/>
              <a:cs typeface="Arial" pitchFamily="34" charset="0"/>
            </a:endParaRPr>
          </a:p>
          <a:p>
            <a:r>
              <a:rPr lang="es-MX" sz="1600" dirty="0" smtClean="0">
                <a:latin typeface="Arial" pitchFamily="34" charset="0"/>
                <a:cs typeface="Arial" pitchFamily="34" charset="0"/>
              </a:rPr>
              <a:t> 1. Ingeniería del producto  Diseño del producto  Pruebas de ingeniería  Asistencia de mercadotecnia. </a:t>
            </a:r>
          </a:p>
          <a:p>
            <a:endParaRPr lang="es-MX" sz="1600" dirty="0" smtClean="0">
              <a:latin typeface="Arial" pitchFamily="34" charset="0"/>
              <a:cs typeface="Arial" pitchFamily="34" charset="0"/>
            </a:endParaRPr>
          </a:p>
          <a:p>
            <a:r>
              <a:rPr lang="es-MX" sz="1600" dirty="0" smtClean="0">
                <a:latin typeface="Arial" pitchFamily="34" charset="0"/>
                <a:cs typeface="Arial" pitchFamily="34" charset="0"/>
              </a:rPr>
              <a:t>2. Ingeniería de la planta:  Diseño de instalaciones y sus especificaciones  Mantenimiento y control del equipo </a:t>
            </a:r>
          </a:p>
          <a:p>
            <a:endParaRPr lang="es-MX" sz="1600" dirty="0" smtClean="0">
              <a:latin typeface="Arial" pitchFamily="34" charset="0"/>
              <a:cs typeface="Arial" pitchFamily="34" charset="0"/>
            </a:endParaRPr>
          </a:p>
          <a:p>
            <a:r>
              <a:rPr lang="es-MX" sz="1600" dirty="0" smtClean="0">
                <a:latin typeface="Arial" pitchFamily="34" charset="0"/>
                <a:cs typeface="Arial" pitchFamily="34" charset="0"/>
              </a:rPr>
              <a:t>3. Ingeniería industrial:  Estudio de métodos  Distribución de la planta.</a:t>
            </a:r>
          </a:p>
          <a:p>
            <a:r>
              <a:rPr lang="es-MX" sz="1600" dirty="0" smtClean="0">
                <a:latin typeface="Arial" pitchFamily="34" charset="0"/>
                <a:cs typeface="Arial" pitchFamily="34" charset="0"/>
              </a:rPr>
              <a:t> </a:t>
            </a:r>
          </a:p>
          <a:p>
            <a:r>
              <a:rPr lang="es-MX" sz="1600" dirty="0" smtClean="0">
                <a:latin typeface="Arial" pitchFamily="34" charset="0"/>
                <a:cs typeface="Arial" pitchFamily="34" charset="0"/>
              </a:rPr>
              <a:t>4. Planeación y control de la producción:  Programación  Informes de avances de la producción  Estándares </a:t>
            </a:r>
          </a:p>
          <a:p>
            <a:endParaRPr lang="es-MX" sz="1600" dirty="0" smtClean="0">
              <a:latin typeface="Arial" pitchFamily="34" charset="0"/>
              <a:cs typeface="Arial" pitchFamily="34" charset="0"/>
            </a:endParaRPr>
          </a:p>
          <a:p>
            <a:r>
              <a:rPr lang="es-MX" sz="1600" dirty="0" smtClean="0">
                <a:latin typeface="Arial" pitchFamily="34" charset="0"/>
                <a:cs typeface="Arial" pitchFamily="34" charset="0"/>
              </a:rPr>
              <a:t>5. Abastecimientos:  Tráfico  Embarque  Compras locales e internacionales  Control de inventarios  Almacén. </a:t>
            </a:r>
          </a:p>
          <a:p>
            <a:endParaRPr lang="es-MX" sz="1600" dirty="0" smtClean="0">
              <a:latin typeface="Arial" pitchFamily="34" charset="0"/>
              <a:cs typeface="Arial" pitchFamily="34" charset="0"/>
            </a:endParaRPr>
          </a:p>
          <a:p>
            <a:r>
              <a:rPr lang="es-MX" sz="1600" dirty="0" smtClean="0">
                <a:latin typeface="Arial" pitchFamily="34" charset="0"/>
                <a:cs typeface="Arial" pitchFamily="34" charset="0"/>
              </a:rPr>
              <a:t>6. Fabricación:  Manufacturas  Servicios </a:t>
            </a:r>
          </a:p>
          <a:p>
            <a:endParaRPr lang="es-MX" sz="1600" dirty="0" smtClean="0">
              <a:latin typeface="Arial" pitchFamily="34" charset="0"/>
              <a:cs typeface="Arial" pitchFamily="34" charset="0"/>
            </a:endParaRPr>
          </a:p>
          <a:p>
            <a:r>
              <a:rPr lang="es-MX" sz="1600" dirty="0" smtClean="0">
                <a:latin typeface="Arial" pitchFamily="34" charset="0"/>
                <a:cs typeface="Arial" pitchFamily="34" charset="0"/>
              </a:rPr>
              <a:t>7. Control de calidad:  Normas y especificaciones  Inspección y prueba  Registros de inspecciones  Métodos de recuperación</a:t>
            </a:r>
            <a:r>
              <a:rPr lang="es-MX" sz="1600" dirty="0" smtClean="0"/>
              <a:t>.</a:t>
            </a:r>
          </a:p>
          <a:p>
            <a:pPr lvl="0" algn="just"/>
            <a:r>
              <a:rPr lang="es-MX" sz="1600" dirty="0" smtClean="0">
                <a:latin typeface="Arial" pitchFamily="34" charset="0"/>
                <a:cs typeface="Arial" pitchFamily="34" charset="0"/>
              </a:rPr>
              <a:t> </a:t>
            </a:r>
            <a:r>
              <a:rPr kumimoji="0" lang="es-MX" sz="1100" b="0" i="0" u="none" strike="noStrike" cap="none" normalizeH="0" baseline="0" dirty="0" smtClean="0">
                <a:ln>
                  <a:noFill/>
                </a:ln>
                <a:solidFill>
                  <a:srgbClr val="000000"/>
                </a:solidFill>
                <a:effectLst/>
                <a:latin typeface="Verdana" pitchFamily="34" charset="0"/>
                <a:ea typeface="Calibri" pitchFamily="34" charset="0"/>
                <a:cs typeface="Times New Roman" pitchFamily="18" charset="0"/>
              </a:rPr>
              <a:t/>
            </a:r>
            <a:br>
              <a:rPr kumimoji="0" lang="es-MX" sz="1100" b="0" i="0" u="none" strike="noStrike" cap="none" normalizeH="0" baseline="0" dirty="0" smtClean="0">
                <a:ln>
                  <a:noFill/>
                </a:ln>
                <a:solidFill>
                  <a:srgbClr val="000000"/>
                </a:solidFill>
                <a:effectLst/>
                <a:latin typeface="Verdana" pitchFamily="34" charset="0"/>
                <a:ea typeface="Calibri" pitchFamily="34" charset="0"/>
                <a:cs typeface="Times New Roman" pitchFamily="18" charset="0"/>
              </a:rPr>
            </a:br>
            <a:endParaRPr kumimoji="0" lang="es-MX"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42492954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467544" y="404664"/>
            <a:ext cx="7992888" cy="1200329"/>
          </a:xfrm>
          <a:prstGeom prst="rect">
            <a:avLst/>
          </a:prstGeom>
        </p:spPr>
        <p:txBody>
          <a:bodyPr wrap="square">
            <a:spAutoFit/>
          </a:bodyPr>
          <a:lstStyle/>
          <a:p>
            <a:pPr algn="just"/>
            <a:endParaRPr lang="es-MX" dirty="0" smtClean="0"/>
          </a:p>
          <a:p>
            <a:pPr algn="just"/>
            <a:endParaRPr lang="es-MX" dirty="0" smtClean="0"/>
          </a:p>
          <a:p>
            <a:pPr algn="just"/>
            <a:endParaRPr lang="es-MX" dirty="0" smtClean="0"/>
          </a:p>
          <a:p>
            <a:pPr algn="just"/>
            <a:endParaRPr lang="es-MX" dirty="0" smtClean="0"/>
          </a:p>
        </p:txBody>
      </p:sp>
      <p:sp>
        <p:nvSpPr>
          <p:cNvPr id="4" name="3 Rectángulo"/>
          <p:cNvSpPr/>
          <p:nvPr/>
        </p:nvSpPr>
        <p:spPr>
          <a:xfrm>
            <a:off x="857224" y="785794"/>
            <a:ext cx="7143800" cy="646331"/>
          </a:xfrm>
          <a:prstGeom prst="rect">
            <a:avLst/>
          </a:prstGeom>
        </p:spPr>
        <p:txBody>
          <a:bodyPr wrap="square">
            <a:spAutoFit/>
          </a:bodyPr>
          <a:lstStyle/>
          <a:p>
            <a:endParaRPr lang="es-MX" b="1" dirty="0" smtClean="0"/>
          </a:p>
          <a:p>
            <a:endParaRPr lang="es-MX" b="1" dirty="0" smtClean="0"/>
          </a:p>
        </p:txBody>
      </p:sp>
      <p:sp>
        <p:nvSpPr>
          <p:cNvPr id="4097" name="Rectangle 1"/>
          <p:cNvSpPr>
            <a:spLocks noChangeArrowheads="1"/>
          </p:cNvSpPr>
          <p:nvPr/>
        </p:nvSpPr>
        <p:spPr bwMode="auto">
          <a:xfrm>
            <a:off x="857224" y="2714620"/>
            <a:ext cx="707236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pPr>
            <a:endParaRPr kumimoji="0" lang="es-MX"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MX" b="0" i="0" u="none" strike="noStrike" cap="none" normalizeH="0" baseline="0" dirty="0" smtClean="0">
              <a:ln>
                <a:noFill/>
              </a:ln>
              <a:solidFill>
                <a:schemeClr val="tx1"/>
              </a:solidFill>
              <a:effectLst/>
              <a:cs typeface="Arial" pitchFamily="34" charset="0"/>
            </a:endParaRPr>
          </a:p>
        </p:txBody>
      </p:sp>
      <p:sp>
        <p:nvSpPr>
          <p:cNvPr id="2" name="Rectangle 1"/>
          <p:cNvSpPr>
            <a:spLocks noChangeArrowheads="1"/>
          </p:cNvSpPr>
          <p:nvPr/>
        </p:nvSpPr>
        <p:spPr bwMode="auto">
          <a:xfrm>
            <a:off x="857224" y="714356"/>
            <a:ext cx="7286644" cy="427809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a:r>
              <a:rPr lang="es-MX" sz="1600" b="1" dirty="0" smtClean="0">
                <a:latin typeface="Arial" pitchFamily="34" charset="0"/>
                <a:cs typeface="Arial" pitchFamily="34" charset="0"/>
              </a:rPr>
              <a:t>Mercadotecnia </a:t>
            </a:r>
          </a:p>
          <a:p>
            <a:pPr lvl="0" algn="just"/>
            <a:endParaRPr lang="es-MX" sz="1600" b="1" dirty="0" smtClean="0">
              <a:latin typeface="Arial" pitchFamily="34" charset="0"/>
              <a:cs typeface="Arial" pitchFamily="34" charset="0"/>
            </a:endParaRPr>
          </a:p>
          <a:p>
            <a:pPr algn="just"/>
            <a:r>
              <a:rPr lang="es-MX" sz="1600" dirty="0" smtClean="0">
                <a:latin typeface="Arial" pitchFamily="34" charset="0"/>
                <a:cs typeface="Arial" pitchFamily="34" charset="0"/>
              </a:rPr>
              <a:t>Concepto e importancia</a:t>
            </a:r>
          </a:p>
          <a:p>
            <a:pPr algn="just"/>
            <a:endParaRPr lang="es-MX" sz="1600" dirty="0" smtClean="0">
              <a:latin typeface="Arial" pitchFamily="34" charset="0"/>
              <a:cs typeface="Arial" pitchFamily="34" charset="0"/>
            </a:endParaRPr>
          </a:p>
          <a:p>
            <a:pPr algn="just"/>
            <a:r>
              <a:rPr lang="es-MX" sz="1600" dirty="0" smtClean="0">
                <a:latin typeface="Arial" pitchFamily="34" charset="0"/>
                <a:cs typeface="Arial" pitchFamily="34" charset="0"/>
              </a:rPr>
              <a:t>Para </a:t>
            </a:r>
            <a:r>
              <a:rPr lang="es-MX" sz="1600" dirty="0" err="1" smtClean="0">
                <a:latin typeface="Arial" pitchFamily="34" charset="0"/>
                <a:cs typeface="Arial" pitchFamily="34" charset="0"/>
              </a:rPr>
              <a:t>Stanton</a:t>
            </a:r>
            <a:r>
              <a:rPr lang="es-MX" sz="1600" dirty="0" smtClean="0">
                <a:latin typeface="Arial" pitchFamily="34" charset="0"/>
                <a:cs typeface="Arial" pitchFamily="34" charset="0"/>
              </a:rPr>
              <a:t>, </a:t>
            </a:r>
            <a:r>
              <a:rPr lang="es-MX" sz="1600" dirty="0" err="1" smtClean="0">
                <a:latin typeface="Arial" pitchFamily="34" charset="0"/>
                <a:cs typeface="Arial" pitchFamily="34" charset="0"/>
              </a:rPr>
              <a:t>Etzel</a:t>
            </a:r>
            <a:r>
              <a:rPr lang="es-MX" sz="1600" dirty="0" smtClean="0">
                <a:latin typeface="Arial" pitchFamily="34" charset="0"/>
                <a:cs typeface="Arial" pitchFamily="34" charset="0"/>
              </a:rPr>
              <a:t> y Walker, autores del libro "Fundamentos del Marketing": "La mercadotecnia es un sistema total de actividades de negocios ideado para planear productos </a:t>
            </a:r>
            <a:r>
              <a:rPr lang="es-MX" sz="1600" dirty="0" err="1" smtClean="0">
                <a:latin typeface="Arial" pitchFamily="34" charset="0"/>
                <a:cs typeface="Arial" pitchFamily="34" charset="0"/>
              </a:rPr>
              <a:t>satisfactores</a:t>
            </a:r>
            <a:r>
              <a:rPr lang="es-MX" sz="1600" dirty="0" smtClean="0">
                <a:latin typeface="Arial" pitchFamily="34" charset="0"/>
                <a:cs typeface="Arial" pitchFamily="34" charset="0"/>
              </a:rPr>
              <a:t> de necesidades, asignarles precios, promover y distribuirlos a los mercados meta, a fin de lograr los objetivos de la organización".</a:t>
            </a:r>
          </a:p>
          <a:p>
            <a:pPr algn="just"/>
            <a:r>
              <a:rPr lang="es-MX" sz="1600" dirty="0" smtClean="0">
                <a:latin typeface="Arial" pitchFamily="34" charset="0"/>
                <a:cs typeface="Arial" pitchFamily="34" charset="0"/>
              </a:rPr>
              <a:t> </a:t>
            </a:r>
          </a:p>
          <a:p>
            <a:pPr algn="just"/>
            <a:r>
              <a:rPr lang="es-MX" sz="1600" dirty="0" smtClean="0">
                <a:latin typeface="Arial" pitchFamily="34" charset="0"/>
                <a:cs typeface="Arial" pitchFamily="34" charset="0"/>
              </a:rPr>
              <a:t>De acuerdo a </a:t>
            </a:r>
            <a:r>
              <a:rPr lang="es-MX" sz="1600" dirty="0" err="1" smtClean="0">
                <a:latin typeface="Arial" pitchFamily="34" charset="0"/>
                <a:cs typeface="Arial" pitchFamily="34" charset="0"/>
              </a:rPr>
              <a:t>Munch</a:t>
            </a:r>
            <a:r>
              <a:rPr lang="es-MX" sz="1600" dirty="0" smtClean="0">
                <a:latin typeface="Arial" pitchFamily="34" charset="0"/>
                <a:cs typeface="Arial" pitchFamily="34" charset="0"/>
              </a:rPr>
              <a:t> Galindo la finalidad de la mercadotecnia es la de reunir los factores y hechos que influyen en el mercado, para crear lo que el consumidor quiere, desea y necesita, distribuyéndolo en forma tal, que esté a su disposición en el momento oportuno, en el lugar preciso y al precio adecuado.</a:t>
            </a:r>
          </a:p>
          <a:p>
            <a:pPr algn="just"/>
            <a:endParaRPr lang="es-MX" sz="1600" b="1" dirty="0" smtClean="0">
              <a:latin typeface="Arial" pitchFamily="34" charset="0"/>
              <a:cs typeface="Arial" pitchFamily="34" charset="0"/>
            </a:endParaRPr>
          </a:p>
          <a:p>
            <a:endParaRPr lang="es-MX" sz="1600" dirty="0" smtClean="0">
              <a:latin typeface="Arial" pitchFamily="34" charset="0"/>
              <a:cs typeface="Arial" pitchFamily="34" charset="0"/>
            </a:endParaRPr>
          </a:p>
        </p:txBody>
      </p:sp>
    </p:spTree>
    <p:extLst>
      <p:ext uri="{BB962C8B-B14F-4D97-AF65-F5344CB8AC3E}">
        <p14:creationId xmlns:p14="http://schemas.microsoft.com/office/powerpoint/2010/main" val="424929549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Intermedi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603</TotalTime>
  <Words>286</Words>
  <Application>Microsoft Office PowerPoint</Application>
  <PresentationFormat>Presentación en pantalla (4:3)</PresentationFormat>
  <Paragraphs>52</Paragraphs>
  <Slides>6</Slides>
  <Notes>0</Notes>
  <HiddenSlides>0</HiddenSlides>
  <MMClips>0</MMClips>
  <ScaleCrop>false</ScaleCrop>
  <HeadingPairs>
    <vt:vector size="4" baseType="variant">
      <vt:variant>
        <vt:lpstr>Tema</vt:lpstr>
      </vt:variant>
      <vt:variant>
        <vt:i4>1</vt:i4>
      </vt:variant>
      <vt:variant>
        <vt:lpstr>Títulos de diapositiva</vt:lpstr>
      </vt:variant>
      <vt:variant>
        <vt:i4>6</vt:i4>
      </vt:variant>
    </vt:vector>
  </HeadingPairs>
  <TitlesOfParts>
    <vt:vector size="7" baseType="lpstr">
      <vt:lpstr>Intermedio</vt:lpstr>
      <vt:lpstr>Áreas funcionales de una empresa: producción y mercadotecnia</vt:lpstr>
      <vt:lpstr>Presentación de PowerPoint</vt:lpstr>
      <vt:lpstr>Presentación de PowerPoint</vt:lpstr>
      <vt:lpstr>Presentación de PowerPoint</vt:lpstr>
      <vt:lpstr>Presentación de PowerPoint</vt:lpstr>
      <vt:lpstr>Presentación de PowerPoint</vt:lpstr>
    </vt:vector>
  </TitlesOfParts>
  <Company>Lobillo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Virus informáticos</dc:title>
  <dc:creator>Lobillo</dc:creator>
  <cp:lastModifiedBy>PRESARIO</cp:lastModifiedBy>
  <cp:revision>71</cp:revision>
  <dcterms:created xsi:type="dcterms:W3CDTF">2015-02-26T04:31:23Z</dcterms:created>
  <dcterms:modified xsi:type="dcterms:W3CDTF">2015-09-08T02:59:49Z</dcterms:modified>
</cp:coreProperties>
</file>