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57" r:id="rId8"/>
    <p:sldId id="258" r:id="rId9"/>
    <p:sldId id="264" r:id="rId10"/>
    <p:sldId id="265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30/11/2015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MX" sz="2800" dirty="0" smtClean="0"/>
              <a:t>AXIOLOGÍA</a:t>
            </a:r>
            <a:r>
              <a:rPr lang="es-MX" sz="2800" dirty="0" smtClean="0"/>
              <a:t/>
            </a:r>
            <a:br>
              <a:rPr lang="es-MX" sz="2800" dirty="0" smtClean="0"/>
            </a:br>
            <a:r>
              <a:rPr lang="es-MX" sz="2800" dirty="0" smtClean="0"/>
              <a:t>MULTIVERSIDAD CAMPUS DURANGO</a:t>
            </a:r>
            <a:br>
              <a:rPr lang="es-MX" sz="2800" dirty="0" smtClean="0"/>
            </a:br>
            <a:r>
              <a:rPr lang="es-MX" sz="2800" dirty="0" smtClean="0"/>
              <a:t>25 DE MAYO 2015</a:t>
            </a:r>
            <a:br>
              <a:rPr lang="es-MX" sz="2800" dirty="0" smtClean="0"/>
            </a:br>
            <a:endParaRPr lang="es-MX" sz="28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512" y="1412776"/>
            <a:ext cx="8640960" cy="432048"/>
          </a:xfrm>
        </p:spPr>
        <p:txBody>
          <a:bodyPr>
            <a:normAutofit lnSpcReduction="10000"/>
          </a:bodyPr>
          <a:lstStyle/>
          <a:p>
            <a:r>
              <a:rPr lang="es-MX" sz="2400" dirty="0" smtClean="0">
                <a:latin typeface="Andalus" pitchFamily="18" charset="-78"/>
                <a:cs typeface="Andalus" pitchFamily="18" charset="-78"/>
              </a:rPr>
              <a:t>LIC  JUAN ANTONIO RENTERÍA BARRAGÁN</a:t>
            </a:r>
            <a:endParaRPr lang="es-MX" sz="2400" dirty="0"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852936"/>
            <a:ext cx="691276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1988840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smtClean="0"/>
              <a:t>OBJETIVO </a:t>
            </a:r>
            <a:endParaRPr lang="es-MX" dirty="0"/>
          </a:p>
          <a:p>
            <a:r>
              <a:rPr lang="es-MX" dirty="0"/>
              <a:t>Analizar la filosofía de los valores a través del estudio de la axiología</a:t>
            </a:r>
          </a:p>
        </p:txBody>
      </p:sp>
    </p:spTree>
    <p:extLst>
      <p:ext uri="{BB962C8B-B14F-4D97-AF65-F5344CB8AC3E}">
        <p14:creationId xmlns:p14="http://schemas.microsoft.com/office/powerpoint/2010/main" val="2791162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/>
              <a:t>El termino valor procede etimológicamente del </a:t>
            </a:r>
            <a:r>
              <a:rPr lang="es-MX" dirty="0" smtClean="0"/>
              <a:t>griego axios</a:t>
            </a:r>
            <a:r>
              <a:rPr lang="es-MX" dirty="0"/>
              <a:t>, que podemos traducir como lo </a:t>
            </a:r>
            <a:r>
              <a:rPr lang="es-MX" dirty="0" smtClean="0"/>
              <a:t>"valioso"," estimable", </a:t>
            </a:r>
            <a:r>
              <a:rPr lang="es-MX" dirty="0"/>
              <a:t>"digno de ser honrado", y ha sido </a:t>
            </a:r>
            <a:r>
              <a:rPr lang="es-MX" dirty="0" smtClean="0"/>
              <a:t>utilizado comúnmente </a:t>
            </a:r>
            <a:r>
              <a:rPr lang="es-MX" dirty="0"/>
              <a:t>tanto en el campo de la Economía </a:t>
            </a:r>
            <a:r>
              <a:rPr lang="es-MX" dirty="0" smtClean="0"/>
              <a:t>como en </a:t>
            </a:r>
            <a:r>
              <a:rPr lang="es-MX" dirty="0"/>
              <a:t>el de otras disciplinas ya citadas, </a:t>
            </a:r>
            <a:r>
              <a:rPr lang="es-MX" dirty="0" smtClean="0"/>
              <a:t>fundamentalmente la </a:t>
            </a:r>
            <a:r>
              <a:rPr lang="es-MX" dirty="0"/>
              <a:t>Ética, en la que han contribuido a su </a:t>
            </a:r>
            <a:r>
              <a:rPr lang="es-MX" dirty="0" smtClean="0"/>
              <a:t>desarrollo filósofos </a:t>
            </a:r>
            <a:r>
              <a:rPr lang="es-MX" dirty="0"/>
              <a:t>tan importantes como Scheler y Hartmann</a:t>
            </a:r>
            <a:r>
              <a:rPr lang="es-MX" dirty="0" smtClean="0"/>
              <a:t>. </a:t>
            </a:r>
          </a:p>
          <a:p>
            <a:pPr marL="0" indent="0" algn="just">
              <a:buNone/>
            </a:pPr>
            <a:r>
              <a:rPr lang="es-MX" dirty="0" smtClean="0"/>
              <a:t>El </a:t>
            </a:r>
            <a:r>
              <a:rPr lang="es-MX" dirty="0"/>
              <a:t>valor es una cualidad específica que hace </a:t>
            </a:r>
            <a:r>
              <a:rPr lang="es-MX" dirty="0" smtClean="0"/>
              <a:t>estimable a </a:t>
            </a:r>
            <a:r>
              <a:rPr lang="es-MX" dirty="0"/>
              <a:t>los objetos.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DEFINICIÓN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3972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s-MX" dirty="0"/>
              <a:t>La objetividad: El valor es captado por el objeto, </a:t>
            </a:r>
            <a:r>
              <a:rPr lang="es-MX" dirty="0" smtClean="0"/>
              <a:t>se refiere </a:t>
            </a:r>
            <a:r>
              <a:rPr lang="es-MX" dirty="0"/>
              <a:t>al objeto. En todo sujeto que lo capte hay </a:t>
            </a:r>
            <a:r>
              <a:rPr lang="es-MX" dirty="0" smtClean="0"/>
              <a:t>una pretensión </a:t>
            </a:r>
            <a:r>
              <a:rPr lang="es-MX" dirty="0"/>
              <a:t>de que se universalice su vivencia.</a:t>
            </a:r>
          </a:p>
          <a:p>
            <a:pPr algn="just">
              <a:buFont typeface="Wingdings" pitchFamily="2" charset="2"/>
              <a:buChar char="Ø"/>
            </a:pPr>
            <a:r>
              <a:rPr lang="es-MX" dirty="0" smtClean="0"/>
              <a:t>La </a:t>
            </a:r>
            <a:r>
              <a:rPr lang="es-MX" dirty="0"/>
              <a:t>polaridad: El valor que se capta, </a:t>
            </a:r>
            <a:r>
              <a:rPr lang="es-MX" dirty="0" smtClean="0"/>
              <a:t>en contraposición </a:t>
            </a:r>
            <a:r>
              <a:rPr lang="es-MX" dirty="0"/>
              <a:t>a su contrario, remite a su opuesto.</a:t>
            </a:r>
          </a:p>
          <a:p>
            <a:pPr algn="just">
              <a:buFont typeface="Wingdings" pitchFamily="2" charset="2"/>
              <a:buChar char="Ø"/>
            </a:pPr>
            <a:r>
              <a:rPr lang="es-MX" dirty="0"/>
              <a:t>Todo valor tiene su contravalor; se presenta </a:t>
            </a:r>
            <a:r>
              <a:rPr lang="es-MX" dirty="0" smtClean="0"/>
              <a:t>en sentido </a:t>
            </a:r>
            <a:r>
              <a:rPr lang="es-MX" dirty="0"/>
              <a:t>positivo y negativo. Por ejemplo: bello y </a:t>
            </a:r>
            <a:r>
              <a:rPr lang="es-MX" dirty="0" smtClean="0"/>
              <a:t>feo, bueno </a:t>
            </a:r>
            <a:r>
              <a:rPr lang="es-MX" dirty="0"/>
              <a:t>y malo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CARACTERÍSTICAS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6831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s-MX" dirty="0"/>
              <a:t>El grado: El valor que se capta en los objetos </a:t>
            </a:r>
            <a:r>
              <a:rPr lang="es-MX" dirty="0" smtClean="0"/>
              <a:t>se presenta </a:t>
            </a:r>
            <a:r>
              <a:rPr lang="es-MX" dirty="0"/>
              <a:t>con diferente intensidad; </a:t>
            </a:r>
            <a:r>
              <a:rPr lang="es-MX" dirty="0" smtClean="0"/>
              <a:t>podemos considerar </a:t>
            </a:r>
            <a:r>
              <a:rPr lang="es-MX" dirty="0"/>
              <a:t>de modo positivo, por ejemplo a </a:t>
            </a:r>
            <a:r>
              <a:rPr lang="es-MX" dirty="0" smtClean="0"/>
              <a:t>dos obras </a:t>
            </a:r>
            <a:r>
              <a:rPr lang="es-MX" dirty="0"/>
              <a:t>de arte</a:t>
            </a:r>
            <a:r>
              <a:rPr lang="es-MX" dirty="0" smtClean="0"/>
              <a:t>.</a:t>
            </a:r>
          </a:p>
          <a:p>
            <a:pPr algn="just"/>
            <a:r>
              <a:rPr lang="es-MX" dirty="0" smtClean="0"/>
              <a:t> </a:t>
            </a:r>
            <a:r>
              <a:rPr lang="es-MX" dirty="0"/>
              <a:t>Pero, a una la consideramos bella y </a:t>
            </a:r>
            <a:r>
              <a:rPr lang="es-MX" dirty="0" smtClean="0"/>
              <a:t>a la </a:t>
            </a:r>
            <a:r>
              <a:rPr lang="es-MX" dirty="0"/>
              <a:t>otra bellísima.</a:t>
            </a:r>
          </a:p>
          <a:p>
            <a:pPr algn="just"/>
            <a:r>
              <a:rPr lang="es-MX" dirty="0" smtClean="0"/>
              <a:t> </a:t>
            </a:r>
            <a:r>
              <a:rPr lang="es-MX" dirty="0"/>
              <a:t>La jerarquía: Se considera que hay unos </a:t>
            </a:r>
            <a:r>
              <a:rPr lang="es-MX" dirty="0" smtClean="0"/>
              <a:t>valores que </a:t>
            </a:r>
            <a:r>
              <a:rPr lang="es-MX" dirty="0"/>
              <a:t>son superiores a otros, de tal manera </a:t>
            </a:r>
            <a:r>
              <a:rPr lang="es-MX" dirty="0" smtClean="0"/>
              <a:t>que pueden </a:t>
            </a:r>
            <a:r>
              <a:rPr lang="es-MX" dirty="0"/>
              <a:t>ser ordenados jerárquicamente, por </a:t>
            </a:r>
            <a:r>
              <a:rPr lang="es-MX" dirty="0" smtClean="0"/>
              <a:t>ejemplo, lo </a:t>
            </a:r>
            <a:r>
              <a:rPr lang="es-MX" dirty="0"/>
              <a:t>saludable se considera superior a lo agradable.</a:t>
            </a:r>
          </a:p>
          <a:p>
            <a:pPr algn="just"/>
            <a:r>
              <a:rPr lang="es-MX" dirty="0"/>
              <a:t>Así, hay valores que son considerados </a:t>
            </a:r>
            <a:r>
              <a:rPr lang="es-MX" dirty="0" smtClean="0"/>
              <a:t>superiores (dignidad</a:t>
            </a:r>
            <a:r>
              <a:rPr lang="es-MX" dirty="0"/>
              <a:t>, libertad) y otros como inferiores (</a:t>
            </a:r>
            <a:r>
              <a:rPr lang="es-MX" dirty="0" smtClean="0"/>
              <a:t>los relacionados </a:t>
            </a:r>
            <a:r>
              <a:rPr lang="es-MX" dirty="0"/>
              <a:t>con las necesidades básicas o vitales).</a:t>
            </a:r>
          </a:p>
        </p:txBody>
      </p:sp>
    </p:spTree>
    <p:extLst>
      <p:ext uri="{BB962C8B-B14F-4D97-AF65-F5344CB8AC3E}">
        <p14:creationId xmlns:p14="http://schemas.microsoft.com/office/powerpoint/2010/main" val="379335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dirty="0"/>
              <a:t>Max Scheler, filosofo alemán (1874-1928), </a:t>
            </a:r>
            <a:r>
              <a:rPr lang="es-MX" dirty="0" smtClean="0"/>
              <a:t>elaboró </a:t>
            </a:r>
            <a:r>
              <a:rPr lang="es-MX" dirty="0" smtClean="0"/>
              <a:t>una clasificación </a:t>
            </a:r>
            <a:r>
              <a:rPr lang="es-MX" dirty="0"/>
              <a:t>que ha servido de base para muchas otras.</a:t>
            </a:r>
          </a:p>
          <a:p>
            <a:pPr algn="just"/>
            <a:r>
              <a:rPr lang="es-MX" dirty="0"/>
              <a:t>Para Scheler los valores son siempre los mismos, no</a:t>
            </a:r>
          </a:p>
          <a:p>
            <a:pPr algn="just"/>
            <a:r>
              <a:rPr lang="es-MX" dirty="0"/>
              <a:t>cambian; lo que cambia es nuestra percepción de </a:t>
            </a:r>
            <a:r>
              <a:rPr lang="es-MX" dirty="0" smtClean="0"/>
              <a:t>ellos; cada </a:t>
            </a:r>
            <a:r>
              <a:rPr lang="es-MX" dirty="0"/>
              <a:t>época, cada cultura, descubre distintos valores </a:t>
            </a:r>
            <a:r>
              <a:rPr lang="es-MX" dirty="0" smtClean="0"/>
              <a:t>e ignora </a:t>
            </a:r>
            <a:r>
              <a:rPr lang="es-MX" dirty="0"/>
              <a:t>otros.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CLASIFICACIÓN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9926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2276872"/>
            <a:ext cx="7745505" cy="3877815"/>
          </a:xfrm>
        </p:spPr>
        <p:txBody>
          <a:bodyPr>
            <a:normAutofit/>
          </a:bodyPr>
          <a:lstStyle/>
          <a:p>
            <a:pPr algn="just"/>
            <a:r>
              <a:rPr lang="es-MX" dirty="0"/>
              <a:t>Se consideran valores </a:t>
            </a:r>
            <a:r>
              <a:rPr lang="es-MX" dirty="0" smtClean="0"/>
              <a:t>fundamentales aquellos </a:t>
            </a:r>
            <a:r>
              <a:rPr lang="es-MX" dirty="0"/>
              <a:t>valores que no pueden faltar en </a:t>
            </a:r>
            <a:r>
              <a:rPr lang="es-MX" dirty="0" smtClean="0"/>
              <a:t>la comunidad </a:t>
            </a:r>
            <a:r>
              <a:rPr lang="es-MX" dirty="0"/>
              <a:t>humana; en la medida que </a:t>
            </a:r>
            <a:r>
              <a:rPr lang="es-MX" dirty="0" smtClean="0"/>
              <a:t>ellos permiten </a:t>
            </a:r>
            <a:r>
              <a:rPr lang="es-MX" dirty="0"/>
              <a:t>la convivencia pacifica y son </a:t>
            </a:r>
            <a:r>
              <a:rPr lang="es-MX" dirty="0" smtClean="0"/>
              <a:t>la garantía </a:t>
            </a:r>
            <a:r>
              <a:rPr lang="es-MX" dirty="0"/>
              <a:t>de que el hombre se oriente hacia </a:t>
            </a:r>
            <a:r>
              <a:rPr lang="es-MX" dirty="0" smtClean="0"/>
              <a:t>la superación </a:t>
            </a:r>
            <a:r>
              <a:rPr lang="es-MX" dirty="0"/>
              <a:t>y el progreso.</a:t>
            </a:r>
          </a:p>
          <a:p>
            <a:pPr algn="just"/>
            <a:r>
              <a:rPr lang="es-MX" dirty="0"/>
              <a:t>• Entre los valores éticos fundamentales </a:t>
            </a:r>
            <a:r>
              <a:rPr lang="es-MX" dirty="0" smtClean="0"/>
              <a:t>se consideran</a:t>
            </a:r>
            <a:r>
              <a:rPr lang="es-MX" dirty="0"/>
              <a:t>: la dignidad humana, la justicia, </a:t>
            </a:r>
            <a:r>
              <a:rPr lang="es-MX" dirty="0" smtClean="0"/>
              <a:t>la solidaridad </a:t>
            </a:r>
            <a:r>
              <a:rPr lang="es-MX" dirty="0"/>
              <a:t>y la libertad</a:t>
            </a:r>
          </a:p>
        </p:txBody>
      </p:sp>
    </p:spTree>
    <p:extLst>
      <p:ext uri="{BB962C8B-B14F-4D97-AF65-F5344CB8AC3E}">
        <p14:creationId xmlns:p14="http://schemas.microsoft.com/office/powerpoint/2010/main" val="286108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/>
              <a:t>Es la disciplina filosófica que estudia </a:t>
            </a:r>
            <a:r>
              <a:rPr lang="es-MX" dirty="0" smtClean="0"/>
              <a:t>el valor</a:t>
            </a:r>
            <a:r>
              <a:rPr lang="es-MX" dirty="0"/>
              <a:t>, los fundamentos del valor, </a:t>
            </a:r>
            <a:r>
              <a:rPr lang="es-MX" dirty="0" smtClean="0"/>
              <a:t>la naturaleza </a:t>
            </a:r>
            <a:r>
              <a:rPr lang="es-MX" dirty="0"/>
              <a:t>del valor, los juicios del valor </a:t>
            </a:r>
            <a:r>
              <a:rPr lang="es-MX" dirty="0" smtClean="0"/>
              <a:t>y la </a:t>
            </a:r>
            <a:r>
              <a:rPr lang="es-MX" dirty="0"/>
              <a:t>forma como los captamos.</a:t>
            </a:r>
          </a:p>
          <a:p>
            <a:endParaRPr lang="es-MX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AXIOLOGÍA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5352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dirty="0"/>
              <a:t>Entendida como la teoría del valor o de </a:t>
            </a:r>
            <a:r>
              <a:rPr lang="es-MX" dirty="0" smtClean="0"/>
              <a:t>lo que </a:t>
            </a:r>
            <a:r>
              <a:rPr lang="es-MX" dirty="0"/>
              <a:t>se considera valioso, la Axiología </a:t>
            </a:r>
            <a:r>
              <a:rPr lang="es-MX" dirty="0" smtClean="0"/>
              <a:t>no sólo </a:t>
            </a:r>
            <a:r>
              <a:rPr lang="es-MX" dirty="0"/>
              <a:t>trata de los valores positivos, </a:t>
            </a:r>
            <a:r>
              <a:rPr lang="es-MX" dirty="0" smtClean="0"/>
              <a:t>sino también </a:t>
            </a:r>
            <a:r>
              <a:rPr lang="es-MX" dirty="0"/>
              <a:t>de los valores </a:t>
            </a:r>
            <a:r>
              <a:rPr lang="es-MX" dirty="0" smtClean="0"/>
              <a:t>negativos, analizando </a:t>
            </a:r>
            <a:r>
              <a:rPr lang="es-MX" dirty="0"/>
              <a:t>los principios que permiten</a:t>
            </a:r>
          </a:p>
          <a:p>
            <a:pPr algn="just"/>
            <a:r>
              <a:rPr lang="es-MX" dirty="0"/>
              <a:t>considerar que algo es o no valioso, </a:t>
            </a:r>
            <a:r>
              <a:rPr lang="es-MX" dirty="0" smtClean="0"/>
              <a:t>y considerando </a:t>
            </a:r>
            <a:r>
              <a:rPr lang="es-MX" dirty="0"/>
              <a:t>los fundamentos de tal </a:t>
            </a:r>
            <a:r>
              <a:rPr lang="es-MX" dirty="0" smtClean="0"/>
              <a:t>juicio.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8786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2800" dirty="0"/>
              <a:t>Mientras no sepa que necesita  una planta, un animal, un niño o un hombre, una mujer, y mientras no me desprenda de lo que me figuro que es lo mejor para el otro y de mi deseo de controlarlo, mi amor es destructivo, un beso de la muerte.</a:t>
            </a:r>
            <a:br>
              <a:rPr lang="es-MX" sz="2800" dirty="0"/>
            </a:br>
            <a:endParaRPr lang="es-MX" sz="2800" dirty="0"/>
          </a:p>
          <a:p>
            <a:pPr algn="just"/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3053552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Los valores se viven</a:t>
            </a:r>
            <a:endParaRPr lang="es-MX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643182"/>
            <a:ext cx="6057900" cy="389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5615894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toné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artoné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rtoné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215</TotalTime>
  <Words>545</Words>
  <Application>Microsoft Office PowerPoint</Application>
  <PresentationFormat>Presentación en pantalla (4:3)</PresentationFormat>
  <Paragraphs>27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Cartoné</vt:lpstr>
      <vt:lpstr>AXIOLOGÍA MULTIVERSIDAD CAMPUS DURANGO 25 DE MAYO 2015 </vt:lpstr>
      <vt:lpstr>DEFINICIÓN</vt:lpstr>
      <vt:lpstr>CARACTERÍSTICAS</vt:lpstr>
      <vt:lpstr>Presentación de PowerPoint</vt:lpstr>
      <vt:lpstr>CLASIFICACIÓN</vt:lpstr>
      <vt:lpstr>Presentación de PowerPoint</vt:lpstr>
      <vt:lpstr>AXIOLOGÍA</vt:lpstr>
      <vt:lpstr>Presentación de PowerPoint</vt:lpstr>
      <vt:lpstr>Presentación de PowerPoint</vt:lpstr>
      <vt:lpstr>Los valores se viven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VALORES</dc:title>
  <dc:creator>Juan A. Renteria</dc:creator>
  <cp:lastModifiedBy>Ordoñez</cp:lastModifiedBy>
  <cp:revision>11</cp:revision>
  <dcterms:created xsi:type="dcterms:W3CDTF">2015-05-27T02:18:29Z</dcterms:created>
  <dcterms:modified xsi:type="dcterms:W3CDTF">2015-11-30T20:07:40Z</dcterms:modified>
</cp:coreProperties>
</file>