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1"/>
  </p:notesMasterIdLst>
  <p:sldIdLst>
    <p:sldId id="272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69" r:id="rId18"/>
    <p:sldId id="271" r:id="rId19"/>
    <p:sldId id="274" r:id="rId2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49F3A-D72E-41F7-A958-6A8750F61004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10C23D-38C0-4FA7-9BFA-EA62B63557D0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9625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10C23D-38C0-4FA7-9BFA-EA62B63557D0}" type="slidenum">
              <a:rPr lang="es-MX" smtClean="0"/>
              <a:pPr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71856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6C7E1E5-F5AD-4EAC-AD03-45F07D2C5AEF}" type="datetimeFigureOut">
              <a:rPr lang="es-MX" smtClean="0"/>
              <a:pPr/>
              <a:t>04/02/2016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1910480-6360-49C6-A2E6-105036CD4634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87624" y="3140968"/>
            <a:ext cx="6777317" cy="3508977"/>
          </a:xfrm>
        </p:spPr>
        <p:txBody>
          <a:bodyPr>
            <a:normAutofit/>
          </a:bodyPr>
          <a:lstStyle/>
          <a:p>
            <a:pPr marL="0" lvl="0" indent="0">
              <a:lnSpc>
                <a:spcPct val="90000"/>
              </a:lnSpc>
              <a:spcBef>
                <a:spcPts val="1000"/>
              </a:spcBef>
              <a:buClrTx/>
              <a:buSzTx/>
              <a:buNone/>
            </a:pP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Asignatura:                                      Ética y Valores</a:t>
            </a:r>
            <a:b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Tema:  Eticidad : característica esencial del ser  humano.</a:t>
            </a:r>
          </a:p>
          <a:p>
            <a:pPr marL="0" lvl="0" indent="0">
              <a:lnSpc>
                <a:spcPct val="90000"/>
              </a:lnSpc>
              <a:spcBef>
                <a:spcPts val="1000"/>
              </a:spcBef>
              <a:buClrTx/>
              <a:buSzTx/>
              <a:buNone/>
            </a:pP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Docente:                                    Lic. Abigail Curiel Moya</a:t>
            </a:r>
            <a:b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Campus</a:t>
            </a:r>
            <a:r>
              <a:rPr lang="es-MX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s-MX" sz="19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Multiversidad </a:t>
            </a:r>
            <a:r>
              <a:rPr lang="es-MX" sz="19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Latinoamericana Mexicali Centro                                                 </a:t>
            </a:r>
            <a:r>
              <a:rPr lang="es-MX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sz="17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MX" sz="1900" b="1" dirty="0">
              <a:solidFill>
                <a:srgbClr val="FF0000"/>
              </a:solidFill>
              <a:latin typeface="Century Gothic" panose="020B0502020202020204"/>
            </a:endParaRPr>
          </a:p>
          <a:p>
            <a:endParaRPr lang="es-MX" dirty="0"/>
          </a:p>
        </p:txBody>
      </p:sp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7318" y="548680"/>
            <a:ext cx="2893655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26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Justificación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 Se le presenta a los alumnos la información referente al tema con imágenes que llamen la atención con el fin de que adquieran mejor el conocimiento.</a:t>
            </a:r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501008"/>
            <a:ext cx="4112905" cy="2749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438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67544" y="2060848"/>
            <a:ext cx="3313355" cy="1702160"/>
          </a:xfrm>
        </p:spPr>
        <p:txBody>
          <a:bodyPr>
            <a:normAutofit fontScale="90000"/>
          </a:bodyPr>
          <a:lstStyle/>
          <a:p>
            <a:r>
              <a:rPr lang="es-MX" b="1" u="sng" dirty="0" smtClean="0"/>
              <a:t>Bloque 1: </a:t>
            </a:r>
            <a:r>
              <a:rPr lang="es-MX" dirty="0" smtClean="0"/>
              <a:t>Ética como disciplina filosófica y reconoce las diferentes teorías morales a lo largo de la historia.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716017" y="2564904"/>
            <a:ext cx="3327152" cy="3116805"/>
          </a:xfrm>
        </p:spPr>
        <p:txBody>
          <a:bodyPr>
            <a:normAutofit/>
          </a:bodyPr>
          <a:lstStyle/>
          <a:p>
            <a:r>
              <a:rPr lang="es-MX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1.1 </a:t>
            </a:r>
            <a:r>
              <a:rPr lang="es-MX" sz="3200" dirty="0" smtClean="0"/>
              <a:t>ETICIDAD : CARACTERISTICA ESENCIAL DEL SER HUMANO.</a:t>
            </a:r>
          </a:p>
          <a:p>
            <a:endParaRPr lang="es-MX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>
            <a:off x="4716016" y="2708920"/>
            <a:ext cx="3313355" cy="1702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MX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51136"/>
            <a:ext cx="3096394" cy="24574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8506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744" cy="1143000"/>
          </a:xfrm>
        </p:spPr>
        <p:txBody>
          <a:bodyPr>
            <a:normAutofit/>
          </a:bodyPr>
          <a:lstStyle/>
          <a:p>
            <a:pPr algn="ctr"/>
            <a:r>
              <a:rPr lang="es-MX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ETICIDAD</a:t>
            </a:r>
            <a:endParaRPr lang="es-MX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556792"/>
            <a:ext cx="4547983" cy="4918288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/>
              <a:t>La E</a:t>
            </a:r>
            <a:r>
              <a:rPr lang="es-MX" dirty="0" smtClean="0"/>
              <a:t>ticidad </a:t>
            </a:r>
            <a:r>
              <a:rPr lang="es-MX" dirty="0"/>
              <a:t>es lo que hace al ser humano capaz de constituirse </a:t>
            </a:r>
            <a:r>
              <a:rPr lang="es-MX" dirty="0" smtClean="0"/>
              <a:t>así </a:t>
            </a:r>
            <a:r>
              <a:rPr lang="es-MX" dirty="0"/>
              <a:t>mismo de forma responsable para el cuidado de </a:t>
            </a:r>
            <a:r>
              <a:rPr lang="es-MX" dirty="0" smtClean="0"/>
              <a:t>sí </a:t>
            </a:r>
            <a:r>
              <a:rPr lang="es-MX" dirty="0"/>
              <a:t>y de los otros; en otras palabras es la </a:t>
            </a:r>
            <a:r>
              <a:rPr lang="es-MX" dirty="0" smtClean="0"/>
              <a:t>condición </a:t>
            </a:r>
            <a:r>
              <a:rPr lang="es-MX" dirty="0"/>
              <a:t>que permite el ejercicio libre y responsable de sus acciones buscando siempre el bien </a:t>
            </a:r>
            <a:r>
              <a:rPr lang="es-MX" dirty="0" smtClean="0"/>
              <a:t>común.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/>
              <a:t> En este sentido podemos afirmar que la E</a:t>
            </a:r>
            <a:r>
              <a:rPr lang="es-MX" dirty="0" smtClean="0"/>
              <a:t>ticidad constituye </a:t>
            </a:r>
            <a:r>
              <a:rPr lang="es-MX" dirty="0"/>
              <a:t>una </a:t>
            </a:r>
            <a:r>
              <a:rPr lang="es-MX" dirty="0" smtClean="0"/>
              <a:t>característica </a:t>
            </a:r>
            <a:r>
              <a:rPr lang="es-MX" dirty="0"/>
              <a:t>esencial de los </a:t>
            </a:r>
            <a:r>
              <a:rPr lang="es-MX" dirty="0" smtClean="0"/>
              <a:t>individuos.</a:t>
            </a:r>
            <a:endParaRPr lang="es-MX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068840"/>
            <a:ext cx="318249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3502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0"/>
            <a:ext cx="7024744" cy="1143000"/>
          </a:xfrm>
        </p:spPr>
        <p:txBody>
          <a:bodyPr/>
          <a:lstStyle/>
          <a:p>
            <a:pPr algn="ctr"/>
            <a:r>
              <a:rPr lang="es-MX" b="1" dirty="0" smtClean="0"/>
              <a:t>Aristóteles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19872" y="980728"/>
            <a:ext cx="5112568" cy="5472608"/>
          </a:xfrm>
        </p:spPr>
        <p:txBody>
          <a:bodyPr>
            <a:normAutofit/>
          </a:bodyPr>
          <a:lstStyle/>
          <a:p>
            <a:pPr algn="just"/>
            <a:endParaRPr lang="es-MX" dirty="0" smtClean="0"/>
          </a:p>
          <a:p>
            <a:pPr algn="just"/>
            <a:r>
              <a:rPr lang="es-MX" dirty="0" smtClean="0"/>
              <a:t>Aristóteles: Sostiene  que el hombre es un “animal político”.</a:t>
            </a:r>
          </a:p>
          <a:p>
            <a:pPr algn="just"/>
            <a:r>
              <a:rPr lang="es-MX" dirty="0" smtClean="0"/>
              <a:t> Es  un ser étnico, ya que la ética es imprescindible de la política, es mas culmina con la política.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Significa que el hombre es un ser dispuesto para la convivencia social y que los valores morales no se realizan plenamente en la vida </a:t>
            </a:r>
            <a:r>
              <a:rPr lang="es-MX" dirty="0" smtClean="0"/>
              <a:t> </a:t>
            </a:r>
            <a:r>
              <a:rPr lang="es-MX" dirty="0" smtClean="0"/>
              <a:t>individual sino en la comunidad cuyo centro es la familia y el Estado.</a:t>
            </a:r>
            <a:endParaRPr lang="es-MX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75975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3356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548680"/>
            <a:ext cx="4464496" cy="5688632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Aristóteles “ el hombre es </a:t>
            </a:r>
            <a:r>
              <a:rPr lang="es-MX" dirty="0" smtClean="0"/>
              <a:t>un </a:t>
            </a:r>
            <a:r>
              <a:rPr lang="es-MX" i="1" dirty="0" smtClean="0"/>
              <a:t>Viviente Social; </a:t>
            </a:r>
            <a:r>
              <a:rPr lang="es-MX" dirty="0" smtClean="0"/>
              <a:t>aquel que no vive en sociedad o no la necesita para su desarrollo, no es propiamente un hombre si no una bestia o un dios.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El ser humano </a:t>
            </a:r>
            <a:r>
              <a:rPr lang="es-MX" dirty="0" smtClean="0"/>
              <a:t>está </a:t>
            </a:r>
            <a:r>
              <a:rPr lang="es-MX" dirty="0" smtClean="0"/>
              <a:t>dotado de una “ conciencia moral así como de una libertad que le permite ser responsable de sus actos, de juzgar y ser juzgado y, sobre todo, de  elegir un proyecto de vida.</a:t>
            </a:r>
          </a:p>
          <a:p>
            <a:pPr algn="just"/>
            <a:endParaRPr lang="es-MX" dirty="0"/>
          </a:p>
          <a:p>
            <a:endParaRPr lang="es-MX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628800"/>
            <a:ext cx="3587909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5618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143000"/>
          </a:xfrm>
        </p:spPr>
        <p:txBody>
          <a:bodyPr>
            <a:normAutofit/>
          </a:bodyPr>
          <a:lstStyle/>
          <a:p>
            <a:r>
              <a:rPr lang="es-MX" sz="4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María Zambrano  </a:t>
            </a:r>
            <a:r>
              <a:rPr lang="es-MX" sz="2200" dirty="0" smtClean="0"/>
              <a:t>(</a:t>
            </a:r>
            <a:r>
              <a:rPr lang="es-MX" sz="2200" dirty="0" smtClean="0"/>
              <a:t>Filósofa </a:t>
            </a:r>
            <a:r>
              <a:rPr lang="es-MX" sz="2200" dirty="0" smtClean="0"/>
              <a:t>española)</a:t>
            </a:r>
            <a:endParaRPr lang="es-MX" sz="2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11960" y="1988840"/>
            <a:ext cx="3608965" cy="4176464"/>
          </a:xfrm>
        </p:spPr>
        <p:txBody>
          <a:bodyPr/>
          <a:lstStyle/>
          <a:p>
            <a:pPr marL="68580" indent="0" algn="just">
              <a:buNone/>
            </a:pPr>
            <a:endParaRPr lang="es-MX" dirty="0" smtClean="0"/>
          </a:p>
          <a:p>
            <a:pPr marL="68580" indent="0" algn="just">
              <a:buNone/>
            </a:pPr>
            <a:r>
              <a:rPr lang="es-MX" dirty="0" smtClean="0"/>
              <a:t>“ Voy eligiendo el que seré, y si esto ocurre en cada hora hay instantes decisivos en que se realiza ese algo que va a determinar la vida entera, una elección que va a quedar incorporada al destino”.</a:t>
            </a:r>
            <a:endParaRPr lang="es-MX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2952328" cy="44365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3974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260648"/>
            <a:ext cx="7024744" cy="1143000"/>
          </a:xfrm>
        </p:spPr>
        <p:txBody>
          <a:bodyPr/>
          <a:lstStyle/>
          <a:p>
            <a:pPr algn="ctr"/>
            <a:r>
              <a:rPr lang="es-MX" b="1" dirty="0" smtClean="0"/>
              <a:t>J.P. Sartre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484784"/>
            <a:ext cx="6777317" cy="3508977"/>
          </a:xfrm>
        </p:spPr>
        <p:txBody>
          <a:bodyPr/>
          <a:lstStyle/>
          <a:p>
            <a:pPr algn="just"/>
            <a:r>
              <a:rPr lang="es-MX" sz="2000" dirty="0" smtClean="0"/>
              <a:t>La </a:t>
            </a:r>
            <a:r>
              <a:rPr lang="es-MX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ELECCIÓN </a:t>
            </a:r>
            <a:r>
              <a:rPr lang="es-MX" sz="2000" dirty="0" smtClean="0"/>
              <a:t>es </a:t>
            </a:r>
            <a:r>
              <a:rPr lang="es-MX" sz="2000" dirty="0" smtClean="0"/>
              <a:t>un </a:t>
            </a:r>
            <a:r>
              <a:rPr lang="es-MX" sz="2000" dirty="0" smtClean="0"/>
              <a:t>aspecto de decisiva importancia en la dimensión ética del hombre.</a:t>
            </a:r>
          </a:p>
          <a:p>
            <a:pPr algn="just"/>
            <a:endParaRPr lang="es-MX" sz="2000" dirty="0"/>
          </a:p>
          <a:p>
            <a:pPr algn="just"/>
            <a:r>
              <a:rPr lang="es-MX" sz="2000" dirty="0" smtClean="0"/>
              <a:t>Esto quiere decir que el hombre que se compromete y que se da cuenta de que es no solo el que elige ser, sino también un legislador, que elige al mismo tiempo que a </a:t>
            </a:r>
            <a:r>
              <a:rPr lang="es-MX" sz="2000" dirty="0" smtClean="0"/>
              <a:t>sí </a:t>
            </a:r>
            <a:r>
              <a:rPr lang="es-MX" sz="2000" dirty="0" smtClean="0"/>
              <a:t>mismo a la humanidad entera, no puede escapar al sentimiento de su total y profunda responsabilidad.</a:t>
            </a:r>
          </a:p>
          <a:p>
            <a:endParaRPr lang="es-MX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49080"/>
            <a:ext cx="1905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636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3568" y="548680"/>
            <a:ext cx="7024744" cy="1143000"/>
          </a:xfrm>
        </p:spPr>
        <p:txBody>
          <a:bodyPr>
            <a:normAutofit/>
          </a:bodyPr>
          <a:lstStyle/>
          <a:p>
            <a:r>
              <a:rPr lang="es-MX" b="1" dirty="0" smtClean="0"/>
              <a:t>Sören Kierkegaard     </a:t>
            </a:r>
            <a:r>
              <a:rPr lang="es-MX" sz="2200" b="1" dirty="0" smtClean="0"/>
              <a:t>(</a:t>
            </a:r>
            <a:r>
              <a:rPr lang="es-MX" sz="2200" b="1" dirty="0" smtClean="0"/>
              <a:t>Filósofo </a:t>
            </a:r>
            <a:r>
              <a:rPr lang="es-MX" sz="2200" b="1" dirty="0" smtClean="0"/>
              <a:t>Danés)</a:t>
            </a:r>
            <a:endParaRPr lang="es-MX" sz="22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916832"/>
            <a:ext cx="7488832" cy="3744416"/>
          </a:xfrm>
        </p:spPr>
        <p:txBody>
          <a:bodyPr/>
          <a:lstStyle/>
          <a:p>
            <a:pPr marL="68580" indent="0">
              <a:buNone/>
            </a:pPr>
            <a:endParaRPr lang="es-MX" dirty="0" smtClean="0"/>
          </a:p>
          <a:p>
            <a:pPr marL="68580" indent="0">
              <a:buNone/>
            </a:pPr>
            <a:r>
              <a:rPr lang="es-MX" dirty="0" smtClean="0"/>
              <a:t>Distingue 3 estudios o etapas en el camino de la vida.</a:t>
            </a:r>
          </a:p>
          <a:p>
            <a:pPr marL="68580" indent="0">
              <a:buNone/>
            </a:pPr>
            <a:endParaRPr lang="es-MX" dirty="0"/>
          </a:p>
          <a:p>
            <a:r>
              <a:rPr lang="es-MX" dirty="0" smtClean="0"/>
              <a:t>Los cuales no revelan, necesariamente, un orden temporal y que nos indican la manera como el ser humano elige y desempeña su existencia al enfrentarse a situaciones cruciales y concretas.</a:t>
            </a:r>
            <a:endParaRPr lang="es-MX" dirty="0"/>
          </a:p>
        </p:txBody>
      </p:sp>
      <p:pic>
        <p:nvPicPr>
          <p:cNvPr id="1026" name="Picture 2" descr="C:\Documents and Settings\pc2\Configuración local\Archivos temporales de Internet\Content.IE5\05BESZCC\MC9004259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941168"/>
            <a:ext cx="1286454" cy="14263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4939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612576" y="260648"/>
            <a:ext cx="7024744" cy="1143000"/>
          </a:xfrm>
        </p:spPr>
        <p:txBody>
          <a:bodyPr/>
          <a:lstStyle/>
          <a:p>
            <a:pPr algn="r"/>
            <a:r>
              <a:rPr lang="es-MX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1.LA VIDA </a:t>
            </a:r>
            <a:r>
              <a:rPr lang="es-MX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ESTÉTICA</a:t>
            </a:r>
            <a:endParaRPr lang="es-MX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4" y="1556792"/>
            <a:ext cx="6777317" cy="3508977"/>
          </a:xfrm>
        </p:spPr>
        <p:txBody>
          <a:bodyPr/>
          <a:lstStyle/>
          <a:p>
            <a:pPr algn="just"/>
            <a:r>
              <a:rPr lang="es-MX" dirty="0" smtClean="0"/>
              <a:t>Se da cuando priva la despreocupación y la sensualidad inmediata.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Aquí el individuo pierde el dominio de si mismo para convertirse en prisionero de la búsqueda de goces incesantes que, a la postre desembocan en el tedio y la insatisfacción.</a:t>
            </a:r>
            <a:endParaRPr lang="es-MX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76" y="4293096"/>
            <a:ext cx="3312368" cy="21763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1833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404664"/>
            <a:ext cx="7024744" cy="1143000"/>
          </a:xfrm>
        </p:spPr>
        <p:txBody>
          <a:bodyPr/>
          <a:lstStyle/>
          <a:p>
            <a:pPr algn="ctr"/>
            <a:r>
              <a:rPr lang="es-MX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Personajes:</a:t>
            </a:r>
            <a:endParaRPr lang="es-MX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7" y="1772816"/>
            <a:ext cx="5256583" cy="4464496"/>
          </a:xfrm>
        </p:spPr>
        <p:txBody>
          <a:bodyPr/>
          <a:lstStyle/>
          <a:p>
            <a:pPr marL="68580" indent="0" algn="just">
              <a:buNone/>
            </a:pPr>
            <a:r>
              <a:rPr lang="es-MX" dirty="0" smtClean="0"/>
              <a:t>Que toma el amor como una mera diversión como un juego libre de responsabilidades.</a:t>
            </a:r>
          </a:p>
          <a:p>
            <a:pPr marL="68580" indent="0" algn="just">
              <a:buNone/>
            </a:pPr>
            <a:endParaRPr lang="es-MX" dirty="0"/>
          </a:p>
          <a:p>
            <a:pPr algn="just"/>
            <a:r>
              <a:rPr lang="es-MX" dirty="0" smtClean="0"/>
              <a:t>Fausto en el personaje de Goethe.</a:t>
            </a:r>
          </a:p>
          <a:p>
            <a:pPr marL="68580" indent="0" algn="just">
              <a:buNone/>
            </a:pPr>
            <a:r>
              <a:rPr lang="es-MX" dirty="0" smtClean="0"/>
              <a:t>El mito de Fausto es “ Si vivir es elegir entre posibilidades, cuanto </a:t>
            </a:r>
            <a:r>
              <a:rPr lang="es-MX" dirty="0" smtClean="0"/>
              <a:t>más </a:t>
            </a:r>
            <a:r>
              <a:rPr lang="es-MX" dirty="0" smtClean="0"/>
              <a:t>rica la vida, parece con mayores posibilidades.</a:t>
            </a:r>
          </a:p>
          <a:p>
            <a:pPr algn="just"/>
            <a:r>
              <a:rPr lang="es-MX" dirty="0" smtClean="0"/>
              <a:t>Don Juan.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84784"/>
            <a:ext cx="2719189" cy="3223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8288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332656"/>
            <a:ext cx="7024744" cy="1143000"/>
          </a:xfrm>
        </p:spPr>
        <p:txBody>
          <a:bodyPr/>
          <a:lstStyle/>
          <a:p>
            <a:pPr algn="ctr"/>
            <a:r>
              <a:rPr lang="es-MX" b="1" dirty="0" smtClean="0"/>
              <a:t>Fausto.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412776"/>
            <a:ext cx="6777317" cy="4752528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Dedicó </a:t>
            </a:r>
            <a:r>
              <a:rPr lang="es-MX" dirty="0" smtClean="0"/>
              <a:t>toda su vida al estudio y a la reflexión aislándose de los goces de la vida y de una “juventud” que creía perdida, decide vender su alma al diablo a cambio de lo que considera una vida plena donde se goce la “eternidad del momento”, donde no se busque el absoluto en el fin, si no el “aquí y ahora”.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 smtClean="0"/>
              <a:t>“vivir sin responsabilidades, o sea sin soledades, pues las responsabilidades son una de las formas de la temporalidad, de nuestros compromiso con nosotros mismos en el tiempo”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76003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332656"/>
            <a:ext cx="7024744" cy="1143000"/>
          </a:xfrm>
        </p:spPr>
        <p:txBody>
          <a:bodyPr/>
          <a:lstStyle/>
          <a:p>
            <a:pPr algn="ctr"/>
            <a:r>
              <a:rPr lang="es-MX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Estadio Ético</a:t>
            </a:r>
            <a:endParaRPr lang="es-MX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9" y="1628800"/>
            <a:ext cx="4752528" cy="4824536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Surge cuando el ser humano rige su vida, ya no por el capricho y la búsqueda de placeres inmediatos e instantáneos, si no por principios y normas cuyo cumplimiento reconoce como obligatorias de manera universal.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Consiste en poner los aspectos de un ser individual con la </a:t>
            </a:r>
            <a:r>
              <a:rPr lang="es-MX" i="1" dirty="0" smtClean="0"/>
              <a:t>ley universal,</a:t>
            </a:r>
            <a:r>
              <a:rPr lang="es-MX" dirty="0" smtClean="0"/>
              <a:t> de manera que cada individuo exprese lo que es esencialmente humano.</a:t>
            </a:r>
            <a:endParaRPr lang="es-MX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694" y="1628800"/>
            <a:ext cx="318408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65573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3568" y="764704"/>
            <a:ext cx="7776864" cy="5472608"/>
          </a:xfrm>
        </p:spPr>
        <p:txBody>
          <a:bodyPr>
            <a:normAutofit lnSpcReduction="10000"/>
          </a:bodyPr>
          <a:lstStyle/>
          <a:p>
            <a:r>
              <a:rPr lang="es-MX" dirty="0" smtClean="0"/>
              <a:t>El estadio Ético nos revela la Eticidad del ser humano.</a:t>
            </a:r>
          </a:p>
          <a:p>
            <a:endParaRPr lang="es-MX" dirty="0"/>
          </a:p>
          <a:p>
            <a:pPr algn="just"/>
            <a:r>
              <a:rPr lang="es-MX" b="1" dirty="0" smtClean="0"/>
              <a:t>Sócrates </a:t>
            </a:r>
          </a:p>
          <a:p>
            <a:pPr marL="68580" indent="0" algn="just">
              <a:buNone/>
            </a:pPr>
            <a:r>
              <a:rPr lang="es-MX" dirty="0" smtClean="0"/>
              <a:t>Método Mayéutico que consiste  en aflorar aquellos principios de bien, de verdad y de justicia que se encuentran  olvidados en el interior de cada conciencia.</a:t>
            </a:r>
          </a:p>
          <a:p>
            <a:pPr marL="68580" indent="0" algn="just">
              <a:buNone/>
            </a:pPr>
            <a:endParaRPr lang="es-MX" dirty="0"/>
          </a:p>
          <a:p>
            <a:pPr algn="just"/>
            <a:r>
              <a:rPr lang="es-MX" b="1" dirty="0" smtClean="0"/>
              <a:t>Kierkegaard</a:t>
            </a:r>
          </a:p>
          <a:p>
            <a:pPr marL="68580" indent="0" algn="just">
              <a:buNone/>
            </a:pPr>
            <a:r>
              <a:rPr lang="es-MX" dirty="0" smtClean="0"/>
              <a:t>Obrar bien es ajustar nuestra voluntad a una norma de universal observancia o </a:t>
            </a:r>
            <a:r>
              <a:rPr lang="es-MX" dirty="0" smtClean="0"/>
              <a:t>“imperativo </a:t>
            </a:r>
            <a:r>
              <a:rPr lang="es-MX" dirty="0" smtClean="0"/>
              <a:t>categórico”, el cual, al mismo tiempo que nos permite actuar por cuenta propia, de manera “autónoma”, nos posibilita comportarnos de acuerdo con una norma moral valedera para todo ser racional, sin excepción alguna.</a:t>
            </a:r>
          </a:p>
          <a:p>
            <a:endParaRPr lang="es-MX" dirty="0" smtClean="0"/>
          </a:p>
          <a:p>
            <a:pPr marL="6858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585966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620688"/>
            <a:ext cx="7024744" cy="1143000"/>
          </a:xfrm>
        </p:spPr>
        <p:txBody>
          <a:bodyPr/>
          <a:lstStyle/>
          <a:p>
            <a:pPr algn="ctr"/>
            <a:r>
              <a:rPr lang="es-MX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Estadio Religioso</a:t>
            </a:r>
            <a:endParaRPr lang="es-MX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75856" y="1844824"/>
            <a:ext cx="5328592" cy="4392488"/>
          </a:xfrm>
        </p:spPr>
        <p:txBody>
          <a:bodyPr/>
          <a:lstStyle/>
          <a:p>
            <a:pPr algn="just"/>
            <a:r>
              <a:rPr lang="es-MX" dirty="0" smtClean="0"/>
              <a:t>Tiene cabida una profundidad interioridad (subjetiva) humana.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Los hombres auténticos según </a:t>
            </a:r>
            <a:r>
              <a:rPr lang="es-MX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Kierkegaard, </a:t>
            </a:r>
            <a:r>
              <a:rPr lang="es-MX" dirty="0" smtClean="0"/>
              <a:t> son los “ que escandalizan al mundo o parecen locos y, sin embargo cumplen con su deber con dios”.</a:t>
            </a:r>
            <a:endParaRPr lang="es-MX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49" y="2204864"/>
            <a:ext cx="2813997" cy="39604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7421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404664"/>
            <a:ext cx="7024744" cy="1143000"/>
          </a:xfrm>
        </p:spPr>
        <p:txBody>
          <a:bodyPr/>
          <a:lstStyle/>
          <a:p>
            <a:pPr algn="ctr"/>
            <a:r>
              <a:rPr lang="es-MX" b="1" dirty="0" smtClean="0"/>
              <a:t>Personajes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3" y="1628800"/>
            <a:ext cx="4464495" cy="4536504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Abraham</a:t>
            </a:r>
          </a:p>
          <a:p>
            <a:pPr marL="68580" indent="0" algn="just">
              <a:buNone/>
            </a:pPr>
            <a:r>
              <a:rPr lang="es-MX" dirty="0" smtClean="0"/>
              <a:t>El caballero  de la fe, que fue sometido  a la </a:t>
            </a:r>
            <a:r>
              <a:rPr lang="es-MX" dirty="0" smtClean="0"/>
              <a:t>más </a:t>
            </a:r>
            <a:r>
              <a:rPr lang="es-MX" dirty="0" smtClean="0"/>
              <a:t>dura prueba de fe, obedecer el mandato divino  que lo obligaba a sacrificar a su hijo.</a:t>
            </a:r>
          </a:p>
          <a:p>
            <a:pPr marL="68580" indent="0" algn="just">
              <a:buNone/>
            </a:pPr>
            <a:endParaRPr lang="es-MX" dirty="0"/>
          </a:p>
          <a:p>
            <a:pPr algn="just"/>
            <a:r>
              <a:rPr lang="es-MX" dirty="0" smtClean="0"/>
              <a:t>Su obligación y responsabilidad con Dios se sostiene por razón de su personal dedicación interior a Dios.</a:t>
            </a:r>
            <a:endParaRPr lang="es-MX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268760"/>
            <a:ext cx="2822678" cy="50152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4284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27585" y="908720"/>
            <a:ext cx="4896543" cy="5040560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b="1" dirty="0" smtClean="0"/>
              <a:t>Juliana Gonzales </a:t>
            </a:r>
            <a:r>
              <a:rPr lang="es-MX" sz="1800" b="1" dirty="0" smtClean="0"/>
              <a:t>(</a:t>
            </a:r>
            <a:r>
              <a:rPr lang="es-MX" sz="1800" b="1" dirty="0" smtClean="0"/>
              <a:t>Filósofa </a:t>
            </a:r>
            <a:r>
              <a:rPr lang="es-MX" sz="1800" b="1" dirty="0" smtClean="0"/>
              <a:t>Mexicana)</a:t>
            </a:r>
          </a:p>
          <a:p>
            <a:pPr marL="68580" indent="0" algn="just">
              <a:buNone/>
            </a:pPr>
            <a:r>
              <a:rPr lang="es-MX" dirty="0" smtClean="0"/>
              <a:t>El valor </a:t>
            </a:r>
            <a:r>
              <a:rPr lang="es-MX" dirty="0" smtClean="0"/>
              <a:t>está profundamente </a:t>
            </a:r>
            <a:r>
              <a:rPr lang="es-MX" dirty="0" smtClean="0"/>
              <a:t>arraigado en el ser humano pues los valores no son propiedad de las </a:t>
            </a:r>
            <a:r>
              <a:rPr lang="es-MX" dirty="0" smtClean="0"/>
              <a:t>cosas, </a:t>
            </a:r>
            <a:r>
              <a:rPr lang="es-MX" dirty="0" smtClean="0"/>
              <a:t>si no que expresan el ser del hombre convirtiéndolo en un “ ser axiológico”.</a:t>
            </a:r>
          </a:p>
          <a:p>
            <a:pPr marL="68580" indent="0" algn="just">
              <a:buNone/>
            </a:pPr>
            <a:endParaRPr lang="es-MX" dirty="0"/>
          </a:p>
          <a:p>
            <a:pPr marL="68580" indent="0" algn="just">
              <a:buNone/>
            </a:pPr>
            <a:r>
              <a:rPr lang="es-MX" dirty="0" smtClean="0"/>
              <a:t>La carencia es lo que impulsa al ser humano para el logro de completitud es el Eros (el amor platónico) que  constituye un principio de vinculación humana.</a:t>
            </a:r>
            <a:endParaRPr lang="es-MX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84784"/>
            <a:ext cx="2491730" cy="3630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4745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744" cy="792088"/>
          </a:xfrm>
        </p:spPr>
        <p:txBody>
          <a:bodyPr>
            <a:normAutofit/>
          </a:bodyPr>
          <a:lstStyle/>
          <a:p>
            <a:r>
              <a:rPr lang="es-MX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Eros  (el amor) para comprender la Eticidad.</a:t>
            </a:r>
            <a:endParaRPr lang="es-MX" sz="28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772816"/>
            <a:ext cx="6120680" cy="4896544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 smtClean="0"/>
              <a:t>Eros, el dios del amor, tiene doble naturaleza: es hijo de </a:t>
            </a:r>
            <a:r>
              <a:rPr lang="es-MX" i="1" dirty="0" smtClean="0"/>
              <a:t>Poros</a:t>
            </a:r>
            <a:r>
              <a:rPr lang="es-MX" dirty="0" smtClean="0"/>
              <a:t>, la abundancia y de </a:t>
            </a:r>
            <a:r>
              <a:rPr lang="es-MX" i="1" dirty="0" smtClean="0"/>
              <a:t>Penia,</a:t>
            </a:r>
            <a:r>
              <a:rPr lang="es-MX" dirty="0" smtClean="0"/>
              <a:t> la penuria o pobreza.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Dos tendencias: es carencia, es incompletitud que tiende a buscar el complemento para ser pleno y rico de ser.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Eros, es como puente que nos eleva del no ser (carencia) al ser ( abundancia, riqueza en sentido espiritual).</a:t>
            </a:r>
          </a:p>
          <a:p>
            <a:pPr algn="just"/>
            <a:endParaRPr lang="es-MX" dirty="0"/>
          </a:p>
          <a:p>
            <a:pPr algn="just"/>
            <a:r>
              <a:rPr lang="es-MX" dirty="0" smtClean="0"/>
              <a:t>Dualidad entre el bien y el mal.</a:t>
            </a:r>
          </a:p>
          <a:p>
            <a:endParaRPr lang="es-MX" dirty="0"/>
          </a:p>
          <a:p>
            <a:endParaRPr lang="es-MX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2896"/>
            <a:ext cx="1857375" cy="2457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78115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/>
              <a:t>Bibliografía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s-MX" dirty="0" smtClean="0"/>
          </a:p>
          <a:p>
            <a:pPr algn="ctr"/>
            <a:r>
              <a:rPr lang="es-MX" dirty="0" smtClean="0"/>
              <a:t>Libro </a:t>
            </a:r>
            <a:r>
              <a:rPr lang="es-MX" dirty="0"/>
              <a:t>de texto del autor Piña Chávez Bravo</a:t>
            </a:r>
          </a:p>
          <a:p>
            <a:pPr marL="68580" indent="0">
              <a:buNone/>
            </a:pPr>
            <a:endParaRPr lang="es-MX" dirty="0"/>
          </a:p>
        </p:txBody>
      </p:sp>
      <p:pic>
        <p:nvPicPr>
          <p:cNvPr id="2050" name="Picture 2" descr="C:\Documents and Settings\pc2\Configuración local\Archivos temporales de Internet\Content.IE5\95WUYTEX\MM90030337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717032"/>
            <a:ext cx="1152128" cy="10024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51606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Personalizado 3">
      <a:dk1>
        <a:srgbClr val="7030A0"/>
      </a:dk1>
      <a:lt1>
        <a:sysClr val="window" lastClr="FFFFFF"/>
      </a:lt1>
      <a:dk2>
        <a:srgbClr val="7030A0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166</TotalTime>
  <Words>1061</Words>
  <Application>Microsoft Office PowerPoint</Application>
  <PresentationFormat>Presentación en pantalla (4:3)</PresentationFormat>
  <Paragraphs>81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Austin</vt:lpstr>
      <vt:lpstr>Presentación de PowerPoint</vt:lpstr>
      <vt:lpstr>Justificación</vt:lpstr>
      <vt:lpstr>Bloque 1: Ética como disciplina filosófica y reconoce las diferentes teorías morales a lo largo de la historia.</vt:lpstr>
      <vt:lpstr>ETICIDAD</vt:lpstr>
      <vt:lpstr>Aristóteles</vt:lpstr>
      <vt:lpstr>Presentación de PowerPoint</vt:lpstr>
      <vt:lpstr>María Zambrano  (Filósofa española)</vt:lpstr>
      <vt:lpstr>J.P. Sartre</vt:lpstr>
      <vt:lpstr>Sören Kierkegaard     (Filósofo Danés)</vt:lpstr>
      <vt:lpstr>1.LA VIDA ESTÉTICA</vt:lpstr>
      <vt:lpstr>Personajes:</vt:lpstr>
      <vt:lpstr>Fausto.</vt:lpstr>
      <vt:lpstr>2. Estadio Ético</vt:lpstr>
      <vt:lpstr>Presentación de PowerPoint</vt:lpstr>
      <vt:lpstr>3. Estadio Religioso</vt:lpstr>
      <vt:lpstr>Personajes</vt:lpstr>
      <vt:lpstr>Presentación de PowerPoint</vt:lpstr>
      <vt:lpstr>El Eros  (el amor) para comprender la Eticidad.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1: Ética como disciplina filosófica y reconoce las diferentes teorías morales a lo largo de la historia.</dc:title>
  <dc:creator>Chava</dc:creator>
  <cp:lastModifiedBy>Ordoñez</cp:lastModifiedBy>
  <cp:revision>44</cp:revision>
  <dcterms:created xsi:type="dcterms:W3CDTF">2013-08-23T15:07:56Z</dcterms:created>
  <dcterms:modified xsi:type="dcterms:W3CDTF">2016-02-04T23:30:32Z</dcterms:modified>
</cp:coreProperties>
</file>